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65" r:id="rId4"/>
    <p:sldId id="260" r:id="rId5"/>
    <p:sldId id="261" r:id="rId6"/>
    <p:sldId id="266" r:id="rId7"/>
    <p:sldId id="257" r:id="rId8"/>
    <p:sldId id="269" r:id="rId9"/>
    <p:sldId id="270" r:id="rId10"/>
    <p:sldId id="263" r:id="rId11"/>
    <p:sldId id="268" r:id="rId12"/>
    <p:sldId id="264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F02E3-E973-4B30-865A-B684DD2159C1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E0087-3053-480B-A0C8-23C7613A4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68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B202-EAC7-4077-B72E-540BEBFCDA54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8A5F-0E67-48BE-B0D3-23DFE1D2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2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B202-EAC7-4077-B72E-540BEBFCDA54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8A5F-0E67-48BE-B0D3-23DFE1D2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2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B202-EAC7-4077-B72E-540BEBFCDA54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8A5F-0E67-48BE-B0D3-23DFE1D2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B202-EAC7-4077-B72E-540BEBFCDA54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8A5F-0E67-48BE-B0D3-23DFE1D2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1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B202-EAC7-4077-B72E-540BEBFCDA54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8A5F-0E67-48BE-B0D3-23DFE1D2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3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B202-EAC7-4077-B72E-540BEBFCDA54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8A5F-0E67-48BE-B0D3-23DFE1D2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7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B202-EAC7-4077-B72E-540BEBFCDA54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8A5F-0E67-48BE-B0D3-23DFE1D2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B202-EAC7-4077-B72E-540BEBFCDA54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8A5F-0E67-48BE-B0D3-23DFE1D2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5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B202-EAC7-4077-B72E-540BEBFCDA54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8A5F-0E67-48BE-B0D3-23DFE1D2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3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B202-EAC7-4077-B72E-540BEBFCDA54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8A5F-0E67-48BE-B0D3-23DFE1D2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0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8B202-EAC7-4077-B72E-540BEBFCDA54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88A5F-0E67-48BE-B0D3-23DFE1D2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5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8B202-EAC7-4077-B72E-540BEBFCDA54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88A5F-0E67-48BE-B0D3-23DFE1D24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5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butchbellah.com/home/2012/07/18/whats-your-hot-button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dailyshow.com/watch/mon-october-17-2011/indecision-2012--hardcore-sects-edition---mormonis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543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How to talk about controversial subjects without making enemies of your friends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7368" y="5181600"/>
            <a:ext cx="45296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6600"/>
                </a:solidFill>
              </a:rPr>
              <a:t>SPU Day of Common Learning 2012</a:t>
            </a:r>
          </a:p>
          <a:p>
            <a:pPr algn="r"/>
            <a:r>
              <a:rPr lang="en-US" b="1" dirty="0" smtClean="0">
                <a:solidFill>
                  <a:srgbClr val="0000CC"/>
                </a:solidFill>
              </a:rPr>
              <a:t>Zhiguo Ye</a:t>
            </a:r>
            <a:r>
              <a:rPr lang="en-US" dirty="0" smtClean="0"/>
              <a:t>, History Department</a:t>
            </a:r>
          </a:p>
          <a:p>
            <a:pPr algn="r"/>
            <a:r>
              <a:rPr lang="en-US" b="1" dirty="0" smtClean="0">
                <a:solidFill>
                  <a:srgbClr val="0000CC"/>
                </a:solidFill>
              </a:rPr>
              <a:t>Laura Sweat</a:t>
            </a:r>
            <a:r>
              <a:rPr lang="en-US" dirty="0" smtClean="0"/>
              <a:t>, School of Theology</a:t>
            </a:r>
          </a:p>
          <a:p>
            <a:pPr algn="r"/>
            <a:r>
              <a:rPr lang="en-US" b="1" dirty="0" smtClean="0">
                <a:solidFill>
                  <a:srgbClr val="0000CC"/>
                </a:solidFill>
              </a:rPr>
              <a:t>Mikyung Kim</a:t>
            </a:r>
            <a:r>
              <a:rPr lang="en-US" dirty="0" smtClean="0"/>
              <a:t>, Sociology Department</a:t>
            </a:r>
          </a:p>
          <a:p>
            <a:pPr algn="r"/>
            <a:r>
              <a:rPr lang="en-US" b="1" dirty="0" smtClean="0">
                <a:solidFill>
                  <a:srgbClr val="0000CC"/>
                </a:solidFill>
              </a:rPr>
              <a:t>Ruth Ediger</a:t>
            </a:r>
            <a:r>
              <a:rPr lang="en-US" dirty="0" smtClean="0"/>
              <a:t>, Poli Sci &amp; Geography Department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95800" y="3124200"/>
            <a:ext cx="3276600" cy="1260524"/>
          </a:xfrm>
        </p:spPr>
        <p:txBody>
          <a:bodyPr>
            <a:noAutofit/>
          </a:bodyPr>
          <a:lstStyle/>
          <a:p>
            <a:r>
              <a:rPr lang="en-US" sz="2800" dirty="0" smtClean="0"/>
              <a:t>Now practice using the guidelines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85800"/>
            <a:ext cx="4876800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Option 1: </a:t>
            </a:r>
            <a:r>
              <a:rPr lang="en-US" sz="2400" dirty="0"/>
              <a:t>G</a:t>
            </a:r>
            <a:r>
              <a:rPr lang="en-US" sz="2400" dirty="0" smtClean="0"/>
              <a:t>et into groups of 2-4, choose a controversial topic (one we discussed here or choose your own), and practice talking about it using the guidelines presented. What happened when you did this?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374638"/>
            <a:ext cx="3377849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Option 2: </a:t>
            </a:r>
            <a:r>
              <a:rPr lang="en-US" sz="2400" dirty="0"/>
              <a:t>G</a:t>
            </a:r>
            <a:r>
              <a:rPr lang="en-US" sz="2400" dirty="0" smtClean="0"/>
              <a:t>et into groups of 2-4, choose a non-controversial, and practice talking about it violating all the guidelines provided. </a:t>
            </a:r>
            <a:r>
              <a:rPr lang="en-US" sz="2400" dirty="0"/>
              <a:t>What happened when you did this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26941" y="4469054"/>
            <a:ext cx="4865627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CC"/>
                </a:solidFill>
              </a:rPr>
              <a:t>Potential non-controversial topics:</a:t>
            </a:r>
          </a:p>
          <a:p>
            <a:r>
              <a:rPr lang="en-US" sz="2000" dirty="0" smtClean="0"/>
              <a:t>-Godzilla vs. T-Rex: who is more dangerous?</a:t>
            </a:r>
          </a:p>
          <a:p>
            <a:r>
              <a:rPr lang="en-US" sz="2000" dirty="0" smtClean="0"/>
              <a:t>-Fruit vs. Vegetables: which is better for you?</a:t>
            </a:r>
          </a:p>
          <a:p>
            <a:r>
              <a:rPr lang="en-US" sz="2000" dirty="0" smtClean="0"/>
              <a:t>-Grass vs. Astroturf</a:t>
            </a:r>
          </a:p>
          <a:p>
            <a:r>
              <a:rPr lang="en-US" sz="2000" dirty="0" smtClean="0"/>
              <a:t>-The Atlantic Ocean vs. the Pacific Ocean</a:t>
            </a:r>
          </a:p>
          <a:p>
            <a:r>
              <a:rPr lang="en-US" sz="2000" dirty="0" smtClean="0"/>
              <a:t>-etc.</a:t>
            </a:r>
          </a:p>
        </p:txBody>
      </p:sp>
      <p:pic>
        <p:nvPicPr>
          <p:cNvPr id="1027" name="Picture 3" descr="C:\Users\ediger\AppData\Local\Microsoft\Windows\Temporary Internet Files\Content.IE5\WFYQDBPU\MP90040893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27124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81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48006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Now Switch!</a:t>
            </a:r>
            <a:endParaRPr lang="en-US" sz="6600" dirty="0"/>
          </a:p>
        </p:txBody>
      </p:sp>
      <p:pic>
        <p:nvPicPr>
          <p:cNvPr id="1026" name="Picture 2" descr="C:\Users\ediger\AppData\Local\Microsoft\Windows\Temporary Internet Files\Content.IE5\WFYQDBPU\MC90044174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90600"/>
            <a:ext cx="5029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01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1722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So, what happened?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1828800"/>
            <a:ext cx="7239000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Option 1: </a:t>
            </a:r>
            <a:r>
              <a:rPr lang="en-US" sz="2800" dirty="0" smtClean="0"/>
              <a:t>When you followed the guidelines </a:t>
            </a:r>
            <a:r>
              <a:rPr lang="en-US" sz="2800" dirty="0" smtClean="0"/>
              <a:t>with the controversial subject how </a:t>
            </a:r>
            <a:r>
              <a:rPr lang="en-US" sz="2800" dirty="0" smtClean="0"/>
              <a:t>did this affect the conversation? How did you feel about the subject and the people you were talking to?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114800"/>
            <a:ext cx="670560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Option 2: </a:t>
            </a:r>
            <a:r>
              <a:rPr lang="en-US" sz="2800" dirty="0" smtClean="0"/>
              <a:t>When you violated the guidelines </a:t>
            </a:r>
            <a:r>
              <a:rPr lang="en-US" sz="2800" dirty="0" smtClean="0"/>
              <a:t>with the non-controversial subject how </a:t>
            </a:r>
            <a:r>
              <a:rPr lang="en-US" sz="2800" dirty="0" smtClean="0"/>
              <a:t>did this affect the conversation? How did you feel about the subject and the other people?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281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Preliminaries, Introductions</a:t>
            </a:r>
          </a:p>
          <a:p>
            <a:r>
              <a:rPr lang="en-US" dirty="0" smtClean="0"/>
              <a:t>Controversial and Taboo Subjects</a:t>
            </a:r>
          </a:p>
          <a:p>
            <a:r>
              <a:rPr lang="en-US" dirty="0" smtClean="0"/>
              <a:t>Some quick guidelines for having a sane conversation on controversial subjects</a:t>
            </a:r>
          </a:p>
          <a:p>
            <a:r>
              <a:rPr lang="en-US" dirty="0" smtClean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45840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772400" cy="1470025"/>
          </a:xfrm>
          <a:solidFill>
            <a:schemeClr val="bg1"/>
          </a:solidFill>
          <a:ln w="57150">
            <a:solidFill>
              <a:srgbClr val="FF9900"/>
            </a:solidFill>
          </a:ln>
        </p:spPr>
        <p:txBody>
          <a:bodyPr>
            <a:normAutofit/>
          </a:bodyPr>
          <a:lstStyle/>
          <a:p>
            <a:pPr eaLnBrk="1" hangingPunct="1"/>
            <a:r>
              <a:rPr lang="en-US" sz="4000" b="1" dirty="0" smtClean="0"/>
              <a:t>Orderly institutions aren’t always so orderly</a:t>
            </a:r>
          </a:p>
        </p:txBody>
      </p:sp>
      <p:pic>
        <p:nvPicPr>
          <p:cNvPr id="10246" name="Picture 6" descr="http://library2.nalis.gov.tt/Portals/0/772/Parliament_Opening_2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514600"/>
            <a:ext cx="4159092" cy="3124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 rot="16200000">
            <a:off x="-261816" y="2928816"/>
            <a:ext cx="104387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library2.nalis.gov.tt</a:t>
            </a:r>
            <a:endParaRPr lang="en-US" sz="800" dirty="0"/>
          </a:p>
        </p:txBody>
      </p:sp>
      <p:pic>
        <p:nvPicPr>
          <p:cNvPr id="10248" name="Picture 8" descr="http://www.blogcdn.com/green.autoblog.com/media/2008/12/european_parliame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514600"/>
            <a:ext cx="4286250" cy="268605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 rot="16200000">
            <a:off x="8487089" y="2956067"/>
            <a:ext cx="109837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green.autoblog.com</a:t>
            </a:r>
            <a:endParaRPr lang="en-US" sz="800" dirty="0"/>
          </a:p>
        </p:txBody>
      </p:sp>
      <p:pic>
        <p:nvPicPr>
          <p:cNvPr id="10244" name="Picture 4" descr="http://zombiegamer.co.za/wp-content/uploads/2010/08/taiwan-parliament-figh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3048000"/>
            <a:ext cx="5257800" cy="34290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16200000">
            <a:off x="6499947" y="5844453"/>
            <a:ext cx="108395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zombiegamer.co.za</a:t>
            </a:r>
            <a:endParaRPr lang="en-US" sz="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482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4800600" cy="1828800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What is the most controversial conversation you have had in the last couple of years? What was the subject?</a:t>
            </a: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8458200" cy="9144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First, let’s start with the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most controversial issues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 our society.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Get into groups to discuss: What are some of today’s “hot button” issues?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4257391"/>
            <a:ext cx="5486400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Describe a recent conversation where the discussion ended in an argument. What was the subject?</a:t>
            </a:r>
            <a:endParaRPr lang="en-US" sz="2800" dirty="0"/>
          </a:p>
        </p:txBody>
      </p:sp>
      <p:pic>
        <p:nvPicPr>
          <p:cNvPr id="2051" name="Picture 3" descr="C:\Users\ediger\AppData\Local\Microsoft\Windows\Temporary Internet Files\Content.IE5\MI9LEG8D\MC9000569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267200"/>
            <a:ext cx="1808683" cy="153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752600"/>
            <a:ext cx="1957388" cy="1670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 rot="16200000">
            <a:off x="7321778" y="2140178"/>
            <a:ext cx="3429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hlinkClick r:id="rId4"/>
              </a:rPr>
              <a:t>http://butchbellah.com/home/2012/07/18/whats-your-hot-button/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72223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1524000"/>
            <a:ext cx="6172200" cy="1858962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Share the subject of the very controversial conversation with the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5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3506" y="228600"/>
            <a:ext cx="8359494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Some Of the Many Contentious Issues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1" y="1160331"/>
            <a:ext cx="4648200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Political Controversies</a:t>
            </a:r>
            <a:b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-Should someone who is here in the US illegally be allowed to get federal aid for college?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-Should marriage be legal for all couples no matter what their sexual orientation?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42491" y="1468107"/>
            <a:ext cx="3429000" cy="1631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Religious Controversies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-Is Scripture authoritative for our lives and in what way?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individuals responsible for societal sins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0554" y="5181600"/>
            <a:ext cx="7557293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Historical Controversies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For example who should apologize for World War II atrocities?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Germany for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holocaust? Japan for their brutal occupation? US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for the atomic bombings and firebombing of civilians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3733800"/>
            <a:ext cx="5913991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Sociological Controversies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-Do you think our society is color blind?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someone of a different race threatening to you?</a:t>
            </a:r>
          </a:p>
        </p:txBody>
      </p:sp>
    </p:spTree>
    <p:extLst>
      <p:ext uri="{BB962C8B-B14F-4D97-AF65-F5344CB8AC3E}">
        <p14:creationId xmlns:p14="http://schemas.microsoft.com/office/powerpoint/2010/main" val="264025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Some guidelines or ground rules for sanely talking about very controversial subjects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Use “I” statements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u="sng" dirty="0" smtClean="0">
                <a:solidFill>
                  <a:srgbClr val="C00000"/>
                </a:solidFill>
              </a:rPr>
              <a:t>Encourages conversation: </a:t>
            </a:r>
            <a:r>
              <a:rPr lang="en-US" dirty="0" smtClean="0">
                <a:solidFill>
                  <a:srgbClr val="C00000"/>
                </a:solidFill>
              </a:rPr>
              <a:t>“I feel…”, “I think…”, “In my opinion…”, “My experience is…”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u="sng" dirty="0" smtClean="0">
                <a:solidFill>
                  <a:srgbClr val="C00000"/>
                </a:solidFill>
              </a:rPr>
              <a:t>Shuts down conversation: </a:t>
            </a:r>
            <a:r>
              <a:rPr lang="en-US" dirty="0" smtClean="0">
                <a:solidFill>
                  <a:srgbClr val="C00000"/>
                </a:solidFill>
              </a:rPr>
              <a:t>“I think that you…”, “Everybody knows that…”, “All right thinking people…”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No interrupting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6600"/>
                </a:solidFill>
              </a:rPr>
              <a:t>Confidentiality and Grace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6600"/>
                </a:solidFill>
              </a:rPr>
              <a:t>We need to be able to say things that are hard to say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6600"/>
                </a:solidFill>
              </a:rPr>
              <a:t>Need to be able to ask difficult questions and perhaps even word things in an unintentionally hurtful way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6600"/>
                </a:solidFill>
              </a:rPr>
              <a:t>It’s ok to say “I am hurt by what you said because I hear it this way…”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Assume that all participants are reasonable people..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with valid points of view even if those views are diametrically opposed to your views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CC"/>
                </a:solidFill>
              </a:rPr>
              <a:t>Be present in mind, body, and spirit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00CC"/>
                </a:solidFill>
              </a:rPr>
              <a:t>Side comments can be easily misinterpreted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00CC"/>
                </a:solidFill>
              </a:rPr>
              <a:t>Be mindful of what you feel and how you think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00CC"/>
                </a:solidFill>
              </a:rPr>
              <a:t>Be mindful how you speak to others and the manner that you do it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98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Illustration from the “real world”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http://www.thedailyshow.com/watch/mon-october-17-2011/indecision-2012--hardcore-sects-edition---</a:t>
            </a:r>
            <a:r>
              <a:rPr lang="en-US" dirty="0" smtClean="0">
                <a:hlinkClick r:id="rId2"/>
              </a:rPr>
              <a:t>mormonism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1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868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Some guidelines or ground rules for sanely talking about very controversial subjects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Use “I” statements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u="sng" dirty="0" smtClean="0">
                <a:solidFill>
                  <a:srgbClr val="C00000"/>
                </a:solidFill>
              </a:rPr>
              <a:t>Encourages conversation: </a:t>
            </a:r>
            <a:r>
              <a:rPr lang="en-US" dirty="0" smtClean="0">
                <a:solidFill>
                  <a:srgbClr val="C00000"/>
                </a:solidFill>
              </a:rPr>
              <a:t>“I feel…”, “I think…”, “In my opinion…”, “My experience is…”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u="sng" dirty="0" smtClean="0">
                <a:solidFill>
                  <a:srgbClr val="C00000"/>
                </a:solidFill>
              </a:rPr>
              <a:t>Shuts down conversation: </a:t>
            </a:r>
            <a:r>
              <a:rPr lang="en-US" dirty="0" smtClean="0">
                <a:solidFill>
                  <a:srgbClr val="C00000"/>
                </a:solidFill>
              </a:rPr>
              <a:t>“I think that you…”, “Everybody knows that…”, “All right thinking people…”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No interrupting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6600"/>
                </a:solidFill>
              </a:rPr>
              <a:t>Confidentiality and Grace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6600"/>
                </a:solidFill>
              </a:rPr>
              <a:t>We need to be able to say things that are hard to say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6600"/>
                </a:solidFill>
              </a:rPr>
              <a:t>Need to be able to ask difficult questions and perhaps even word things in an unintentionally hurtful way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6600"/>
                </a:solidFill>
              </a:rPr>
              <a:t>It’s ok to say “I am hurt by what you said because I hear it this way…”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Assume that all participants are reasonable people..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with valid points of view even if those views are diametrically opposed to your views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00CC"/>
                </a:solidFill>
              </a:rPr>
              <a:t>Be present in mind, body, and spirit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00CC"/>
                </a:solidFill>
              </a:rPr>
              <a:t>Side comments can be easily misinterpreted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00CC"/>
                </a:solidFill>
              </a:rPr>
              <a:t>Be mindful of what you feel and how you think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>
                <a:solidFill>
                  <a:srgbClr val="0000CC"/>
                </a:solidFill>
              </a:rPr>
              <a:t>Be mindful how you speak to others and the manner that you do it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77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780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How to talk about controversial subjects without making enemies of your friends</vt:lpstr>
      <vt:lpstr>Overview</vt:lpstr>
      <vt:lpstr>Orderly institutions aren’t always so orderly</vt:lpstr>
      <vt:lpstr>What is the most controversial conversation you have had in the last couple of years? What was the subject?</vt:lpstr>
      <vt:lpstr>Share the subject of the very controversial conversation with the group</vt:lpstr>
      <vt:lpstr>Some Of the Many Contentious Issues</vt:lpstr>
      <vt:lpstr>Some guidelines or ground rules for sanely talking about very controversial subjects</vt:lpstr>
      <vt:lpstr>An Illustration from the “real world”</vt:lpstr>
      <vt:lpstr>Some guidelines or ground rules for sanely talking about very controversial subjects</vt:lpstr>
      <vt:lpstr>Now practice using the guidelines</vt:lpstr>
      <vt:lpstr>Now Switch!</vt:lpstr>
      <vt:lpstr>So, what happened?</vt:lpstr>
    </vt:vector>
  </TitlesOfParts>
  <Company>Seattle Pacific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Racism</dc:title>
  <dc:creator>NewProfile</dc:creator>
  <cp:lastModifiedBy>NewProfile</cp:lastModifiedBy>
  <cp:revision>53</cp:revision>
  <cp:lastPrinted>2012-10-10T16:12:16Z</cp:lastPrinted>
  <dcterms:created xsi:type="dcterms:W3CDTF">2012-02-08T00:18:02Z</dcterms:created>
  <dcterms:modified xsi:type="dcterms:W3CDTF">2012-10-10T16:18:59Z</dcterms:modified>
</cp:coreProperties>
</file>