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259" r:id="rId3"/>
    <p:sldId id="260" r:id="rId4"/>
    <p:sldId id="257" r:id="rId5"/>
    <p:sldId id="271" r:id="rId6"/>
    <p:sldId id="262" r:id="rId7"/>
    <p:sldId id="272" r:id="rId8"/>
    <p:sldId id="273" r:id="rId9"/>
    <p:sldId id="263" r:id="rId10"/>
    <p:sldId id="265" r:id="rId11"/>
    <p:sldId id="266" r:id="rId12"/>
    <p:sldId id="268" r:id="rId13"/>
    <p:sldId id="269" r:id="rId14"/>
    <p:sldId id="270" r:id="rId15"/>
    <p:sldId id="274" r:id="rId16"/>
    <p:sldId id="279" r:id="rId17"/>
    <p:sldId id="278" r:id="rId18"/>
    <p:sldId id="275"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61" autoAdjust="0"/>
  </p:normalViewPr>
  <p:slideViewPr>
    <p:cSldViewPr>
      <p:cViewPr varScale="1">
        <p:scale>
          <a:sx n="56" d="100"/>
          <a:sy n="56" d="100"/>
        </p:scale>
        <p:origin x="-17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67AE13-98FD-47F3-94DB-8EC508FBBF0E}"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0BBFFCE7-49D2-4484-96B8-CBE936C2426F}">
      <dgm:prSet phldrT="[Text]"/>
      <dgm:spPr/>
      <dgm:t>
        <a:bodyPr/>
        <a:lstStyle/>
        <a:p>
          <a:r>
            <a:rPr lang="en-US" dirty="0" smtClean="0"/>
            <a:t>Care/Harm</a:t>
          </a:r>
          <a:endParaRPr lang="en-US" dirty="0"/>
        </a:p>
      </dgm:t>
    </dgm:pt>
    <dgm:pt modelId="{6C13D03A-DCE4-46B3-B354-7DFF2B46C8C9}" type="parTrans" cxnId="{41DDA05C-0FCB-41C4-BCA1-C1826F530344}">
      <dgm:prSet/>
      <dgm:spPr/>
      <dgm:t>
        <a:bodyPr/>
        <a:lstStyle/>
        <a:p>
          <a:endParaRPr lang="en-US"/>
        </a:p>
      </dgm:t>
    </dgm:pt>
    <dgm:pt modelId="{CB1066AE-2B1F-4E22-9133-A9039C495930}" type="sibTrans" cxnId="{41DDA05C-0FCB-41C4-BCA1-C1826F530344}">
      <dgm:prSet/>
      <dgm:spPr/>
      <dgm:t>
        <a:bodyPr/>
        <a:lstStyle/>
        <a:p>
          <a:endParaRPr lang="en-US"/>
        </a:p>
      </dgm:t>
    </dgm:pt>
    <dgm:pt modelId="{D003DE55-D430-47D7-9BE8-21FE8BD50088}">
      <dgm:prSet phldrT="[Text]"/>
      <dgm:spPr/>
      <dgm:t>
        <a:bodyPr/>
        <a:lstStyle/>
        <a:p>
          <a:r>
            <a:rPr lang="en-US" dirty="0" smtClean="0"/>
            <a:t>Fairness/Justice</a:t>
          </a:r>
          <a:endParaRPr lang="en-US" dirty="0"/>
        </a:p>
      </dgm:t>
    </dgm:pt>
    <dgm:pt modelId="{C9092CE0-7B2C-4B4F-97D7-D22BCC651F9C}" type="parTrans" cxnId="{C8AEA6D1-4CD7-451B-9110-914FA99E7289}">
      <dgm:prSet/>
      <dgm:spPr/>
      <dgm:t>
        <a:bodyPr/>
        <a:lstStyle/>
        <a:p>
          <a:endParaRPr lang="en-US"/>
        </a:p>
      </dgm:t>
    </dgm:pt>
    <dgm:pt modelId="{45401966-EED4-4CCB-963D-5A68FDA51982}" type="sibTrans" cxnId="{C8AEA6D1-4CD7-451B-9110-914FA99E7289}">
      <dgm:prSet/>
      <dgm:spPr/>
      <dgm:t>
        <a:bodyPr/>
        <a:lstStyle/>
        <a:p>
          <a:endParaRPr lang="en-US"/>
        </a:p>
      </dgm:t>
    </dgm:pt>
    <dgm:pt modelId="{018A238A-8492-4E74-81DB-E974A39DB617}">
      <dgm:prSet phldrT="[Text]"/>
      <dgm:spPr/>
      <dgm:t>
        <a:bodyPr/>
        <a:lstStyle/>
        <a:p>
          <a:r>
            <a:rPr lang="en-US" dirty="0" smtClean="0"/>
            <a:t>Ingroup Loyalty</a:t>
          </a:r>
          <a:endParaRPr lang="en-US" dirty="0"/>
        </a:p>
      </dgm:t>
    </dgm:pt>
    <dgm:pt modelId="{3CB28B79-5C3B-44BF-9DA2-F0B1742B2A19}" type="parTrans" cxnId="{4ED9C43C-498A-48F6-9DCB-9B3F5656F548}">
      <dgm:prSet/>
      <dgm:spPr/>
      <dgm:t>
        <a:bodyPr/>
        <a:lstStyle/>
        <a:p>
          <a:endParaRPr lang="en-US"/>
        </a:p>
      </dgm:t>
    </dgm:pt>
    <dgm:pt modelId="{FF5CE202-265C-4C27-BC55-F998B5594FF7}" type="sibTrans" cxnId="{4ED9C43C-498A-48F6-9DCB-9B3F5656F548}">
      <dgm:prSet/>
      <dgm:spPr/>
      <dgm:t>
        <a:bodyPr/>
        <a:lstStyle/>
        <a:p>
          <a:endParaRPr lang="en-US"/>
        </a:p>
      </dgm:t>
    </dgm:pt>
    <dgm:pt modelId="{6AD17A8D-1C12-4314-B001-CAF3437EE862}">
      <dgm:prSet phldrT="[Text]"/>
      <dgm:spPr/>
      <dgm:t>
        <a:bodyPr/>
        <a:lstStyle/>
        <a:p>
          <a:r>
            <a:rPr lang="en-US" dirty="0" smtClean="0"/>
            <a:t>Authority</a:t>
          </a:r>
          <a:endParaRPr lang="en-US" dirty="0"/>
        </a:p>
      </dgm:t>
    </dgm:pt>
    <dgm:pt modelId="{3D8E4FC9-C658-401A-A7A6-25251C4424D5}" type="parTrans" cxnId="{55886C13-3E2E-497F-8422-442F27C129BF}">
      <dgm:prSet/>
      <dgm:spPr/>
      <dgm:t>
        <a:bodyPr/>
        <a:lstStyle/>
        <a:p>
          <a:endParaRPr lang="en-US"/>
        </a:p>
      </dgm:t>
    </dgm:pt>
    <dgm:pt modelId="{1054E579-421F-49B7-89F0-16A1CDD4B97A}" type="sibTrans" cxnId="{55886C13-3E2E-497F-8422-442F27C129BF}">
      <dgm:prSet/>
      <dgm:spPr/>
      <dgm:t>
        <a:bodyPr/>
        <a:lstStyle/>
        <a:p>
          <a:endParaRPr lang="en-US"/>
        </a:p>
      </dgm:t>
    </dgm:pt>
    <dgm:pt modelId="{C7C8138C-B3F3-48F1-AC32-BBEB6543E69F}">
      <dgm:prSet phldrT="[Text]"/>
      <dgm:spPr/>
      <dgm:t>
        <a:bodyPr/>
        <a:lstStyle/>
        <a:p>
          <a:r>
            <a:rPr lang="en-US" dirty="0" smtClean="0"/>
            <a:t>Sanctity/Purity</a:t>
          </a:r>
          <a:endParaRPr lang="en-US" dirty="0"/>
        </a:p>
      </dgm:t>
    </dgm:pt>
    <dgm:pt modelId="{A1172EE3-D2D3-4D43-B84F-A7CFE1FFF9B6}" type="parTrans" cxnId="{7470C56D-F5B7-4995-81FF-2FF09E145C81}">
      <dgm:prSet/>
      <dgm:spPr/>
    </dgm:pt>
    <dgm:pt modelId="{FE9A9736-CB82-48D9-AC15-13B826732ABD}" type="sibTrans" cxnId="{7470C56D-F5B7-4995-81FF-2FF09E145C81}">
      <dgm:prSet/>
      <dgm:spPr/>
    </dgm:pt>
    <dgm:pt modelId="{3820E741-28AA-44E2-A4C6-93F1C857CFE5}" type="pres">
      <dgm:prSet presAssocID="{D067AE13-98FD-47F3-94DB-8EC508FBBF0E}" presName="diagram" presStyleCnt="0">
        <dgm:presLayoutVars>
          <dgm:dir/>
          <dgm:resizeHandles val="exact"/>
        </dgm:presLayoutVars>
      </dgm:prSet>
      <dgm:spPr/>
      <dgm:t>
        <a:bodyPr/>
        <a:lstStyle/>
        <a:p>
          <a:endParaRPr lang="en-US"/>
        </a:p>
      </dgm:t>
    </dgm:pt>
    <dgm:pt modelId="{42663659-011A-438D-B5E5-BC3763C60955}" type="pres">
      <dgm:prSet presAssocID="{0BBFFCE7-49D2-4484-96B8-CBE936C2426F}" presName="node" presStyleLbl="node1" presStyleIdx="0" presStyleCnt="5">
        <dgm:presLayoutVars>
          <dgm:bulletEnabled val="1"/>
        </dgm:presLayoutVars>
      </dgm:prSet>
      <dgm:spPr/>
      <dgm:t>
        <a:bodyPr/>
        <a:lstStyle/>
        <a:p>
          <a:endParaRPr lang="en-US"/>
        </a:p>
      </dgm:t>
    </dgm:pt>
    <dgm:pt modelId="{F508AB0F-218B-4976-BC31-505E635C0C3F}" type="pres">
      <dgm:prSet presAssocID="{CB1066AE-2B1F-4E22-9133-A9039C495930}" presName="sibTrans" presStyleCnt="0"/>
      <dgm:spPr/>
    </dgm:pt>
    <dgm:pt modelId="{1E523DE2-C938-424C-9E6B-DA5E66CFAB74}" type="pres">
      <dgm:prSet presAssocID="{D003DE55-D430-47D7-9BE8-21FE8BD50088}" presName="node" presStyleLbl="node1" presStyleIdx="1" presStyleCnt="5">
        <dgm:presLayoutVars>
          <dgm:bulletEnabled val="1"/>
        </dgm:presLayoutVars>
      </dgm:prSet>
      <dgm:spPr/>
      <dgm:t>
        <a:bodyPr/>
        <a:lstStyle/>
        <a:p>
          <a:endParaRPr lang="en-US"/>
        </a:p>
      </dgm:t>
    </dgm:pt>
    <dgm:pt modelId="{90D4CCC6-6C5D-4E40-8B05-6DD448C209CF}" type="pres">
      <dgm:prSet presAssocID="{45401966-EED4-4CCB-963D-5A68FDA51982}" presName="sibTrans" presStyleCnt="0"/>
      <dgm:spPr/>
    </dgm:pt>
    <dgm:pt modelId="{2F765CDD-A5B5-4C2B-AF52-C0DDEF040F60}" type="pres">
      <dgm:prSet presAssocID="{018A238A-8492-4E74-81DB-E974A39DB617}" presName="node" presStyleLbl="node1" presStyleIdx="2" presStyleCnt="5">
        <dgm:presLayoutVars>
          <dgm:bulletEnabled val="1"/>
        </dgm:presLayoutVars>
      </dgm:prSet>
      <dgm:spPr/>
      <dgm:t>
        <a:bodyPr/>
        <a:lstStyle/>
        <a:p>
          <a:endParaRPr lang="en-US"/>
        </a:p>
      </dgm:t>
    </dgm:pt>
    <dgm:pt modelId="{CF28CEE6-FDDD-4A04-85D4-D0B9F2DC976F}" type="pres">
      <dgm:prSet presAssocID="{FF5CE202-265C-4C27-BC55-F998B5594FF7}" presName="sibTrans" presStyleCnt="0"/>
      <dgm:spPr/>
    </dgm:pt>
    <dgm:pt modelId="{510C3F29-1DEA-4693-8F2C-D78CB6A98F8F}" type="pres">
      <dgm:prSet presAssocID="{6AD17A8D-1C12-4314-B001-CAF3437EE862}" presName="node" presStyleLbl="node1" presStyleIdx="3" presStyleCnt="5">
        <dgm:presLayoutVars>
          <dgm:bulletEnabled val="1"/>
        </dgm:presLayoutVars>
      </dgm:prSet>
      <dgm:spPr/>
      <dgm:t>
        <a:bodyPr/>
        <a:lstStyle/>
        <a:p>
          <a:endParaRPr lang="en-US"/>
        </a:p>
      </dgm:t>
    </dgm:pt>
    <dgm:pt modelId="{2DCA22BD-FC0F-48AF-978B-BF8DBED9ED88}" type="pres">
      <dgm:prSet presAssocID="{1054E579-421F-49B7-89F0-16A1CDD4B97A}" presName="sibTrans" presStyleCnt="0"/>
      <dgm:spPr/>
    </dgm:pt>
    <dgm:pt modelId="{ED90FEB0-8910-4F67-AB1C-65B2133E0164}" type="pres">
      <dgm:prSet presAssocID="{C7C8138C-B3F3-48F1-AC32-BBEB6543E69F}" presName="node" presStyleLbl="node1" presStyleIdx="4" presStyleCnt="5" custLinFactNeighborX="2963">
        <dgm:presLayoutVars>
          <dgm:bulletEnabled val="1"/>
        </dgm:presLayoutVars>
      </dgm:prSet>
      <dgm:spPr/>
      <dgm:t>
        <a:bodyPr/>
        <a:lstStyle/>
        <a:p>
          <a:endParaRPr lang="en-US"/>
        </a:p>
      </dgm:t>
    </dgm:pt>
  </dgm:ptLst>
  <dgm:cxnLst>
    <dgm:cxn modelId="{C0E07FCA-1A0B-417E-A0EA-43187525A7D0}" type="presOf" srcId="{C7C8138C-B3F3-48F1-AC32-BBEB6543E69F}" destId="{ED90FEB0-8910-4F67-AB1C-65B2133E0164}" srcOrd="0" destOrd="0" presId="urn:microsoft.com/office/officeart/2005/8/layout/default"/>
    <dgm:cxn modelId="{7470C56D-F5B7-4995-81FF-2FF09E145C81}" srcId="{D067AE13-98FD-47F3-94DB-8EC508FBBF0E}" destId="{C7C8138C-B3F3-48F1-AC32-BBEB6543E69F}" srcOrd="4" destOrd="0" parTransId="{A1172EE3-D2D3-4D43-B84F-A7CFE1FFF9B6}" sibTransId="{FE9A9736-CB82-48D9-AC15-13B826732ABD}"/>
    <dgm:cxn modelId="{7212AC1B-1446-4090-919E-CA318F8E7ACB}" type="presOf" srcId="{0BBFFCE7-49D2-4484-96B8-CBE936C2426F}" destId="{42663659-011A-438D-B5E5-BC3763C60955}" srcOrd="0" destOrd="0" presId="urn:microsoft.com/office/officeart/2005/8/layout/default"/>
    <dgm:cxn modelId="{1A7293EA-1F43-4F2F-B845-566B13F4735D}" type="presOf" srcId="{D003DE55-D430-47D7-9BE8-21FE8BD50088}" destId="{1E523DE2-C938-424C-9E6B-DA5E66CFAB74}" srcOrd="0" destOrd="0" presId="urn:microsoft.com/office/officeart/2005/8/layout/default"/>
    <dgm:cxn modelId="{2A804A7E-AF0F-41E0-B630-3CAE8D068FD8}" type="presOf" srcId="{D067AE13-98FD-47F3-94DB-8EC508FBBF0E}" destId="{3820E741-28AA-44E2-A4C6-93F1C857CFE5}" srcOrd="0" destOrd="0" presId="urn:microsoft.com/office/officeart/2005/8/layout/default"/>
    <dgm:cxn modelId="{E782A265-4C48-44D5-A5C1-A8E59E282A5B}" type="presOf" srcId="{018A238A-8492-4E74-81DB-E974A39DB617}" destId="{2F765CDD-A5B5-4C2B-AF52-C0DDEF040F60}" srcOrd="0" destOrd="0" presId="urn:microsoft.com/office/officeart/2005/8/layout/default"/>
    <dgm:cxn modelId="{CCF63B03-8B74-4B6E-9F7F-3FB102B17C6D}" type="presOf" srcId="{6AD17A8D-1C12-4314-B001-CAF3437EE862}" destId="{510C3F29-1DEA-4693-8F2C-D78CB6A98F8F}" srcOrd="0" destOrd="0" presId="urn:microsoft.com/office/officeart/2005/8/layout/default"/>
    <dgm:cxn modelId="{C8AEA6D1-4CD7-451B-9110-914FA99E7289}" srcId="{D067AE13-98FD-47F3-94DB-8EC508FBBF0E}" destId="{D003DE55-D430-47D7-9BE8-21FE8BD50088}" srcOrd="1" destOrd="0" parTransId="{C9092CE0-7B2C-4B4F-97D7-D22BCC651F9C}" sibTransId="{45401966-EED4-4CCB-963D-5A68FDA51982}"/>
    <dgm:cxn modelId="{41DDA05C-0FCB-41C4-BCA1-C1826F530344}" srcId="{D067AE13-98FD-47F3-94DB-8EC508FBBF0E}" destId="{0BBFFCE7-49D2-4484-96B8-CBE936C2426F}" srcOrd="0" destOrd="0" parTransId="{6C13D03A-DCE4-46B3-B354-7DFF2B46C8C9}" sibTransId="{CB1066AE-2B1F-4E22-9133-A9039C495930}"/>
    <dgm:cxn modelId="{4ED9C43C-498A-48F6-9DCB-9B3F5656F548}" srcId="{D067AE13-98FD-47F3-94DB-8EC508FBBF0E}" destId="{018A238A-8492-4E74-81DB-E974A39DB617}" srcOrd="2" destOrd="0" parTransId="{3CB28B79-5C3B-44BF-9DA2-F0B1742B2A19}" sibTransId="{FF5CE202-265C-4C27-BC55-F998B5594FF7}"/>
    <dgm:cxn modelId="{55886C13-3E2E-497F-8422-442F27C129BF}" srcId="{D067AE13-98FD-47F3-94DB-8EC508FBBF0E}" destId="{6AD17A8D-1C12-4314-B001-CAF3437EE862}" srcOrd="3" destOrd="0" parTransId="{3D8E4FC9-C658-401A-A7A6-25251C4424D5}" sibTransId="{1054E579-421F-49B7-89F0-16A1CDD4B97A}"/>
    <dgm:cxn modelId="{0045E3E2-B750-4CE5-B53B-A1751736F913}" type="presParOf" srcId="{3820E741-28AA-44E2-A4C6-93F1C857CFE5}" destId="{42663659-011A-438D-B5E5-BC3763C60955}" srcOrd="0" destOrd="0" presId="urn:microsoft.com/office/officeart/2005/8/layout/default"/>
    <dgm:cxn modelId="{6397E780-2C87-441F-AAA8-0A892C36F467}" type="presParOf" srcId="{3820E741-28AA-44E2-A4C6-93F1C857CFE5}" destId="{F508AB0F-218B-4976-BC31-505E635C0C3F}" srcOrd="1" destOrd="0" presId="urn:microsoft.com/office/officeart/2005/8/layout/default"/>
    <dgm:cxn modelId="{7323F8F5-37D0-4520-8EAE-7494FB36381F}" type="presParOf" srcId="{3820E741-28AA-44E2-A4C6-93F1C857CFE5}" destId="{1E523DE2-C938-424C-9E6B-DA5E66CFAB74}" srcOrd="2" destOrd="0" presId="urn:microsoft.com/office/officeart/2005/8/layout/default"/>
    <dgm:cxn modelId="{50127CF5-9E6B-48D7-A614-90A650335329}" type="presParOf" srcId="{3820E741-28AA-44E2-A4C6-93F1C857CFE5}" destId="{90D4CCC6-6C5D-4E40-8B05-6DD448C209CF}" srcOrd="3" destOrd="0" presId="urn:microsoft.com/office/officeart/2005/8/layout/default"/>
    <dgm:cxn modelId="{3F86A3C7-AD13-4711-8010-56032BB7DD71}" type="presParOf" srcId="{3820E741-28AA-44E2-A4C6-93F1C857CFE5}" destId="{2F765CDD-A5B5-4C2B-AF52-C0DDEF040F60}" srcOrd="4" destOrd="0" presId="urn:microsoft.com/office/officeart/2005/8/layout/default"/>
    <dgm:cxn modelId="{6051BADB-92CB-43F2-AD53-7B6B312FFC2F}" type="presParOf" srcId="{3820E741-28AA-44E2-A4C6-93F1C857CFE5}" destId="{CF28CEE6-FDDD-4A04-85D4-D0B9F2DC976F}" srcOrd="5" destOrd="0" presId="urn:microsoft.com/office/officeart/2005/8/layout/default"/>
    <dgm:cxn modelId="{A6D1FE6D-2DCF-4C09-9B4B-C578B6AC150A}" type="presParOf" srcId="{3820E741-28AA-44E2-A4C6-93F1C857CFE5}" destId="{510C3F29-1DEA-4693-8F2C-D78CB6A98F8F}" srcOrd="6" destOrd="0" presId="urn:microsoft.com/office/officeart/2005/8/layout/default"/>
    <dgm:cxn modelId="{0FDBDB85-9989-4224-9485-A87A4E6FE39A}" type="presParOf" srcId="{3820E741-28AA-44E2-A4C6-93F1C857CFE5}" destId="{2DCA22BD-FC0F-48AF-978B-BF8DBED9ED88}" srcOrd="7" destOrd="0" presId="urn:microsoft.com/office/officeart/2005/8/layout/default"/>
    <dgm:cxn modelId="{D6194B9E-6DAF-4981-A30F-FC6451250D85}" type="presParOf" srcId="{3820E741-28AA-44E2-A4C6-93F1C857CFE5}" destId="{ED90FEB0-8910-4F67-AB1C-65B2133E0164}" srcOrd="8"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663659-011A-438D-B5E5-BC3763C60955}">
      <dsp:nvSpPr>
        <dsp:cNvPr id="0" name=""/>
        <dsp:cNvSpPr/>
      </dsp:nvSpPr>
      <dsp:spPr>
        <a:xfrm>
          <a:off x="0" y="490537"/>
          <a:ext cx="2571749" cy="1543050"/>
        </a:xfrm>
        <a:prstGeom prst="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Care/Harm</a:t>
          </a:r>
          <a:endParaRPr lang="en-US" sz="2500" kern="1200" dirty="0"/>
        </a:p>
      </dsp:txBody>
      <dsp:txXfrm>
        <a:off x="0" y="490537"/>
        <a:ext cx="2571749" cy="1543050"/>
      </dsp:txXfrm>
    </dsp:sp>
    <dsp:sp modelId="{1E523DE2-C938-424C-9E6B-DA5E66CFAB74}">
      <dsp:nvSpPr>
        <dsp:cNvPr id="0" name=""/>
        <dsp:cNvSpPr/>
      </dsp:nvSpPr>
      <dsp:spPr>
        <a:xfrm>
          <a:off x="2828925" y="490537"/>
          <a:ext cx="2571749" cy="1543050"/>
        </a:xfrm>
        <a:prstGeom prst="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Fairness/Justice</a:t>
          </a:r>
          <a:endParaRPr lang="en-US" sz="2500" kern="1200" dirty="0"/>
        </a:p>
      </dsp:txBody>
      <dsp:txXfrm>
        <a:off x="2828925" y="490537"/>
        <a:ext cx="2571749" cy="1543050"/>
      </dsp:txXfrm>
    </dsp:sp>
    <dsp:sp modelId="{2F765CDD-A5B5-4C2B-AF52-C0DDEF040F60}">
      <dsp:nvSpPr>
        <dsp:cNvPr id="0" name=""/>
        <dsp:cNvSpPr/>
      </dsp:nvSpPr>
      <dsp:spPr>
        <a:xfrm>
          <a:off x="5657849" y="490537"/>
          <a:ext cx="2571749" cy="1543050"/>
        </a:xfrm>
        <a:prstGeom prst="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Ingroup Loyalty</a:t>
          </a:r>
          <a:endParaRPr lang="en-US" sz="2500" kern="1200" dirty="0"/>
        </a:p>
      </dsp:txBody>
      <dsp:txXfrm>
        <a:off x="5657849" y="490537"/>
        <a:ext cx="2571749" cy="1543050"/>
      </dsp:txXfrm>
    </dsp:sp>
    <dsp:sp modelId="{510C3F29-1DEA-4693-8F2C-D78CB6A98F8F}">
      <dsp:nvSpPr>
        <dsp:cNvPr id="0" name=""/>
        <dsp:cNvSpPr/>
      </dsp:nvSpPr>
      <dsp:spPr>
        <a:xfrm>
          <a:off x="1414462" y="2290762"/>
          <a:ext cx="2571749" cy="1543050"/>
        </a:xfrm>
        <a:prstGeom prst="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Authority</a:t>
          </a:r>
          <a:endParaRPr lang="en-US" sz="2500" kern="1200" dirty="0"/>
        </a:p>
      </dsp:txBody>
      <dsp:txXfrm>
        <a:off x="1414462" y="2290762"/>
        <a:ext cx="2571749" cy="1543050"/>
      </dsp:txXfrm>
    </dsp:sp>
    <dsp:sp modelId="{ED90FEB0-8910-4F67-AB1C-65B2133E0164}">
      <dsp:nvSpPr>
        <dsp:cNvPr id="0" name=""/>
        <dsp:cNvSpPr/>
      </dsp:nvSpPr>
      <dsp:spPr>
        <a:xfrm>
          <a:off x="4319588" y="2290762"/>
          <a:ext cx="2571749" cy="1543050"/>
        </a:xfrm>
        <a:prstGeom prst="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Sanctity/Purity</a:t>
          </a:r>
          <a:endParaRPr lang="en-US" sz="2500" kern="1200" dirty="0"/>
        </a:p>
      </dsp:txBody>
      <dsp:txXfrm>
        <a:off x="4319588" y="2290762"/>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92F109-1D27-4B01-B677-4685607F8AB8}" type="datetimeFigureOut">
              <a:rPr lang="en-US" smtClean="0"/>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DC824B-BDE2-40C9-8B1A-133C50DF9A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DC824B-BDE2-40C9-8B1A-133C50DF9AF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DC824B-BDE2-40C9-8B1A-133C50DF9AF4}"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DC824B-BDE2-40C9-8B1A-133C50DF9AF4}"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Posterior superior temporal </a:t>
            </a:r>
            <a:r>
              <a:rPr lang="en-US" dirty="0" err="1" smtClean="0"/>
              <a:t>sulcus</a:t>
            </a:r>
            <a:r>
              <a:rPr lang="en-US" dirty="0" smtClean="0"/>
              <a:t> [</a:t>
            </a:r>
            <a:r>
              <a:rPr lang="en-US" dirty="0" err="1" smtClean="0"/>
              <a:t>pSTS</a:t>
            </a:r>
            <a:r>
              <a:rPr lang="en-US" dirty="0" smtClean="0"/>
              <a:t>], </a:t>
            </a:r>
            <a:r>
              <a:rPr lang="en-US" dirty="0" err="1" smtClean="0"/>
              <a:t>amygdala</a:t>
            </a:r>
            <a:r>
              <a:rPr lang="en-US" dirty="0" smtClean="0"/>
              <a:t>,</a:t>
            </a:r>
            <a:r>
              <a:rPr lang="en-US" baseline="0" dirty="0" smtClean="0"/>
              <a:t> </a:t>
            </a:r>
            <a:r>
              <a:rPr lang="en-US" dirty="0" err="1" smtClean="0"/>
              <a:t>ventromedial</a:t>
            </a:r>
            <a:r>
              <a:rPr lang="en-US" dirty="0" smtClean="0"/>
              <a:t> prefrontal cortex (</a:t>
            </a:r>
            <a:r>
              <a:rPr lang="en-US" dirty="0" err="1" smtClean="0"/>
              <a:t>vmPFC</a:t>
            </a:r>
            <a:r>
              <a:rPr lang="en-US" dirty="0" smtClean="0"/>
              <a:t>)</a:t>
            </a:r>
          </a:p>
          <a:p>
            <a:r>
              <a:rPr lang="en-US" dirty="0" smtClean="0"/>
              <a:t>Affective processing occurs in the very early stages of moral cognition processing (i.e., 122–180 ms after stimulus onset over the </a:t>
            </a:r>
            <a:r>
              <a:rPr lang="en-US" dirty="0" err="1" smtClean="0"/>
              <a:t>amygdala</a:t>
            </a:r>
            <a:r>
              <a:rPr lang="en-US" dirty="0" smtClean="0"/>
              <a:t>/temporal pole and 182 ms in the </a:t>
            </a:r>
            <a:r>
              <a:rPr lang="en-US" dirty="0" err="1" smtClean="0"/>
              <a:t>vmPFC</a:t>
            </a:r>
            <a:r>
              <a:rPr lang="en-US" dirty="0" smtClean="0"/>
              <a:t>)</a:t>
            </a:r>
          </a:p>
          <a:p>
            <a:endParaRPr lang="en-US" dirty="0"/>
          </a:p>
        </p:txBody>
      </p:sp>
      <p:sp>
        <p:nvSpPr>
          <p:cNvPr id="4" name="Slide Number Placeholder 3"/>
          <p:cNvSpPr>
            <a:spLocks noGrp="1"/>
          </p:cNvSpPr>
          <p:nvPr>
            <p:ph type="sldNum" sz="quarter" idx="10"/>
          </p:nvPr>
        </p:nvSpPr>
        <p:spPr/>
        <p:txBody>
          <a:bodyPr/>
          <a:lstStyle/>
          <a:p>
            <a:fld id="{FCDC824B-BDE2-40C9-8B1A-133C50DF9AF4}"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DC824B-BDE2-40C9-8B1A-133C50DF9AF4}"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DC824B-BDE2-40C9-8B1A-133C50DF9AF4}"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DC824B-BDE2-40C9-8B1A-133C50DF9AF4}"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DC824B-BDE2-40C9-8B1A-133C50DF9AF4}"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C2EC1F1-6EF2-4033-B742-07F2815AA050}" type="datetimeFigureOut">
              <a:rPr lang="en-US" smtClean="0"/>
              <a:pPr/>
              <a:t>10/13/2015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2AC74D0-29DD-4A76-BEA2-B42A1BE8F2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2EC1F1-6EF2-4033-B742-07F2815AA050}"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C74D0-29DD-4A76-BEA2-B42A1BE8F2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2EC1F1-6EF2-4033-B742-07F2815AA050}"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C74D0-29DD-4A76-BEA2-B42A1BE8F2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2EC1F1-6EF2-4033-B742-07F2815AA050}"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C74D0-29DD-4A76-BEA2-B42A1BE8F2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2EC1F1-6EF2-4033-B742-07F2815AA050}"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C74D0-29DD-4A76-BEA2-B42A1BE8F2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2EC1F1-6EF2-4033-B742-07F2815AA050}"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C74D0-29DD-4A76-BEA2-B42A1BE8F2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BC2EC1F1-6EF2-4033-B742-07F2815AA050}" type="datetimeFigureOut">
              <a:rPr lang="en-US" smtClean="0"/>
              <a:pPr/>
              <a:t>10/13/2015</a:t>
            </a:fld>
            <a:endParaRPr lang="en-US"/>
          </a:p>
        </p:txBody>
      </p:sp>
      <p:sp>
        <p:nvSpPr>
          <p:cNvPr id="27" name="Slide Number Placeholder 26"/>
          <p:cNvSpPr>
            <a:spLocks noGrp="1"/>
          </p:cNvSpPr>
          <p:nvPr>
            <p:ph type="sldNum" sz="quarter" idx="11"/>
          </p:nvPr>
        </p:nvSpPr>
        <p:spPr/>
        <p:txBody>
          <a:bodyPr rtlCol="0"/>
          <a:lstStyle/>
          <a:p>
            <a:fld id="{92AC74D0-29DD-4A76-BEA2-B42A1BE8F20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C2EC1F1-6EF2-4033-B742-07F2815AA050}" type="datetimeFigureOut">
              <a:rPr lang="en-US" smtClean="0"/>
              <a:pPr/>
              <a:t>10/13/2015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2AC74D0-29DD-4A76-BEA2-B42A1BE8F2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EC1F1-6EF2-4033-B742-07F2815AA050}"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AC74D0-29DD-4A76-BEA2-B42A1BE8F2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2EC1F1-6EF2-4033-B742-07F2815AA050}"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C74D0-29DD-4A76-BEA2-B42A1BE8F2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2EC1F1-6EF2-4033-B742-07F2815AA050}"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C74D0-29DD-4A76-BEA2-B42A1BE8F2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C2EC1F1-6EF2-4033-B742-07F2815AA050}" type="datetimeFigureOut">
              <a:rPr lang="en-US" smtClean="0"/>
              <a:pPr/>
              <a:t>10/13/2015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2AC74D0-29DD-4A76-BEA2-B42A1BE8F2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1wup_K2WN0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ted.com/talks/jonathan_haidt_on_the_moral_mind?language=en" TargetMode="External"/><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458200" cy="1470025"/>
          </a:xfrm>
        </p:spPr>
        <p:txBody>
          <a:bodyPr/>
          <a:lstStyle/>
          <a:p>
            <a:r>
              <a:rPr lang="en-US" dirty="0" smtClean="0"/>
              <a:t>Moral Thinking, Fast and Slow</a:t>
            </a:r>
            <a:endParaRPr lang="en-US" dirty="0"/>
          </a:p>
        </p:txBody>
      </p:sp>
      <p:sp>
        <p:nvSpPr>
          <p:cNvPr id="3" name="Subtitle 2"/>
          <p:cNvSpPr>
            <a:spLocks noGrp="1"/>
          </p:cNvSpPr>
          <p:nvPr>
            <p:ph type="subTitle" idx="1"/>
          </p:nvPr>
        </p:nvSpPr>
        <p:spPr>
          <a:xfrm>
            <a:off x="685800" y="4800600"/>
            <a:ext cx="8458200" cy="1219200"/>
          </a:xfrm>
        </p:spPr>
        <p:txBody>
          <a:bodyPr numCol="2">
            <a:normAutofit lnSpcReduction="10000"/>
          </a:bodyPr>
          <a:lstStyle/>
          <a:p>
            <a:r>
              <a:rPr lang="en-US" dirty="0" smtClean="0"/>
              <a:t>Margaret A. Brown</a:t>
            </a:r>
          </a:p>
          <a:p>
            <a:r>
              <a:rPr lang="en-US" dirty="0" smtClean="0"/>
              <a:t>Department of Psychology</a:t>
            </a:r>
          </a:p>
          <a:p>
            <a:endParaRPr lang="en-US" dirty="0" smtClean="0"/>
          </a:p>
          <a:p>
            <a:r>
              <a:rPr lang="en-US" dirty="0" smtClean="0"/>
              <a:t>Jared D. Wymer</a:t>
            </a:r>
          </a:p>
          <a:p>
            <a:r>
              <a:rPr lang="en-US" dirty="0" smtClean="0"/>
              <a:t>Department of Industrial-Organizational Psychology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Moral Dumbfounding (Haidt, 2001)</a:t>
            </a:r>
            <a:endParaRPr lang="en-US" dirty="0"/>
          </a:p>
        </p:txBody>
      </p:sp>
      <p:sp>
        <p:nvSpPr>
          <p:cNvPr id="3" name="Content Placeholder 2"/>
          <p:cNvSpPr>
            <a:spLocks noGrp="1"/>
          </p:cNvSpPr>
          <p:nvPr>
            <p:ph idx="1"/>
          </p:nvPr>
        </p:nvSpPr>
        <p:spPr>
          <a:xfrm>
            <a:off x="3352800" y="1752600"/>
            <a:ext cx="5410200" cy="5105400"/>
          </a:xfrm>
        </p:spPr>
        <p:txBody>
          <a:bodyPr>
            <a:normAutofit fontScale="92500" lnSpcReduction="10000"/>
          </a:bodyPr>
          <a:lstStyle/>
          <a:p>
            <a:r>
              <a:rPr lang="en-US" dirty="0" smtClean="0"/>
              <a:t>The second scenario may FEEL wrong, but it is often difficult for people to articulate reasons why it is wrong without simply restating the problem (e.g., that’s unpatriotic).</a:t>
            </a:r>
          </a:p>
          <a:p>
            <a:r>
              <a:rPr lang="en-US" dirty="0" smtClean="0"/>
              <a:t>38% of people generate reasons manufacturing </a:t>
            </a:r>
            <a:r>
              <a:rPr lang="en-US" b="1" dirty="0" smtClean="0"/>
              <a:t>harm</a:t>
            </a:r>
            <a:r>
              <a:rPr lang="en-US" dirty="0" smtClean="0"/>
              <a:t>, e.g. “Maybe the woman will feel guilty afterward about throwing out her flag?” or  “The rags might clog up the toilet and cause it to overflow.”</a:t>
            </a:r>
            <a:endParaRPr lang="en-US" dirty="0"/>
          </a:p>
        </p:txBody>
      </p:sp>
      <p:sp>
        <p:nvSpPr>
          <p:cNvPr id="7170" name="AutoShape 2" descr="Image result for dumbfound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2" name="Picture 4" descr="http://createyourownmemes.com/wp-content/uploads/2013/10/Dumbfounded-Keanu.jpg"/>
          <p:cNvPicPr>
            <a:picLocks noChangeAspect="1" noChangeArrowheads="1"/>
          </p:cNvPicPr>
          <p:nvPr/>
        </p:nvPicPr>
        <p:blipFill>
          <a:blip r:embed="rId3" cstate="print"/>
          <a:srcRect/>
          <a:stretch>
            <a:fillRect/>
          </a:stretch>
        </p:blipFill>
        <p:spPr bwMode="auto">
          <a:xfrm>
            <a:off x="533400" y="2514600"/>
            <a:ext cx="2667000" cy="268300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066800"/>
          </a:xfrm>
        </p:spPr>
        <p:txBody>
          <a:bodyPr/>
          <a:lstStyle/>
          <a:p>
            <a:pPr algn="ctr"/>
            <a:r>
              <a:rPr lang="en-US" dirty="0" smtClean="0"/>
              <a:t>Social Intuitionism (Haidt, 2012)</a:t>
            </a:r>
            <a:endParaRPr lang="en-US" dirty="0"/>
          </a:p>
        </p:txBody>
      </p:sp>
      <p:sp>
        <p:nvSpPr>
          <p:cNvPr id="3" name="Content Placeholder 2"/>
          <p:cNvSpPr>
            <a:spLocks noGrp="1"/>
          </p:cNvSpPr>
          <p:nvPr>
            <p:ph idx="1"/>
          </p:nvPr>
        </p:nvSpPr>
        <p:spPr>
          <a:xfrm>
            <a:off x="0" y="4800600"/>
            <a:ext cx="9144000" cy="2057400"/>
          </a:xfrm>
        </p:spPr>
        <p:txBody>
          <a:bodyPr>
            <a:normAutofit/>
          </a:bodyPr>
          <a:lstStyle/>
          <a:p>
            <a:r>
              <a:rPr lang="en-US" dirty="0" smtClean="0"/>
              <a:t>Moral judgments and actions are influenced more by intuition than by reason</a:t>
            </a:r>
            <a:r>
              <a:rPr lang="en-US" smtClean="0"/>
              <a:t>. </a:t>
            </a:r>
            <a:endParaRPr lang="en-US" dirty="0" smtClean="0"/>
          </a:p>
          <a:p>
            <a:r>
              <a:rPr lang="en-US" dirty="0" smtClean="0"/>
              <a:t>Intuitions (System 1) are first, then we search for post-hoc rationalizations (System 2).</a:t>
            </a:r>
          </a:p>
          <a:p>
            <a:pPr>
              <a:buNone/>
            </a:pPr>
            <a:endParaRPr lang="en-US" dirty="0"/>
          </a:p>
        </p:txBody>
      </p:sp>
      <p:sp>
        <p:nvSpPr>
          <p:cNvPr id="22530" name="AutoShape 2" descr="Image result for Haidt, Jonathan. The righteous mi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2" name="AutoShape 2" descr="Image result for rider and the eleph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https://longwave777.files.wordpress.com/2010/08/mota_ru_0080207-preview1.jpg"/>
          <p:cNvPicPr>
            <a:picLocks noChangeAspect="1" noChangeArrowheads="1"/>
          </p:cNvPicPr>
          <p:nvPr/>
        </p:nvPicPr>
        <p:blipFill>
          <a:blip r:embed="rId3" cstate="print"/>
          <a:srcRect/>
          <a:stretch>
            <a:fillRect/>
          </a:stretch>
        </p:blipFill>
        <p:spPr bwMode="auto">
          <a:xfrm>
            <a:off x="2590800" y="1600200"/>
            <a:ext cx="3933825" cy="31432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685800"/>
            <a:ext cx="9144000" cy="478536"/>
          </a:xfrm>
        </p:spPr>
        <p:txBody>
          <a:bodyPr>
            <a:noAutofit/>
          </a:bodyPr>
          <a:lstStyle/>
          <a:p>
            <a:pPr>
              <a:buNone/>
            </a:pPr>
            <a:r>
              <a:rPr lang="en-US" dirty="0" smtClean="0">
                <a:solidFill>
                  <a:schemeClr val="tx2"/>
                </a:solidFill>
                <a:latin typeface="+mj-lt"/>
              </a:rPr>
              <a:t>The Intuitive Moral Brain (</a:t>
            </a:r>
            <a:r>
              <a:rPr lang="en-US" dirty="0" err="1" smtClean="0">
                <a:solidFill>
                  <a:schemeClr val="tx2"/>
                </a:solidFill>
                <a:latin typeface="+mj-lt"/>
              </a:rPr>
              <a:t>Decety</a:t>
            </a:r>
            <a:r>
              <a:rPr lang="en-US" dirty="0" smtClean="0">
                <a:solidFill>
                  <a:schemeClr val="tx2"/>
                </a:solidFill>
                <a:latin typeface="+mj-lt"/>
              </a:rPr>
              <a:t> &amp; Wheatley, 2015)</a:t>
            </a:r>
            <a:endParaRPr lang="en-US" dirty="0">
              <a:solidFill>
                <a:schemeClr val="tx2"/>
              </a:solidFill>
              <a:latin typeface="+mj-lt"/>
            </a:endParaRPr>
          </a:p>
        </p:txBody>
      </p:sp>
      <p:pic>
        <p:nvPicPr>
          <p:cNvPr id="26626" name="Picture 2"/>
          <p:cNvPicPr>
            <a:picLocks noChangeAspect="1" noChangeArrowheads="1"/>
          </p:cNvPicPr>
          <p:nvPr/>
        </p:nvPicPr>
        <p:blipFill>
          <a:blip r:embed="rId3" cstate="print"/>
          <a:srcRect r="25455"/>
          <a:stretch>
            <a:fillRect/>
          </a:stretch>
        </p:blipFill>
        <p:spPr bwMode="auto">
          <a:xfrm>
            <a:off x="990600" y="1295400"/>
            <a:ext cx="6934200" cy="5260427"/>
          </a:xfrm>
          <a:prstGeom prst="rect">
            <a:avLst/>
          </a:prstGeom>
          <a:noFill/>
          <a:ln w="9525">
            <a:noFill/>
            <a:miter lim="800000"/>
            <a:headEnd/>
            <a:tailEnd/>
          </a:ln>
        </p:spPr>
      </p:pic>
      <p:sp>
        <p:nvSpPr>
          <p:cNvPr id="3074" name="AutoShape 2" descr="Image result for damasio descartes err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brianjuicerblog.files.wordpress.com/2014/04/homerhead.png?w=584"/>
          <p:cNvPicPr>
            <a:picLocks noChangeAspect="1" noChangeArrowheads="1"/>
          </p:cNvPicPr>
          <p:nvPr/>
        </p:nvPicPr>
        <p:blipFill>
          <a:blip r:embed="rId3" cstate="print"/>
          <a:srcRect/>
          <a:stretch>
            <a:fillRect/>
          </a:stretch>
        </p:blipFill>
        <p:spPr bwMode="auto">
          <a:xfrm>
            <a:off x="990600" y="1066800"/>
            <a:ext cx="7239000" cy="54292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86800" cy="914400"/>
          </a:xfrm>
        </p:spPr>
        <p:txBody>
          <a:bodyPr>
            <a:normAutofit fontScale="90000"/>
          </a:bodyPr>
          <a:lstStyle/>
          <a:p>
            <a:pPr algn="ctr"/>
            <a:r>
              <a:rPr lang="en-US" dirty="0" smtClean="0">
                <a:hlinkClick r:id="rId3"/>
              </a:rPr>
              <a:t>But it’s not as bad as it sounds…</a:t>
            </a:r>
            <a:r>
              <a:rPr lang="en-US" dirty="0" smtClean="0"/>
              <a:t/>
            </a:r>
            <a:br>
              <a:rPr lang="en-US" dirty="0" smtClean="0"/>
            </a:br>
            <a:endParaRPr lang="en-US" dirty="0"/>
          </a:p>
        </p:txBody>
      </p:sp>
      <p:pic>
        <p:nvPicPr>
          <p:cNvPr id="4" name="Picture 2" descr="http://4.bp.blogspot.com/-1KOw5xQ2eto/U77XDuVpFrI/AAAAAAAAQd0/HF259G11BzI/s1600/Descartes+E.png"/>
          <p:cNvPicPr>
            <a:picLocks noChangeAspect="1" noChangeArrowheads="1"/>
          </p:cNvPicPr>
          <p:nvPr/>
        </p:nvPicPr>
        <p:blipFill>
          <a:blip r:embed="rId4" cstate="print"/>
          <a:srcRect/>
          <a:stretch>
            <a:fillRect/>
          </a:stretch>
        </p:blipFill>
        <p:spPr bwMode="auto">
          <a:xfrm>
            <a:off x="1447800" y="2057400"/>
            <a:ext cx="2667000" cy="3900488"/>
          </a:xfrm>
          <a:prstGeom prst="rect">
            <a:avLst/>
          </a:prstGeom>
          <a:noFill/>
        </p:spPr>
      </p:pic>
      <p:pic>
        <p:nvPicPr>
          <p:cNvPr id="5122" name="Picture 2" descr="http://www.creatingthe21stcentury.org/descartes_i_think____theref.jpg"/>
          <p:cNvPicPr>
            <a:picLocks noChangeAspect="1" noChangeArrowheads="1"/>
          </p:cNvPicPr>
          <p:nvPr/>
        </p:nvPicPr>
        <p:blipFill>
          <a:blip r:embed="rId5" cstate="print"/>
          <a:srcRect/>
          <a:stretch>
            <a:fillRect/>
          </a:stretch>
        </p:blipFill>
        <p:spPr bwMode="auto">
          <a:xfrm>
            <a:off x="5070498" y="2003237"/>
            <a:ext cx="2854302" cy="400162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hlinkClick r:id="rId3"/>
              </a:rPr>
              <a:t>The Five Moral Foundations</a:t>
            </a:r>
            <a:r>
              <a:rPr lang="en-US" dirty="0" smtClean="0"/>
              <a:t> </a:t>
            </a:r>
            <a:br>
              <a:rPr lang="en-US" dirty="0" smtClean="0"/>
            </a:br>
            <a:r>
              <a:rPr lang="en-US" dirty="0" smtClean="0"/>
              <a:t>What is the source of our moral intuitions?</a:t>
            </a:r>
            <a:endParaRPr lang="en-US" dirty="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57899"/>
          <a:ext cx="9144000" cy="6213699"/>
        </p:xfrm>
        <a:graphic>
          <a:graphicData uri="http://schemas.openxmlformats.org/drawingml/2006/table">
            <a:tbl>
              <a:tblPr firstRow="1" bandRow="1">
                <a:tableStyleId>{5C22544A-7EE6-4342-B048-85BDC9FD1C3A}</a:tableStyleId>
              </a:tblPr>
              <a:tblGrid>
                <a:gridCol w="1524000"/>
                <a:gridCol w="1524000"/>
                <a:gridCol w="1524000"/>
                <a:gridCol w="1524000"/>
                <a:gridCol w="1600200"/>
                <a:gridCol w="1447800"/>
              </a:tblGrid>
              <a:tr h="1093059">
                <a:tc>
                  <a:txBody>
                    <a:bodyPr/>
                    <a:lstStyle/>
                    <a:p>
                      <a:endParaRPr lang="en-US" dirty="0"/>
                    </a:p>
                  </a:txBody>
                  <a:tcPr/>
                </a:tc>
                <a:tc>
                  <a:txBody>
                    <a:bodyPr/>
                    <a:lstStyle/>
                    <a:p>
                      <a:r>
                        <a:rPr lang="en-US" dirty="0" smtClean="0"/>
                        <a:t>Care/</a:t>
                      </a:r>
                    </a:p>
                    <a:p>
                      <a:r>
                        <a:rPr lang="en-US" dirty="0" smtClean="0"/>
                        <a:t>Harm</a:t>
                      </a:r>
                      <a:endParaRPr lang="en-US" dirty="0"/>
                    </a:p>
                  </a:txBody>
                  <a:tcPr/>
                </a:tc>
                <a:tc>
                  <a:txBody>
                    <a:bodyPr/>
                    <a:lstStyle/>
                    <a:p>
                      <a:r>
                        <a:rPr lang="en-US" dirty="0" smtClean="0"/>
                        <a:t>Fairness/</a:t>
                      </a:r>
                    </a:p>
                    <a:p>
                      <a:r>
                        <a:rPr lang="en-US" dirty="0" smtClean="0"/>
                        <a:t>Justice</a:t>
                      </a:r>
                      <a:endParaRPr lang="en-US" dirty="0"/>
                    </a:p>
                  </a:txBody>
                  <a:tcPr/>
                </a:tc>
                <a:tc>
                  <a:txBody>
                    <a:bodyPr/>
                    <a:lstStyle/>
                    <a:p>
                      <a:r>
                        <a:rPr lang="en-US" dirty="0" smtClean="0"/>
                        <a:t>Ingroup Loyalty</a:t>
                      </a:r>
                      <a:endParaRPr lang="en-US" dirty="0"/>
                    </a:p>
                  </a:txBody>
                  <a:tcPr/>
                </a:tc>
                <a:tc>
                  <a:txBody>
                    <a:bodyPr/>
                    <a:lstStyle/>
                    <a:p>
                      <a:r>
                        <a:rPr lang="en-US" dirty="0" smtClean="0"/>
                        <a:t>Authority</a:t>
                      </a:r>
                      <a:endParaRPr lang="en-US" dirty="0"/>
                    </a:p>
                  </a:txBody>
                  <a:tcPr/>
                </a:tc>
                <a:tc>
                  <a:txBody>
                    <a:bodyPr/>
                    <a:lstStyle/>
                    <a:p>
                      <a:r>
                        <a:rPr lang="en-US" dirty="0" smtClean="0"/>
                        <a:t>Sanctity/</a:t>
                      </a:r>
                    </a:p>
                    <a:p>
                      <a:r>
                        <a:rPr lang="en-US" dirty="0" smtClean="0"/>
                        <a:t>Purity</a:t>
                      </a:r>
                      <a:endParaRPr lang="en-US" dirty="0"/>
                    </a:p>
                  </a:txBody>
                  <a:tcPr/>
                </a:tc>
              </a:tr>
              <a:tr h="1093059">
                <a:tc>
                  <a:txBody>
                    <a:bodyPr/>
                    <a:lstStyle/>
                    <a:p>
                      <a:r>
                        <a:rPr lang="en-US" dirty="0" smtClean="0"/>
                        <a:t>Adaptive Challenge</a:t>
                      </a:r>
                      <a:endParaRPr lang="en-US" dirty="0"/>
                    </a:p>
                  </a:txBody>
                  <a:tcPr/>
                </a:tc>
                <a:tc>
                  <a:txBody>
                    <a:bodyPr/>
                    <a:lstStyle/>
                    <a:p>
                      <a:r>
                        <a:rPr lang="en-US" dirty="0" smtClean="0"/>
                        <a:t>Protect</a:t>
                      </a:r>
                      <a:r>
                        <a:rPr lang="en-US" baseline="0" dirty="0" smtClean="0"/>
                        <a:t> and care for children</a:t>
                      </a:r>
                      <a:endParaRPr lang="en-US" dirty="0"/>
                    </a:p>
                  </a:txBody>
                  <a:tcPr/>
                </a:tc>
                <a:tc>
                  <a:txBody>
                    <a:bodyPr/>
                    <a:lstStyle/>
                    <a:p>
                      <a:r>
                        <a:rPr lang="en-US" dirty="0" smtClean="0"/>
                        <a:t>Reap benefits of two-way partnerships</a:t>
                      </a:r>
                      <a:endParaRPr lang="en-US" dirty="0"/>
                    </a:p>
                  </a:txBody>
                  <a:tcPr/>
                </a:tc>
                <a:tc>
                  <a:txBody>
                    <a:bodyPr/>
                    <a:lstStyle/>
                    <a:p>
                      <a:r>
                        <a:rPr lang="en-US" dirty="0" smtClean="0"/>
                        <a:t>Form cohesive</a:t>
                      </a:r>
                      <a:r>
                        <a:rPr lang="en-US" baseline="0" dirty="0" smtClean="0"/>
                        <a:t> coalitions</a:t>
                      </a:r>
                      <a:endParaRPr lang="en-US" dirty="0"/>
                    </a:p>
                  </a:txBody>
                  <a:tcPr/>
                </a:tc>
                <a:tc>
                  <a:txBody>
                    <a:bodyPr/>
                    <a:lstStyle/>
                    <a:p>
                      <a:r>
                        <a:rPr lang="en-US" dirty="0" smtClean="0"/>
                        <a:t>Forge beneficial</a:t>
                      </a:r>
                      <a:r>
                        <a:rPr lang="en-US" baseline="0" dirty="0" smtClean="0"/>
                        <a:t> relationships in hierarchies</a:t>
                      </a:r>
                      <a:endParaRPr lang="en-US" dirty="0"/>
                    </a:p>
                  </a:txBody>
                  <a:tcPr/>
                </a:tc>
                <a:tc>
                  <a:txBody>
                    <a:bodyPr/>
                    <a:lstStyle/>
                    <a:p>
                      <a:r>
                        <a:rPr lang="en-US" dirty="0" smtClean="0"/>
                        <a:t>Avoid </a:t>
                      </a:r>
                      <a:r>
                        <a:rPr lang="en-US" dirty="0" err="1" smtClean="0"/>
                        <a:t>contamin</a:t>
                      </a:r>
                      <a:r>
                        <a:rPr lang="en-US" dirty="0" smtClean="0"/>
                        <a:t>-ants</a:t>
                      </a:r>
                      <a:endParaRPr lang="en-US" dirty="0"/>
                    </a:p>
                  </a:txBody>
                  <a:tcPr/>
                </a:tc>
              </a:tr>
              <a:tr h="1093059">
                <a:tc>
                  <a:txBody>
                    <a:bodyPr/>
                    <a:lstStyle/>
                    <a:p>
                      <a:r>
                        <a:rPr lang="en-US" dirty="0" smtClean="0"/>
                        <a:t>Original Triggers</a:t>
                      </a:r>
                    </a:p>
                  </a:txBody>
                  <a:tcPr/>
                </a:tc>
                <a:tc>
                  <a:txBody>
                    <a:bodyPr/>
                    <a:lstStyle/>
                    <a:p>
                      <a:r>
                        <a:rPr lang="en-US" dirty="0" smtClean="0"/>
                        <a:t>Suffering, distress, neediness of one’s child</a:t>
                      </a:r>
                      <a:endParaRPr lang="en-US" dirty="0"/>
                    </a:p>
                  </a:txBody>
                  <a:tcPr/>
                </a:tc>
                <a:tc>
                  <a:txBody>
                    <a:bodyPr/>
                    <a:lstStyle/>
                    <a:p>
                      <a:r>
                        <a:rPr lang="en-US" dirty="0" smtClean="0"/>
                        <a:t>Cheating,</a:t>
                      </a:r>
                      <a:r>
                        <a:rPr lang="en-US" baseline="0" dirty="0" smtClean="0"/>
                        <a:t> cooperation, deception</a:t>
                      </a:r>
                      <a:endParaRPr lang="en-US" dirty="0"/>
                    </a:p>
                  </a:txBody>
                  <a:tcPr/>
                </a:tc>
                <a:tc>
                  <a:txBody>
                    <a:bodyPr/>
                    <a:lstStyle/>
                    <a:p>
                      <a:r>
                        <a:rPr lang="en-US" dirty="0" smtClean="0"/>
                        <a:t>Threat</a:t>
                      </a:r>
                      <a:r>
                        <a:rPr lang="en-US" baseline="0" dirty="0" smtClean="0"/>
                        <a:t> or challenge to group</a:t>
                      </a:r>
                      <a:endParaRPr lang="en-US" dirty="0"/>
                    </a:p>
                  </a:txBody>
                  <a:tcPr/>
                </a:tc>
                <a:tc>
                  <a:txBody>
                    <a:bodyPr/>
                    <a:lstStyle/>
                    <a:p>
                      <a:r>
                        <a:rPr lang="en-US" dirty="0" smtClean="0"/>
                        <a:t>Signs of dominance and submission</a:t>
                      </a:r>
                      <a:endParaRPr lang="en-US" dirty="0"/>
                    </a:p>
                  </a:txBody>
                  <a:tcPr/>
                </a:tc>
                <a:tc>
                  <a:txBody>
                    <a:bodyPr/>
                    <a:lstStyle/>
                    <a:p>
                      <a:r>
                        <a:rPr lang="en-US" dirty="0" smtClean="0"/>
                        <a:t>Waste products,</a:t>
                      </a:r>
                      <a:r>
                        <a:rPr lang="en-US" baseline="0" dirty="0" smtClean="0"/>
                        <a:t> diseased people</a:t>
                      </a:r>
                      <a:endParaRPr lang="en-US" dirty="0"/>
                    </a:p>
                  </a:txBody>
                  <a:tcPr/>
                </a:tc>
              </a:tr>
              <a:tr h="1093059">
                <a:tc>
                  <a:txBody>
                    <a:bodyPr/>
                    <a:lstStyle/>
                    <a:p>
                      <a:r>
                        <a:rPr lang="en-US" dirty="0" smtClean="0"/>
                        <a:t>Current Triggers</a:t>
                      </a:r>
                      <a:endParaRPr lang="en-US" dirty="0"/>
                    </a:p>
                  </a:txBody>
                  <a:tcPr/>
                </a:tc>
                <a:tc>
                  <a:txBody>
                    <a:bodyPr/>
                    <a:lstStyle/>
                    <a:p>
                      <a:r>
                        <a:rPr lang="en-US" dirty="0" smtClean="0"/>
                        <a:t>Baby seals, refugees</a:t>
                      </a:r>
                      <a:endParaRPr lang="en-US" dirty="0"/>
                    </a:p>
                  </a:txBody>
                  <a:tcPr/>
                </a:tc>
                <a:tc>
                  <a:txBody>
                    <a:bodyPr/>
                    <a:lstStyle/>
                    <a:p>
                      <a:r>
                        <a:rPr lang="en-US" dirty="0" smtClean="0"/>
                        <a:t>Marital fidelity, broken vending  machines</a:t>
                      </a:r>
                      <a:endParaRPr lang="en-US" dirty="0"/>
                    </a:p>
                  </a:txBody>
                  <a:tcPr/>
                </a:tc>
                <a:tc>
                  <a:txBody>
                    <a:bodyPr/>
                    <a:lstStyle/>
                    <a:p>
                      <a:r>
                        <a:rPr lang="en-US" dirty="0" smtClean="0"/>
                        <a:t>Sports teams, nations</a:t>
                      </a:r>
                      <a:endParaRPr lang="en-US" dirty="0"/>
                    </a:p>
                  </a:txBody>
                  <a:tcPr/>
                </a:tc>
                <a:tc>
                  <a:txBody>
                    <a:bodyPr/>
                    <a:lstStyle/>
                    <a:p>
                      <a:r>
                        <a:rPr lang="en-US" dirty="0" smtClean="0"/>
                        <a:t>Bosses,</a:t>
                      </a:r>
                      <a:r>
                        <a:rPr lang="en-US" baseline="0" dirty="0" smtClean="0"/>
                        <a:t> respected professionals</a:t>
                      </a:r>
                      <a:endParaRPr lang="en-US" dirty="0"/>
                    </a:p>
                  </a:txBody>
                  <a:tcPr/>
                </a:tc>
                <a:tc>
                  <a:txBody>
                    <a:bodyPr/>
                    <a:lstStyle/>
                    <a:p>
                      <a:r>
                        <a:rPr lang="en-US" dirty="0" smtClean="0"/>
                        <a:t>Taboo ideas, genetically</a:t>
                      </a:r>
                      <a:r>
                        <a:rPr lang="en-US" baseline="0" dirty="0" smtClean="0"/>
                        <a:t> modified food</a:t>
                      </a:r>
                      <a:r>
                        <a:rPr lang="en-US" dirty="0" smtClean="0"/>
                        <a:t> </a:t>
                      </a:r>
                      <a:endParaRPr lang="en-US" dirty="0"/>
                    </a:p>
                  </a:txBody>
                  <a:tcPr/>
                </a:tc>
              </a:tr>
              <a:tr h="633281">
                <a:tc>
                  <a:txBody>
                    <a:bodyPr/>
                    <a:lstStyle/>
                    <a:p>
                      <a:r>
                        <a:rPr lang="en-US" dirty="0" smtClean="0"/>
                        <a:t>Emotions</a:t>
                      </a:r>
                      <a:endParaRPr lang="en-US" dirty="0"/>
                    </a:p>
                  </a:txBody>
                  <a:tcPr/>
                </a:tc>
                <a:tc>
                  <a:txBody>
                    <a:bodyPr/>
                    <a:lstStyle/>
                    <a:p>
                      <a:r>
                        <a:rPr lang="en-US" dirty="0" smtClean="0"/>
                        <a:t>Compassion</a:t>
                      </a:r>
                      <a:endParaRPr lang="en-US" dirty="0"/>
                    </a:p>
                  </a:txBody>
                  <a:tcPr/>
                </a:tc>
                <a:tc>
                  <a:txBody>
                    <a:bodyPr/>
                    <a:lstStyle/>
                    <a:p>
                      <a:r>
                        <a:rPr lang="en-US" dirty="0" smtClean="0"/>
                        <a:t>Anger, guilt, gratitude</a:t>
                      </a:r>
                      <a:endParaRPr lang="en-US" dirty="0"/>
                    </a:p>
                  </a:txBody>
                  <a:tcPr/>
                </a:tc>
                <a:tc>
                  <a:txBody>
                    <a:bodyPr/>
                    <a:lstStyle/>
                    <a:p>
                      <a:r>
                        <a:rPr lang="en-US" dirty="0" smtClean="0"/>
                        <a:t>Group pride</a:t>
                      </a:r>
                      <a:endParaRPr lang="en-US" dirty="0"/>
                    </a:p>
                  </a:txBody>
                  <a:tcPr/>
                </a:tc>
                <a:tc>
                  <a:txBody>
                    <a:bodyPr/>
                    <a:lstStyle/>
                    <a:p>
                      <a:r>
                        <a:rPr lang="en-US" dirty="0" smtClean="0"/>
                        <a:t>Respect, fear</a:t>
                      </a:r>
                      <a:endParaRPr lang="en-US" dirty="0"/>
                    </a:p>
                  </a:txBody>
                  <a:tcPr/>
                </a:tc>
                <a:tc>
                  <a:txBody>
                    <a:bodyPr/>
                    <a:lstStyle/>
                    <a:p>
                      <a:r>
                        <a:rPr lang="en-US" dirty="0" smtClean="0"/>
                        <a:t>Disgust</a:t>
                      </a:r>
                      <a:endParaRPr lang="en-US" dirty="0"/>
                    </a:p>
                  </a:txBody>
                  <a:tcPr/>
                </a:tc>
              </a:tr>
              <a:tr h="633281">
                <a:tc>
                  <a:txBody>
                    <a:bodyPr/>
                    <a:lstStyle/>
                    <a:p>
                      <a:r>
                        <a:rPr lang="en-US" dirty="0" smtClean="0"/>
                        <a:t>Virtues</a:t>
                      </a:r>
                      <a:endParaRPr lang="en-US" dirty="0"/>
                    </a:p>
                  </a:txBody>
                  <a:tcPr/>
                </a:tc>
                <a:tc>
                  <a:txBody>
                    <a:bodyPr/>
                    <a:lstStyle/>
                    <a:p>
                      <a:r>
                        <a:rPr lang="en-US" dirty="0" smtClean="0"/>
                        <a:t>Kindness</a:t>
                      </a:r>
                      <a:endParaRPr lang="en-US" dirty="0"/>
                    </a:p>
                  </a:txBody>
                  <a:tcPr/>
                </a:tc>
                <a:tc>
                  <a:txBody>
                    <a:bodyPr/>
                    <a:lstStyle/>
                    <a:p>
                      <a:r>
                        <a:rPr lang="en-US" dirty="0" err="1" smtClean="0"/>
                        <a:t>Trustworthi-ness</a:t>
                      </a:r>
                      <a:endParaRPr lang="en-US" dirty="0"/>
                    </a:p>
                  </a:txBody>
                  <a:tcPr/>
                </a:tc>
                <a:tc>
                  <a:txBody>
                    <a:bodyPr/>
                    <a:lstStyle/>
                    <a:p>
                      <a:r>
                        <a:rPr lang="en-US" dirty="0" smtClean="0"/>
                        <a:t>Patriotism, self-sacrifice</a:t>
                      </a:r>
                      <a:endParaRPr lang="en-US" dirty="0"/>
                    </a:p>
                  </a:txBody>
                  <a:tcPr/>
                </a:tc>
                <a:tc>
                  <a:txBody>
                    <a:bodyPr/>
                    <a:lstStyle/>
                    <a:p>
                      <a:r>
                        <a:rPr lang="en-US" dirty="0" smtClean="0"/>
                        <a:t>Obedience, deference</a:t>
                      </a:r>
                      <a:endParaRPr lang="en-US" dirty="0"/>
                    </a:p>
                  </a:txBody>
                  <a:tcPr/>
                </a:tc>
                <a:tc>
                  <a:txBody>
                    <a:bodyPr/>
                    <a:lstStyle/>
                    <a:p>
                      <a:r>
                        <a:rPr lang="en-US" dirty="0" smtClean="0"/>
                        <a:t>Temperance</a:t>
                      </a:r>
                      <a:r>
                        <a:rPr lang="en-US" baseline="0" dirty="0" smtClean="0"/>
                        <a:t> p</a:t>
                      </a:r>
                      <a:r>
                        <a:rPr lang="en-US" dirty="0" smtClean="0"/>
                        <a:t>iety</a:t>
                      </a:r>
                      <a:endParaRPr lang="en-US" dirty="0"/>
                    </a:p>
                  </a:txBody>
                  <a:tcPr/>
                </a:tc>
              </a:tr>
            </a:tbl>
          </a:graphicData>
        </a:graphic>
      </p:graphicFrame>
      <p:sp>
        <p:nvSpPr>
          <p:cNvPr id="5" name="Rectangle 4"/>
          <p:cNvSpPr/>
          <p:nvPr/>
        </p:nvSpPr>
        <p:spPr>
          <a:xfrm>
            <a:off x="2133600" y="0"/>
            <a:ext cx="5020926" cy="461665"/>
          </a:xfrm>
          <a:prstGeom prst="rect">
            <a:avLst/>
          </a:prstGeom>
        </p:spPr>
        <p:txBody>
          <a:bodyPr wrap="none">
            <a:spAutoFit/>
          </a:bodyPr>
          <a:lstStyle/>
          <a:p>
            <a:r>
              <a:rPr lang="en-US" sz="2400" dirty="0" smtClean="0"/>
              <a:t>http://www.moralfoundations.org/</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543800" cy="1066800"/>
          </a:xfrm>
        </p:spPr>
        <p:txBody>
          <a:bodyPr>
            <a:normAutofit/>
          </a:bodyPr>
          <a:lstStyle/>
          <a:p>
            <a:r>
              <a:rPr lang="en-US" dirty="0" smtClean="0"/>
              <a:t>Example: Gay marriage</a:t>
            </a:r>
            <a:endParaRPr lang="en-US" dirty="0"/>
          </a:p>
        </p:txBody>
      </p:sp>
      <p:pic>
        <p:nvPicPr>
          <p:cNvPr id="39938" name="Picture 2" descr="http://craphound.com/images/farleygaymarriage.jpeg"/>
          <p:cNvPicPr>
            <a:picLocks noChangeAspect="1" noChangeArrowheads="1"/>
          </p:cNvPicPr>
          <p:nvPr/>
        </p:nvPicPr>
        <p:blipFill>
          <a:blip r:embed="rId2" cstate="print"/>
          <a:srcRect/>
          <a:stretch>
            <a:fillRect/>
          </a:stretch>
        </p:blipFill>
        <p:spPr bwMode="auto">
          <a:xfrm>
            <a:off x="762000" y="1752600"/>
            <a:ext cx="7141234" cy="4541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l="1471" t="1857"/>
          <a:stretch>
            <a:fillRect/>
          </a:stretch>
        </p:blipFill>
        <p:spPr bwMode="auto">
          <a:xfrm>
            <a:off x="2362200" y="0"/>
            <a:ext cx="5105399" cy="6858000"/>
          </a:xfrm>
          <a:prstGeom prst="rect">
            <a:avLst/>
          </a:prstGeom>
          <a:noFill/>
          <a:ln w="9525">
            <a:noFill/>
            <a:miter lim="800000"/>
            <a:headEnd/>
            <a:tailEnd/>
          </a:ln>
        </p:spPr>
      </p:pic>
      <p:sp>
        <p:nvSpPr>
          <p:cNvPr id="10" name="TextBox 9"/>
          <p:cNvSpPr txBox="1"/>
          <p:nvPr/>
        </p:nvSpPr>
        <p:spPr>
          <a:xfrm>
            <a:off x="0" y="6488668"/>
            <a:ext cx="2113079" cy="338554"/>
          </a:xfrm>
          <a:prstGeom prst="rect">
            <a:avLst/>
          </a:prstGeom>
          <a:noFill/>
        </p:spPr>
        <p:txBody>
          <a:bodyPr wrap="none" rtlCol="0">
            <a:spAutoFit/>
          </a:bodyPr>
          <a:lstStyle/>
          <a:p>
            <a:r>
              <a:rPr lang="en-US" sz="1600" dirty="0" smtClean="0"/>
              <a:t>Haidt (2007) </a:t>
            </a:r>
            <a:r>
              <a:rPr lang="en-US" sz="1600" i="1" dirty="0" smtClean="0"/>
              <a:t>Science</a:t>
            </a:r>
            <a:endParaRPr lang="en-US" sz="16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s-media-cache-ak0.pinimg.com/736x/0f/2a/72/0f2a72acfea2544a6971114204a76c93.jpg"/>
          <p:cNvPicPr>
            <a:picLocks noChangeAspect="1" noChangeArrowheads="1"/>
          </p:cNvPicPr>
          <p:nvPr/>
        </p:nvPicPr>
        <p:blipFill>
          <a:blip r:embed="rId3" cstate="print"/>
          <a:srcRect/>
          <a:stretch>
            <a:fillRect/>
          </a:stretch>
        </p:blipFill>
        <p:spPr bwMode="auto">
          <a:xfrm>
            <a:off x="1981200" y="762000"/>
            <a:ext cx="5223641" cy="4267200"/>
          </a:xfrm>
          <a:prstGeom prst="rect">
            <a:avLst/>
          </a:prstGeom>
          <a:noFill/>
        </p:spPr>
      </p:pic>
      <p:sp>
        <p:nvSpPr>
          <p:cNvPr id="6" name="Title 5"/>
          <p:cNvSpPr>
            <a:spLocks noGrp="1"/>
          </p:cNvSpPr>
          <p:nvPr>
            <p:ph type="title"/>
          </p:nvPr>
        </p:nvSpPr>
        <p:spPr>
          <a:xfrm>
            <a:off x="304800" y="5334000"/>
            <a:ext cx="8534399" cy="838200"/>
          </a:xfrm>
        </p:spPr>
        <p:txBody>
          <a:bodyPr/>
          <a:lstStyle/>
          <a:p>
            <a:pPr algn="ctr"/>
            <a:r>
              <a:rPr lang="en-US" dirty="0" smtClean="0">
                <a:solidFill>
                  <a:schemeClr val="tx2"/>
                </a:solidFill>
              </a:rPr>
              <a:t>Well, can’t we?  Should we?  </a:t>
            </a:r>
            <a:endParaRPr lang="en-US"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publico.es/strambotic/files/2014/11/angry-asian-lady.jpg"/>
          <p:cNvPicPr>
            <a:picLocks noChangeAspect="1" noChangeArrowheads="1"/>
          </p:cNvPicPr>
          <p:nvPr/>
        </p:nvPicPr>
        <p:blipFill>
          <a:blip r:embed="rId2" cstate="print"/>
          <a:srcRect/>
          <a:stretch>
            <a:fillRect/>
          </a:stretch>
        </p:blipFill>
        <p:spPr bwMode="auto">
          <a:xfrm>
            <a:off x="609600" y="1524000"/>
            <a:ext cx="7924800" cy="3657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229600" cy="1066800"/>
          </a:xfrm>
        </p:spPr>
        <p:txBody>
          <a:bodyPr>
            <a:noAutofit/>
          </a:bodyPr>
          <a:lstStyle/>
          <a:p>
            <a:pPr algn="ctr"/>
            <a:r>
              <a:rPr lang="en-US" sz="6600" dirty="0" smtClean="0">
                <a:latin typeface="Arial" pitchFamily="34" charset="0"/>
                <a:cs typeface="Arial" pitchFamily="34" charset="0"/>
              </a:rPr>
              <a:t>17 x 24 =</a:t>
            </a:r>
            <a:endParaRPr lang="en-US" sz="6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5715000" cy="2057400"/>
          </a:xfrm>
        </p:spPr>
        <p:txBody>
          <a:bodyPr>
            <a:normAutofit/>
          </a:bodyPr>
          <a:lstStyle/>
          <a:p>
            <a:r>
              <a:rPr lang="en-US" dirty="0" smtClean="0"/>
              <a:t>Thinking, Fast and Slow, </a:t>
            </a:r>
            <a:r>
              <a:rPr lang="en-US" dirty="0" err="1" smtClean="0"/>
              <a:t>Kahneman</a:t>
            </a:r>
            <a:r>
              <a:rPr lang="en-US" dirty="0" smtClean="0"/>
              <a:t> (2010)</a:t>
            </a:r>
            <a:endParaRPr lang="en-US" dirty="0"/>
          </a:p>
        </p:txBody>
      </p:sp>
      <p:sp>
        <p:nvSpPr>
          <p:cNvPr id="4" name="Text Placeholder 3"/>
          <p:cNvSpPr>
            <a:spLocks noGrp="1"/>
          </p:cNvSpPr>
          <p:nvPr>
            <p:ph type="body" idx="1"/>
          </p:nvPr>
        </p:nvSpPr>
        <p:spPr>
          <a:xfrm>
            <a:off x="304800" y="3733800"/>
            <a:ext cx="4041648" cy="457200"/>
          </a:xfrm>
        </p:spPr>
        <p:txBody>
          <a:bodyPr/>
          <a:lstStyle/>
          <a:p>
            <a:r>
              <a:rPr lang="en-US" sz="4000" dirty="0" smtClean="0"/>
              <a:t>System 1</a:t>
            </a:r>
            <a:endParaRPr lang="en-US" sz="4000" dirty="0"/>
          </a:p>
        </p:txBody>
      </p:sp>
      <p:sp>
        <p:nvSpPr>
          <p:cNvPr id="5" name="Text Placeholder 4"/>
          <p:cNvSpPr>
            <a:spLocks noGrp="1"/>
          </p:cNvSpPr>
          <p:nvPr>
            <p:ph type="body" sz="half" idx="3"/>
          </p:nvPr>
        </p:nvSpPr>
        <p:spPr>
          <a:xfrm>
            <a:off x="4572000" y="3733800"/>
            <a:ext cx="4041775" cy="457200"/>
          </a:xfrm>
        </p:spPr>
        <p:txBody>
          <a:bodyPr/>
          <a:lstStyle/>
          <a:p>
            <a:r>
              <a:rPr lang="en-US" sz="4000" dirty="0" smtClean="0"/>
              <a:t>System 2</a:t>
            </a:r>
            <a:endParaRPr lang="en-US" sz="4000" dirty="0"/>
          </a:p>
        </p:txBody>
      </p:sp>
      <p:sp>
        <p:nvSpPr>
          <p:cNvPr id="3" name="Content Placeholder 2"/>
          <p:cNvSpPr>
            <a:spLocks noGrp="1"/>
          </p:cNvSpPr>
          <p:nvPr>
            <p:ph sz="quarter" idx="2"/>
          </p:nvPr>
        </p:nvSpPr>
        <p:spPr>
          <a:xfrm>
            <a:off x="381000" y="4343400"/>
            <a:ext cx="4041648" cy="2244481"/>
          </a:xfrm>
        </p:spPr>
        <p:txBody>
          <a:bodyPr>
            <a:normAutofit/>
          </a:bodyPr>
          <a:lstStyle/>
          <a:p>
            <a:r>
              <a:rPr lang="en-US" sz="3200" dirty="0" smtClean="0"/>
              <a:t>Fast</a:t>
            </a:r>
          </a:p>
          <a:p>
            <a:r>
              <a:rPr lang="en-US" sz="3200" dirty="0" smtClean="0"/>
              <a:t>Non-conscious</a:t>
            </a:r>
          </a:p>
          <a:p>
            <a:r>
              <a:rPr lang="en-US" sz="3200" dirty="0" smtClean="0"/>
              <a:t>Automatic</a:t>
            </a:r>
          </a:p>
          <a:p>
            <a:r>
              <a:rPr lang="en-US" sz="3200" dirty="0" smtClean="0"/>
              <a:t>Associative</a:t>
            </a:r>
          </a:p>
          <a:p>
            <a:endParaRPr lang="en-US" sz="3200" dirty="0"/>
          </a:p>
        </p:txBody>
      </p:sp>
      <p:sp>
        <p:nvSpPr>
          <p:cNvPr id="6" name="Content Placeholder 5"/>
          <p:cNvSpPr>
            <a:spLocks noGrp="1"/>
          </p:cNvSpPr>
          <p:nvPr>
            <p:ph sz="quarter" idx="4"/>
          </p:nvPr>
        </p:nvSpPr>
        <p:spPr>
          <a:xfrm>
            <a:off x="4572000" y="4343400"/>
            <a:ext cx="4041775" cy="2320681"/>
          </a:xfrm>
        </p:spPr>
        <p:txBody>
          <a:bodyPr>
            <a:normAutofit/>
          </a:bodyPr>
          <a:lstStyle/>
          <a:p>
            <a:r>
              <a:rPr lang="en-US" sz="3200" dirty="0" smtClean="0"/>
              <a:t>Slow</a:t>
            </a:r>
          </a:p>
          <a:p>
            <a:r>
              <a:rPr lang="en-US" sz="3200" dirty="0" smtClean="0"/>
              <a:t>Conscious</a:t>
            </a:r>
          </a:p>
          <a:p>
            <a:r>
              <a:rPr lang="en-US" sz="3200" dirty="0" smtClean="0"/>
              <a:t>Controlled</a:t>
            </a:r>
          </a:p>
          <a:p>
            <a:r>
              <a:rPr lang="en-US" sz="3200" dirty="0" smtClean="0"/>
              <a:t>Rule-based</a:t>
            </a:r>
          </a:p>
          <a:p>
            <a:endParaRPr lang="en-US" sz="3200" dirty="0"/>
          </a:p>
        </p:txBody>
      </p:sp>
      <p:pic>
        <p:nvPicPr>
          <p:cNvPr id="10249" name="Picture 9" descr="https://paw.princeton.edu/issues/2012/01/18/pages/5722/NB_KahnemanBook.jpg"/>
          <p:cNvPicPr>
            <a:picLocks noChangeAspect="1" noChangeArrowheads="1"/>
          </p:cNvPicPr>
          <p:nvPr/>
        </p:nvPicPr>
        <p:blipFill>
          <a:blip r:embed="rId2" cstate="print"/>
          <a:srcRect t="4255" r="25397" b="2128"/>
          <a:stretch>
            <a:fillRect/>
          </a:stretch>
        </p:blipFill>
        <p:spPr bwMode="auto">
          <a:xfrm>
            <a:off x="6324600" y="731196"/>
            <a:ext cx="2057400" cy="288911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14400"/>
            <a:ext cx="8229600" cy="1066800"/>
          </a:xfrm>
        </p:spPr>
        <p:txBody>
          <a:bodyPr>
            <a:normAutofit fontScale="90000"/>
          </a:bodyPr>
          <a:lstStyle/>
          <a:p>
            <a:r>
              <a:rPr lang="en-US" b="1" dirty="0" smtClean="0"/>
              <a:t>Moral</a:t>
            </a:r>
            <a:r>
              <a:rPr lang="en-US" dirty="0" smtClean="0"/>
              <a:t> Thinking, Fast and Slow </a:t>
            </a:r>
            <a:br>
              <a:rPr lang="en-US" dirty="0" smtClean="0"/>
            </a:br>
            <a:r>
              <a:rPr lang="en-US" dirty="0" smtClean="0"/>
              <a:t>(an historical perspective)</a:t>
            </a:r>
            <a:endParaRPr lang="en-US" dirty="0"/>
          </a:p>
        </p:txBody>
      </p:sp>
      <p:sp>
        <p:nvSpPr>
          <p:cNvPr id="8" name="Content Placeholder 7"/>
          <p:cNvSpPr>
            <a:spLocks noGrp="1"/>
          </p:cNvSpPr>
          <p:nvPr>
            <p:ph idx="1"/>
          </p:nvPr>
        </p:nvSpPr>
        <p:spPr>
          <a:xfrm>
            <a:off x="457200" y="2249424"/>
            <a:ext cx="8229600" cy="2170176"/>
          </a:xfrm>
        </p:spPr>
        <p:txBody>
          <a:bodyPr>
            <a:normAutofit lnSpcReduction="10000"/>
          </a:bodyPr>
          <a:lstStyle/>
          <a:p>
            <a:r>
              <a:rPr lang="en-US" dirty="0" smtClean="0"/>
              <a:t>Moral rationalism: Plato, Kant; Moral truths are knowable by </a:t>
            </a:r>
            <a:r>
              <a:rPr lang="en-US" b="1" dirty="0" smtClean="0"/>
              <a:t>reason</a:t>
            </a:r>
            <a:r>
              <a:rPr lang="en-US" dirty="0" smtClean="0"/>
              <a:t> alone.</a:t>
            </a:r>
          </a:p>
          <a:p>
            <a:r>
              <a:rPr lang="en-US" dirty="0" smtClean="0"/>
              <a:t>Moral sentimentalism: Hume; "Reason is and ought only to be the slave of the passions [</a:t>
            </a:r>
            <a:r>
              <a:rPr lang="en-US" b="1" dirty="0" smtClean="0"/>
              <a:t>emotions</a:t>
            </a:r>
            <a:r>
              <a:rPr lang="en-US" dirty="0" smtClean="0"/>
              <a:t>].”</a:t>
            </a:r>
          </a:p>
        </p:txBody>
      </p:sp>
      <p:sp>
        <p:nvSpPr>
          <p:cNvPr id="27650" name="AutoShape 2" descr="Image result for pla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2" name="Picture 4" descr="http://www.zentrader.ca/blog/wp-content/uploads/2012/01/Plato2.jpg"/>
          <p:cNvPicPr>
            <a:picLocks noChangeAspect="1" noChangeArrowheads="1"/>
          </p:cNvPicPr>
          <p:nvPr/>
        </p:nvPicPr>
        <p:blipFill>
          <a:blip r:embed="rId2" cstate="print"/>
          <a:srcRect/>
          <a:stretch>
            <a:fillRect/>
          </a:stretch>
        </p:blipFill>
        <p:spPr bwMode="auto">
          <a:xfrm>
            <a:off x="3352800" y="4419600"/>
            <a:ext cx="1681373" cy="2146554"/>
          </a:xfrm>
          <a:prstGeom prst="rect">
            <a:avLst/>
          </a:prstGeom>
          <a:noFill/>
        </p:spPr>
      </p:pic>
      <p:pic>
        <p:nvPicPr>
          <p:cNvPr id="27654" name="Picture 6" descr="http://www.philosophypages.com/vy/hume1.jpg"/>
          <p:cNvPicPr>
            <a:picLocks noChangeAspect="1" noChangeArrowheads="1"/>
          </p:cNvPicPr>
          <p:nvPr/>
        </p:nvPicPr>
        <p:blipFill>
          <a:blip r:embed="rId3" cstate="print"/>
          <a:srcRect/>
          <a:stretch>
            <a:fillRect/>
          </a:stretch>
        </p:blipFill>
        <p:spPr bwMode="auto">
          <a:xfrm>
            <a:off x="6324600" y="4419600"/>
            <a:ext cx="1638300" cy="221391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686800" cy="6096000"/>
          </a:xfrm>
        </p:spPr>
        <p:txBody>
          <a:bodyPr>
            <a:normAutofit/>
          </a:bodyPr>
          <a:lstStyle/>
          <a:p>
            <a:r>
              <a:rPr lang="en-US" dirty="0" smtClean="0"/>
              <a:t>Scenario #1: A woman </a:t>
            </a:r>
            <a:r>
              <a:rPr lang="en-US" dirty="0"/>
              <a:t>was near death from </a:t>
            </a:r>
            <a:r>
              <a:rPr lang="en-US" dirty="0" smtClean="0"/>
              <a:t>a rare </a:t>
            </a:r>
            <a:r>
              <a:rPr lang="en-US" dirty="0"/>
              <a:t>kind of cancer. There was one drug that the doctors thought might save her. It was a form of radium for which a druggist was charging ten times what the drug cost him to make.  The sick woman's husband, Heinz, went to everyone he knew to borrow the money, but he could only get together about half of what it cost.  He told the druggist that his wife was dying, and asked him to sell it cheaper or let him pay later.  But the druggist </a:t>
            </a:r>
            <a:r>
              <a:rPr lang="en-US" dirty="0" smtClean="0"/>
              <a:t>refused.  So</a:t>
            </a:r>
            <a:r>
              <a:rPr lang="en-US" dirty="0"/>
              <a:t>, Heinz got desperate and </a:t>
            </a:r>
            <a:r>
              <a:rPr lang="en-US" dirty="0" smtClean="0"/>
              <a:t>stole the drug.  </a:t>
            </a:r>
            <a:r>
              <a:rPr lang="en-US" dirty="0"/>
              <a:t>Was </a:t>
            </a:r>
            <a:r>
              <a:rPr lang="en-US" dirty="0" smtClean="0"/>
              <a:t>there anything wrong with what he did?  Please indicate yes or no, and your reasons.</a:t>
            </a:r>
            <a:endParaRPr lang="en-US" dirty="0"/>
          </a:p>
        </p:txBody>
      </p:sp>
      <p:sp>
        <p:nvSpPr>
          <p:cNvPr id="4" name="TextBox 3"/>
          <p:cNvSpPr txBox="1"/>
          <p:nvPr/>
        </p:nvSpPr>
        <p:spPr>
          <a:xfrm>
            <a:off x="7239000" y="6488668"/>
            <a:ext cx="1560042" cy="338554"/>
          </a:xfrm>
          <a:prstGeom prst="rect">
            <a:avLst/>
          </a:prstGeom>
          <a:noFill/>
        </p:spPr>
        <p:txBody>
          <a:bodyPr wrap="none" rtlCol="0">
            <a:spAutoFit/>
          </a:bodyPr>
          <a:lstStyle/>
          <a:p>
            <a:r>
              <a:rPr lang="en-US" sz="1600" dirty="0" smtClean="0"/>
              <a:t>Kohlberg, 1958</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066800"/>
          </a:xfrm>
        </p:spPr>
        <p:txBody>
          <a:bodyPr>
            <a:normAutofit/>
          </a:bodyPr>
          <a:lstStyle/>
          <a:p>
            <a:r>
              <a:rPr lang="en-US" sz="3200" dirty="0" smtClean="0"/>
              <a:t>Kohlberg’s (1981) Stages of Moral Reasoning</a:t>
            </a:r>
            <a:endParaRPr lang="en-US" sz="3200" dirty="0"/>
          </a:p>
        </p:txBody>
      </p:sp>
      <p:graphicFrame>
        <p:nvGraphicFramePr>
          <p:cNvPr id="4" name="Content Placeholder 3"/>
          <p:cNvGraphicFramePr>
            <a:graphicFrameLocks noGrp="1"/>
          </p:cNvGraphicFramePr>
          <p:nvPr>
            <p:ph idx="1"/>
          </p:nvPr>
        </p:nvGraphicFramePr>
        <p:xfrm>
          <a:off x="381000" y="1219200"/>
          <a:ext cx="8229600" cy="5421088"/>
        </p:xfrm>
        <a:graphic>
          <a:graphicData uri="http://schemas.openxmlformats.org/drawingml/2006/table">
            <a:tbl>
              <a:tblPr firstRow="1" bandRow="1">
                <a:tableStyleId>{5C22544A-7EE6-4342-B048-85BDC9FD1C3A}</a:tableStyleId>
              </a:tblPr>
              <a:tblGrid>
                <a:gridCol w="838200"/>
                <a:gridCol w="1981200"/>
                <a:gridCol w="5410200"/>
              </a:tblGrid>
              <a:tr h="457201">
                <a:tc>
                  <a:txBody>
                    <a:bodyPr/>
                    <a:lstStyle/>
                    <a:p>
                      <a:r>
                        <a:rPr lang="en-US" dirty="0" smtClean="0"/>
                        <a:t>Stage</a:t>
                      </a:r>
                      <a:endParaRPr lang="en-US" dirty="0"/>
                    </a:p>
                  </a:txBody>
                  <a:tcPr/>
                </a:tc>
                <a:tc>
                  <a:txBody>
                    <a:bodyPr/>
                    <a:lstStyle/>
                    <a:p>
                      <a:r>
                        <a:rPr lang="en-US" dirty="0" smtClean="0"/>
                        <a:t>Name</a:t>
                      </a:r>
                      <a:endParaRPr lang="en-US" dirty="0"/>
                    </a:p>
                  </a:txBody>
                  <a:tcPr/>
                </a:tc>
                <a:tc>
                  <a:txBody>
                    <a:bodyPr/>
                    <a:lstStyle/>
                    <a:p>
                      <a:r>
                        <a:rPr lang="en-US" dirty="0" smtClean="0"/>
                        <a:t>Example</a:t>
                      </a:r>
                      <a:endParaRPr lang="en-US" dirty="0"/>
                    </a:p>
                  </a:txBody>
                  <a:tcPr/>
                </a:tc>
              </a:tr>
              <a:tr h="740229">
                <a:tc>
                  <a:txBody>
                    <a:bodyPr/>
                    <a:lstStyle/>
                    <a:p>
                      <a:r>
                        <a:rPr lang="en-US" dirty="0" smtClean="0"/>
                        <a:t>1</a:t>
                      </a:r>
                      <a:endParaRPr lang="en-US" dirty="0"/>
                    </a:p>
                  </a:txBody>
                  <a:tcPr/>
                </a:tc>
                <a:tc>
                  <a:txBody>
                    <a:bodyPr/>
                    <a:lstStyle/>
                    <a:p>
                      <a:r>
                        <a:rPr lang="en-US" dirty="0" smtClean="0"/>
                        <a:t>Obedience</a:t>
                      </a:r>
                      <a:endParaRPr lang="en-US" dirty="0"/>
                    </a:p>
                  </a:txBody>
                  <a:tcPr/>
                </a:tc>
                <a:tc>
                  <a:txBody>
                    <a:bodyPr/>
                    <a:lstStyle/>
                    <a:p>
                      <a:r>
                        <a:rPr kumimoji="0" lang="en-US" b="0" i="0" kern="1200" dirty="0" smtClean="0">
                          <a:solidFill>
                            <a:schemeClr val="dk1"/>
                          </a:solidFill>
                          <a:latin typeface="+mn-lt"/>
                          <a:ea typeface="+mn-ea"/>
                          <a:cs typeface="+mn-cs"/>
                        </a:rPr>
                        <a:t>Heinz should not steal the medicine because he would be put in prison, which would mean he is a bad person.</a:t>
                      </a:r>
                      <a:endParaRPr lang="en-US" dirty="0"/>
                    </a:p>
                  </a:txBody>
                  <a:tcPr/>
                </a:tc>
              </a:tr>
              <a:tr h="740229">
                <a:tc>
                  <a:txBody>
                    <a:bodyPr/>
                    <a:lstStyle/>
                    <a:p>
                      <a:r>
                        <a:rPr lang="en-US" dirty="0" smtClean="0"/>
                        <a:t>2</a:t>
                      </a:r>
                      <a:endParaRPr lang="en-US" dirty="0"/>
                    </a:p>
                  </a:txBody>
                  <a:tcPr/>
                </a:tc>
                <a:tc>
                  <a:txBody>
                    <a:bodyPr/>
                    <a:lstStyle/>
                    <a:p>
                      <a:r>
                        <a:rPr lang="en-US" dirty="0" smtClean="0"/>
                        <a:t>Self-Interest</a:t>
                      </a:r>
                      <a:endParaRPr lang="en-US" dirty="0"/>
                    </a:p>
                  </a:txBody>
                  <a:tcPr/>
                </a:tc>
                <a:tc>
                  <a:txBody>
                    <a:bodyPr/>
                    <a:lstStyle/>
                    <a:p>
                      <a:r>
                        <a:rPr kumimoji="0" lang="en-US" b="0" i="0" kern="1200" dirty="0" smtClean="0">
                          <a:solidFill>
                            <a:schemeClr val="dk1"/>
                          </a:solidFill>
                          <a:latin typeface="+mn-lt"/>
                          <a:ea typeface="+mn-ea"/>
                          <a:cs typeface="+mn-cs"/>
                        </a:rPr>
                        <a:t>Heinz should steal the medicine because he will be much happier if he saves his wife, even if he will have to serve a prison sentence.</a:t>
                      </a:r>
                      <a:endParaRPr lang="en-US" dirty="0"/>
                    </a:p>
                  </a:txBody>
                  <a:tcPr/>
                </a:tc>
              </a:tr>
              <a:tr h="740229">
                <a:tc>
                  <a:txBody>
                    <a:bodyPr/>
                    <a:lstStyle/>
                    <a:p>
                      <a:r>
                        <a:rPr lang="en-US" dirty="0" smtClean="0"/>
                        <a:t>3</a:t>
                      </a:r>
                      <a:endParaRPr lang="en-US" dirty="0"/>
                    </a:p>
                  </a:txBody>
                  <a:tcPr/>
                </a:tc>
                <a:tc>
                  <a:txBody>
                    <a:bodyPr/>
                    <a:lstStyle/>
                    <a:p>
                      <a:r>
                        <a:rPr lang="en-US" dirty="0" smtClean="0"/>
                        <a:t>Conformity</a:t>
                      </a:r>
                      <a:endParaRPr lang="en-US" dirty="0"/>
                    </a:p>
                  </a:txBody>
                  <a:tcPr/>
                </a:tc>
                <a:tc>
                  <a:txBody>
                    <a:bodyPr/>
                    <a:lstStyle/>
                    <a:p>
                      <a:r>
                        <a:rPr kumimoji="0" lang="en-US" b="0" i="0" kern="1200" dirty="0" smtClean="0">
                          <a:solidFill>
                            <a:schemeClr val="dk1"/>
                          </a:solidFill>
                          <a:latin typeface="+mn-lt"/>
                          <a:ea typeface="+mn-ea"/>
                          <a:cs typeface="+mn-cs"/>
                        </a:rPr>
                        <a:t>Heinz should steal the medicine because his wife expects it; he wants to be a good husband.</a:t>
                      </a:r>
                      <a:endParaRPr lang="en-US" dirty="0"/>
                    </a:p>
                  </a:txBody>
                  <a:tcPr/>
                </a:tc>
              </a:tr>
              <a:tr h="740229">
                <a:tc>
                  <a:txBody>
                    <a:bodyPr/>
                    <a:lstStyle/>
                    <a:p>
                      <a:r>
                        <a:rPr lang="en-US" dirty="0" smtClean="0"/>
                        <a:t>4</a:t>
                      </a:r>
                      <a:endParaRPr lang="en-US" dirty="0"/>
                    </a:p>
                  </a:txBody>
                  <a:tcPr/>
                </a:tc>
                <a:tc>
                  <a:txBody>
                    <a:bodyPr/>
                    <a:lstStyle/>
                    <a:p>
                      <a:r>
                        <a:rPr lang="en-US" dirty="0" smtClean="0"/>
                        <a:t>Law-and-Order</a:t>
                      </a:r>
                      <a:endParaRPr lang="en-US" dirty="0"/>
                    </a:p>
                  </a:txBody>
                  <a:tcPr/>
                </a:tc>
                <a:tc>
                  <a:txBody>
                    <a:bodyPr/>
                    <a:lstStyle/>
                    <a:p>
                      <a:r>
                        <a:rPr kumimoji="0" lang="en-US" b="0" i="0" kern="1200" dirty="0" smtClean="0">
                          <a:solidFill>
                            <a:schemeClr val="dk1"/>
                          </a:solidFill>
                          <a:latin typeface="+mn-lt"/>
                          <a:ea typeface="+mn-ea"/>
                          <a:cs typeface="+mn-cs"/>
                        </a:rPr>
                        <a:t>Heinz should not steal the medicine because the law prohibits stealing, making it illegal.</a:t>
                      </a:r>
                      <a:endParaRPr lang="en-US" dirty="0"/>
                    </a:p>
                  </a:txBody>
                  <a:tcPr/>
                </a:tc>
              </a:tr>
              <a:tr h="740229">
                <a:tc>
                  <a:txBody>
                    <a:bodyPr/>
                    <a:lstStyle/>
                    <a:p>
                      <a:r>
                        <a:rPr lang="en-US" dirty="0" smtClean="0"/>
                        <a:t>5</a:t>
                      </a:r>
                      <a:endParaRPr lang="en-US" dirty="0"/>
                    </a:p>
                  </a:txBody>
                  <a:tcPr/>
                </a:tc>
                <a:tc>
                  <a:txBody>
                    <a:bodyPr/>
                    <a:lstStyle/>
                    <a:p>
                      <a:r>
                        <a:rPr lang="en-US" dirty="0" smtClean="0"/>
                        <a:t>Human Rights</a:t>
                      </a:r>
                      <a:endParaRPr lang="en-US" dirty="0"/>
                    </a:p>
                  </a:txBody>
                  <a:tcPr/>
                </a:tc>
                <a:tc>
                  <a:txBody>
                    <a:bodyPr/>
                    <a:lstStyle/>
                    <a:p>
                      <a:r>
                        <a:rPr kumimoji="0" lang="en-US" b="0" i="0" kern="1200" dirty="0" smtClean="0">
                          <a:solidFill>
                            <a:schemeClr val="dk1"/>
                          </a:solidFill>
                          <a:latin typeface="+mn-lt"/>
                          <a:ea typeface="+mn-ea"/>
                          <a:cs typeface="+mn-cs"/>
                        </a:rPr>
                        <a:t>Heinz should steal the medicine because everyone has a right to choose life.</a:t>
                      </a:r>
                      <a:endParaRPr lang="en-US" dirty="0"/>
                    </a:p>
                  </a:txBody>
                  <a:tcPr/>
                </a:tc>
              </a:tr>
              <a:tr h="740229">
                <a:tc>
                  <a:txBody>
                    <a:bodyPr/>
                    <a:lstStyle/>
                    <a:p>
                      <a:r>
                        <a:rPr lang="en-US" dirty="0" smtClean="0"/>
                        <a:t>6</a:t>
                      </a:r>
                      <a:endParaRPr lang="en-US" dirty="0"/>
                    </a:p>
                  </a:txBody>
                  <a:tcPr/>
                </a:tc>
                <a:tc>
                  <a:txBody>
                    <a:bodyPr/>
                    <a:lstStyle/>
                    <a:p>
                      <a:r>
                        <a:rPr lang="en-US" dirty="0" smtClean="0"/>
                        <a:t>Universal Human</a:t>
                      </a:r>
                      <a:r>
                        <a:rPr lang="en-US" baseline="0" dirty="0" smtClean="0"/>
                        <a:t> Ethics</a:t>
                      </a:r>
                      <a:endParaRPr lang="en-US" dirty="0"/>
                    </a:p>
                  </a:txBody>
                  <a:tcPr/>
                </a:tc>
                <a:tc>
                  <a:txBody>
                    <a:bodyPr/>
                    <a:lstStyle/>
                    <a:p>
                      <a:r>
                        <a:rPr kumimoji="0" lang="en-US" b="0" i="0" kern="1200" dirty="0" smtClean="0">
                          <a:solidFill>
                            <a:schemeClr val="dk1"/>
                          </a:solidFill>
                          <a:latin typeface="+mn-lt"/>
                          <a:ea typeface="+mn-ea"/>
                          <a:cs typeface="+mn-cs"/>
                        </a:rPr>
                        <a:t>Heinz should steal the medicine, because saving a human life is a more fundamental value than the property rights of another person.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t>Criticism of Kohlberg</a:t>
            </a:r>
            <a:endParaRPr lang="en-US" dirty="0"/>
          </a:p>
        </p:txBody>
      </p:sp>
      <p:sp>
        <p:nvSpPr>
          <p:cNvPr id="3" name="Content Placeholder 2"/>
          <p:cNvSpPr>
            <a:spLocks noGrp="1"/>
          </p:cNvSpPr>
          <p:nvPr>
            <p:ph idx="1"/>
          </p:nvPr>
        </p:nvSpPr>
        <p:spPr>
          <a:xfrm>
            <a:off x="304800" y="1752600"/>
            <a:ext cx="4876800" cy="4379976"/>
          </a:xfrm>
        </p:spPr>
        <p:txBody>
          <a:bodyPr>
            <a:normAutofit/>
          </a:bodyPr>
          <a:lstStyle/>
          <a:p>
            <a:r>
              <a:rPr lang="en-US" dirty="0" smtClean="0"/>
              <a:t>Kohlberg emphasizes rational, deliberate thinking (System 2) in moral judgments, but not all moral judgments are strictly rational. </a:t>
            </a:r>
            <a:endParaRPr lang="en-US" dirty="0"/>
          </a:p>
        </p:txBody>
      </p:sp>
      <p:sp>
        <p:nvSpPr>
          <p:cNvPr id="1026" name="AutoShape 2" descr="data:image/jpeg;base64,/9j/4AAQSkZJRgABAQAAAQABAAD/2wCEAAkGBxMSEhUUExIWFhUWGBgYGBgWFx0bGhsiGhoWHh4dHhwYHSggGCAmHxgaITIhJikrLi4uGh8zODMtNygtLisBCgoKDg0OGxAQGywkICQsLDQ0NCwsLC8sLDcsLCwsLCwvLCwsLCwsLCwsLCwsLCwsLCwsLCwsLCwsLCwsLCwsLP/AABEIAN8A4gMBEQACEQEDEQH/xAAbAAABBQEBAAAAAAAAAAAAAAAAAgMEBQYBB//EAEwQAAICAAQDBAYGBgcGBAcAAAECAxEABBIhBRMxBiJBUTJhcYGRoQcUIzNCUmJygrHB0RVTkrLS4fAWQ5Ois/FUg8LTJDVEY3N0w//EABoBAQADAQEBAAAAAAAAAAAAAAACAwQBBQb/xAA9EQACAQIEAgYJAwMDBAMAAAAAAQIDEQQSITFBUQUTYXGB8BQiMpGhscHR4RVCUgYjYlNy8TOCkrI0Q6L/2gAMAwEAAhEDEQA/APS8emYQwAYAMAGADABgAwAYAMAGADABgAwAYXsBiTNxr1dfj/DGeeLoQ3ki2NCpLaLGG4tEPxE+wH+OM8uk8Otm34FywVV8PiNnjUfk/wAB/PFb6Xo8n8PuS9Aqc158AHGo/J/gP545+r0eT+H3O+gVOa8+A4vFoj+Ij2g/wxbHpTDvdteBB4Kqv+R+PORt0dfj/PF8MZQntJFMsPVjvFj+NKdyoMAGADABgAwAYAMAGADABgAwAYAMAGADABgAwAYAMG7AhZjicaeOo+S7/PpjBW6So09E7vs+5qp4OpPfTvK3M8bbwpB5nf5nb5Y8yp0pWnpBW+L8+Br9Eo0lmqP3uyKbNcZU+lIW9Q3H8sZZRrVfbb8WZanTGBoaRd/9q+u3xIqcSZ9o4Wb2WfkoOJRwjf4MMv6hlJ/2qTfe/ol9SQmWzrdIK9tD+82NEej5P9rKX0p0lPaKXh92ODhGePgo96f54tXR0v4/Eh6V0o/3JeEfsB4Rnh4Kfen+WD6Ol/H4j0rpRfuT/wDH7DbZbOr1gv2Uf7rYql0fJftZNdKdJQ3in4fZkd+Iun3kLL7QR8mGM8sI1+UXR/qGcf8Aq0rdz+jX1JWV4yo9FynqO37tsRjGtT1g/czdT6YwNfSbt/uX11LjLcafx0uPMbfMbfLGqn0nXhpNX+D8+Bq9FoVVmpv3O6LLL8Ujbx0n9L+fTHpUekqNTR+q+37mWpgqkNte4m43pp6oybHcdAYAMAGADABgCPNmwraFDPIRYjTdq33NkBBse8xA8LvbEJ1Ix3JRg5bDU8dGp3YvVjL5ZiCB+Z5e6yjY98mNPDc1jJKvKW2hpjRjHcjZXJGQhoUCmrWQcxgxHRXnkYNNGwsXyyO8CpsA4hGpJO9yTgmrWLDKZgSIGAIuwQeqkEhlNeKsCD6wcehGSkroxtWdmPY6cDAHL3rxOFxY7gDl4AoONSvrKknT1AHl/He+uPm+kJ1eucJPThyPYwqgqWeK1+JnoJppyVgj6dTtt7Sdh44jRweZ8z56r01icQ3HDxyrnu/si0y3ZFm3nmJPkm//ADN/LHqU8Bbd27jK8DUqvNXm2/PMspcjkcomuXlIt+nMw6+ouav1DGlUKVPde810sFSj7MfqOcQ7Qww5M5sapIVAb7IAkgsFsBiBVn4b4tc4xjdbGlQ1ymJb6XRJtluHzze+vkivir0jki3qebNFxjtVJDwsZ7kAPSExOSNOpwhB2BsX5Ym6jUMxFQWbKK4H2pabhbZ5o1BWOZ9AJr7LXtZ330+XjjsZtwzHHC0sox2A7crxPmjk8p4tJrXrDBtW47oqiPmMKVXOdnTyllwvtZlszmZsohbmwlw6le73GCkgixVkDejv0x1VIyeUjKDSux05DJZgsFETMpKtymGpSDRDaDsQfA4rlQoz4e4y1MHSn7UfoVua7IFd4JiD5P8A4l/ljLUwF/ZfvMnoM6TzUJtPzyKrMST5cgTx7Ho22/sI2Ps648ytg3F66Gqn0zisM1HERzLns/hoXvBpX1qFJAO5B8vH2HwxzATqqsoQenHkfQ4jJKj1klrbx1NHj6Y8cMAGADAEbiGejgjaWVgqL1J+AAA3JJoADck4jKSirslCEpyUYq7Zgc12jzueLDKD6vAhp5XZUA2vvyt3Y9iDpS28brHmzxVSppT0XM9yGAw2FV8U80v4rh3vz4mh7OcPfKZdw05kDO0ssikwxWVVe/mprd1pV78S3eORTS1dzLWqRnNyhFRXJcBqftBl4xSR/WDerTRhy4II7xDAvM2wOtg9kWCt4qnXhExTxNOHayGvbLN8xZi2pD0jVAI3XqdLNZLV0bVV1tRIxV1807yVkU+lVFJOUbRNa8qcxJYzcWaUMD+mFBG3hqjG42oxebHHp4eeuU0Vo3WZErGwzBgDMdssoGbLW8gEk8UTIHYIynWTaja/C/LGLFwu46vVpdh7PRVZxjV9VerGTTsrp6LcbyE8eXzUsTytoQwrAg1lU5oqjVg71RbYeFb4jTlGnVcZPa1t9L+eJKtCdfDQqQirvM5PS7y8fdy34l5lOIo8jRqSSNRvejTaW0ncHS3dI2o9L3rTCrFyyo82rhpwpqpLs79rq/etUNcegtQ/5TR9h/z/AH483pajeKqLhoX4CpaThzM3wSfkZzT+GXb3np/zCvfivAVrSXuPAr0/RekJR/bLVeP50GfphzmbgyqS5ad401aJQgAPeHdYPWpaII2P4hj1a7kloz1KVm9SH2t4pl87wNXeaJZGjSRAzDUZIzThQTZJp1/axGclKmdinGYx9H2Y+t8DzGX/ABRrPGL/AElLof7TEfs45Td6bR2ek0zLdge3WYyeWbLw5Nsx32cMC1LqVRRVUPipPUdTiunUcVZInOmpO7PR/pYfVwic+fJPxljxorewU0/bM9wafl9l3J8Y5l/tzMv/AKsVp2ok2v7hkvo3zByGeyskhqLNxOLO2xd1Avz1xKfYwxVTeWSZOazKxrfoSjaV87m2G8sgA9pLO395cW0FdtkK3BDHbzsXkMmhzQzc0ExJKAEOzt1Okd1gd921UL+PKlOMdbnYTlLSxa/Q3xPPTxStmWkkhGkQvJVkjVrAY95/w7mwCK88ToOT3I1UlsWPaKbnZsJ+GIb+3qf4L7seb0hW1fZoeVCn6Vj40+EdX4av6Iv+AwbM58dh/H5/uw6Io6Oo+5fU+g6QqaqC7y2x7R5wYAMAGAM19IORaXJsVFmJllrzC2G+Csx92M2LpudJpG7oyvGjioTlt99DLlUfK8OnTS31dJE0MtorpMoaQgEWzO8R9ZZSbqj5zdqakuCNGOqzoSqpa6+Nr8+3d9xNjy2czxDsXkUMQJJjoiBF3pAWmI3FxoTYIJ64py1am+iPJUK+I30XnzqazhfZTLxIssmmWhqeScaYlo+ETMAN+jNqIo79Bi+FOMVovE1ww1Ojvui949wRcxA0csgDsRy2OwRx6FC9/EECrDMNrxZKKkrMnUUZxy20MP2SzRIkyEvcLMxiPXlyoSzL4XTpzB51JZojFNCbi8j3Rmw8t6Ut0ajJzlwdS6XU6XW70sACaPiCCGB2sMDQ6Y9iE1JXITjldh/EyJR9poJHbKhIywXMxuxFd0Lq3Nn9L5YzYmMm4WX7kej0fOnCNXPK14NLtbIOc4bIczKxChZJsq6MNzUCkuSPwgAVZ8SPPFM6cusbfFp+7c1UsTTWHile8YzTX+52Xfz/AOCf2YyrxxlTpZCzssofVzFdi6kUNh3z49b87xbhoyircNdefEy9I1YVJpq6dkmrWs0rP5FvNGGUqfEVi6tTVSm4PijDTnkkpLgYTjcJADdGRvhv/OsfMUG4ycX5sP6goZ6Ma8f2v4P82NFxXKLxDh7x7fbRGvIONx8HUfDH0kX1tK5Th6ueMZ8zyD6KOzGUzssyZpXLxBWEevSCLIawAGtTpGxHpYppQUnZm2pJxWhc/RYfqXFc3kX6NqVb6sYmJX4xsxx2l6s3EjU1imU3YntG/C585DHlnzJLhAqEiuW0gs0rdb8vDEYTcG9CU45kjYcd4jm+I8IzWrJSxyGWNY4gjl2UNE17qC34twANsWylKUHdFaSjJalfmMjOnZtcucvNzmk0mPlPrH27SWVqwKXqdtx54jr1VjunWXIXbrgJHBchLpIeBVVwRRAlFmwfJwo/aOOTj6iZ2EvXaJ/ZrtAnCeCQymMvJmJJWReguytsfAaUXYbnbpuR2E8kO85KOeZH7H9kpeKy/X+Iya0PoRqw7wHQEKfs0G/d6nfp1KnBzd5HZyyKyPWZ5EgiJChUjXZQKAAGygDYeAxonJU4N8jJVqZIub4GI4OhbU53Z2+O+/xJ+WPl8TJylbzqWf0/QtCeIlvJ/Lf4/I3eWh0Kq+Q/7/PH0uHpdVTUOROrPPNyHcXFYYAMAGADAGC49kFykU0MSBYzeYjHQUro06eeyqstCgBDGPO/PxFO10uJozOpB33sa76PszCMpb6Q0UskZZtvTYyLuem0tX52MZqDvBHcPUbpJXK/iecWeX76TMRjW4jdXijBSyIyVjJd/IEXUchPoMDJ07vV6cg6WZ3k7rkNZtGme5OakpWwaJlLwPFIjKoYrEZEKfYyaAW0bNQxYWkftxlBrjzuXkBSQqGkj6CWP0XHXrp0mzQMaruWOM1eLTVRcDJiYuLVWPAtMhxRZguYAC8wrFmEvZJQAEa/JwVS+puHYb424Wsn3Msk1UgpxLjG8oDAEPPZpYiCVJJFWPVv/HGLFYuOHavG9zTQoSqppO1iMONL+Q/LGT9Xh/Fl/wCnz/kg/ptfyN8sd/V4fxY/T5fyRS8VlD8xqoEH93+jjyalTrK+eKtdl+Ipxjg5wm9MrJvYdj9Xa+gkNfBT++8fQ4G+R958v0Y31OvMr+DdhBl+Iy51ZyBIzkRKoqn3YMxJsatwABVDfF0aVpZrnqupeNi/Ts/lRO2Y5CGdiCZCLawoXYtenYVtWJ5I3uQzO1iyUV029mJ2OHcAGAOMoIoiwfA4AquM9m8rmolimhUxqSyhbTSTdkaCK6nEJU4tWJKbTuYqX6JUjlV8pnJoRqGtSdytiwrppI2urB8N8UvD8mWKtzRre2ZIypA6alB9m/8AEDEcZpT8TyukW+ofeis4VIEEbVYAB+X88fOKpkrZ2r2Z9Jg6cXgoRg9HFfn4l5/Ta/kb5Y9f9Xh/FlX6fL+SD+m1/I3yw/V4fxY/T5fyRKyOeEt0pFV19f8A2xqwuNWIbSTVjPXwzopNvcl42mcMAGAKbtXCeQZVGpoCJdNXrVCDJHXiHQMteJrFVaOaJOnK0jP9l8okk8mVLuIiWKaSO8cuzhB3gdRZW1gnxiU+GPJpO05R8TtF5Zyh4lz9TzE8dRJoARSxe1hbTvpdpELyBmIJIUlWjls1LTaDUWHDOCZSAuX5pUykiSaVlUl3OmNRq75BCACrLKD6W54ncslTypNvwKHtlxozBYoSFyg0roVdILKSyG6+7ITu6aGqKZW3WsUYlyUdDDi5TUPV24hwfMZbLcOzGYk1O8lQypq094XoRK9HaTXr9KmvagoUnGELo04GgqijCn+4t+ynFjmsrHK3p1pkr867Ma8AfSHqYY9ahUVSCkU4rDyw9aVKXAt8WlBW8eyUksYEbBWDA2elUQR0Pn8sZcXh+uilyK6rrKP9mWVmf/2ezn9bH/aP+DGD9NfJefAy5ukv9X4/gP8AZ7Of1sf9o/4MP018l58Bm6S/1fj+Dq9lsw5qWZQvjpsn4UBicOj2nwRCpRxdf1a1S689yNVksosSKiClX4+sn1nHp06ahHKjbTpxpxUY7IeJxMsR3ACVOOINCsdAYAahzCuWCsCVOlq8D5H174ipJ3twJSpygk5K19UO4kRDAEXNCKXVAxBJUFl8QCTR9W429mK5qM7wYqUHOneS9V6GZfstOhqKZSv6Vg/CiPfjzZ9HNvgzzqdHF0NKFSy894n/AGfzn9bH8T/gxD9NfJFmfpL/AFfPuD/Z7Of1sfxP+DD9NfJefA5n6S/1fj+C/wCAZGSGMiVgzlrsdKoUOg9fxxuwmH6mLXFmqk67j/elmZZ41lgYAMAcwB5dDM2UzIRSqywFRHYO4RDGvdJtgYlANGzbHa9vErwlCpmijtXMpqpBX0NVwvtTnM0XTnaWKBlMEaAga0VmqXXdB7rxIG4FnHaNVzumti2hVlNtSVmjnEOJqHl+sZgThg6rEi6n0truOXSwiU1yerCwsgKnWxNk6kY7ssnVhD2mUiyZjOMIY1ZgtHlhrVSauSaQgamY94sQLNlU1E3lcp1tI6IyOVTEaR0RJ7ccLjyfD44mcNNLmBIa8SsbKSAd9CrS35sDteJ1IqFKx7/QtHJiIqPC9/cxP0Uu+nMrX2etGB/TK0w/srGff68bOjm8jXC4/qFQWJTT1tr9De49E8ERK+lSaJoE0OprwGON2VzsY5mlzMPnfpEUsggisEjU0pCCj5UTXnqPSumPMn0irpQXvPpKP9OyUW60uH7dft7l7zZ5OZnW3iMZBqiytfrBUmx7aPqx6MJOS1Vj56rCMJWjLMu5rwd+PvH7xMrG8zGWUhW0k9GAut/LEZJtWTJU5KMk5K65EDNdostHIIjKC7GtKAuQfXoB0+/FUsTTjLK3qa6fR2JnTdRR9VcXp7r2uT3zCBlQsAz3pB6nSLNedDFrmk0uZlVObi5JaLfsuLAA9+/+vljqINtnax0HcAcwAEYA7gBnNB9P2ZUNY3cEgC99gQSautxucRlmt6pOnkv697a7Dqm/88SRBqwYADgDuADABgAwAYApeIQhZy+ooGQFmX8PLZQZN9rQvC+992KQVTHGPERs7mii9LFXL2Kad378SnWS8boW5bMSTp3+0Q2Sp7vdIB3Brz54dOV07EJ4RSlmTtcvOHdhcslGQvMR4MdKD9hKsepi2JxowjwLYYanHhfvNHlcqkShI0VEHRUUKo9w2xYXmN7c9hmzchzEMtShAvLcWr6SxADWOWe8fAjp03OKqlJTPQwOPlhnayae/Pwf3O9hMm0OTRHXS+ubWNtmEsi1sSDQUCwfDHpYWGWkkeV0hW67EzqLZs0GNBjEv0Psxx7HY7o8p7CcEjza5hX6iNAh/KWLHUP7A9xI8ceHg6EauZPkfb9MY6eFdOUObv2pW0+Je9hOM5gucq6iRYrBbVTKAdNb+mAfYa8+mNOCr1L9W9bHm9M4LDqCxMXlcuFtHx8H8Ll/2p4zLllTlQGV5G0jrQNWLA3JO/l0O+NeJrSppZY3ueV0bgqWJlLrJ5VFX88CbnM48eWeVlAdImcqDYDBCavx32vFk5uNJye9jPSoxqYiNKLunJK/ZcyX0bZWJIJczIy6tRUuzVpUBSbJ9Ekmz6qxgwEYqDqSPd6fq1JVoYeCdrJ2XF6++33Nsihm1aBailfY2GCk0RuBYH9nHpKzd7HzjbjHLffddqvv54gMyvM5dnWF1numgCSBbVQOx2u9jhnWbLxO9VLJ1nC9t/puJMknNC6By9BOvVvqsDTprpRu78Djl5ZrW0sMtPqs1/Wvtbhbe/0HwcTK2rHHSxRxxq51OzuM5mRw0YRAwLU5LVpGljdeO4Ar1/CMnJNWROnGDjJydmlp2u+3YPg4mV2O4AaLBEs9FHrJoD4k7YjfLHUlZznZbsWjWAR0O+JJ3ItWdmKwAYAMAGADABgCJxBdlfTq5baitXqUgpIK/F3HYhfEhcVVoZok6Ussgik2V1kJVBoTMxHmjSDsmYj9JtJ21AkjvEslteA2dwz2h7VPk4BKcvzgxASSKQGBruiX3ZL220kWQAx64jOWVXNGGouvUVNNK/MyvZHtJnM9xKMtJpjRJWaJLEemtIsEku2tozqPkaoEg00qspy7D0cdgaWForW8m/8AnT3HqWLzyDO8NFCQHqJ8xt7Z5GHxUg+8Y9Cj7CMNX22S8WkCPn4dcbpZGpGWwaIsEYhUWaLRbQnkqRlyaML9Ezb5jbwhP/Ux5nRm8vD6n0v9TLSn/wB30EfRsbzeZJ6lST/xMR6P/wCrLzxJdP6YWlbmv/Ul9qO1ebyrKphjS7cEMW1KGPd6DSaAs79dqxbiMXVpNJpIz9HdFYTExclNvhtaztv2rkaXtEdWWlUggPFJbbUn2bG2JI2uhtfXysjZiHek1zT8NDyMCsuJhJPaS04vVbFD9GOg5WQdTzSWBHmqV7dhjL0dZ0mu09P+oc6xMXwy6e93H+N8S+s5g8PQsgIPPk8dOkHSo9dqCT5nriVao6tTqI6c2VYTDrDUPTp2f8V23td92ugjsfxTMyJNDImtsuSqSEkB2UkaWbxOw38jv6+YWrUkpRavl4k+lMNhoThVg7KerXJPil9OexA7Pdp89NmHTko/iyE8rl0a60SdzuKY+zFVDFV51GrX+FjTjujMDRoRnna7fazeGi+KOZTthnGzZhEEbnUycsErWgmzzD7DuR7hjkcZWdXJZPs/J2r0Pg44VVc7Wid99+FvyTuAdo8zLnngljRAA1qu5UrX4rpuo/yxbQxNSdZwkkjNjejcNSwUa9OTbbWr437OBCm7T54Z7kiJOpURdAw6huYfULvp12vFbxVdVslvD8mmHRmBeD67M9r5uXZbv059tg412uzkOZEXJjFae4CXL6wKp6G9mvR6jxwq4ytCplsu7mcwnRGDrYZ1c7466K1uzX5j+Y7T5xc7DA8McYdkBXVrJDsResEAVuarw8cSliqqrKDSV7dpXDozCSwc60ZuVr62srrhb8kjtF2mmTNJlIFUMxQF3BNFyN1FgGgbs34jwxPEYqaqqlDs17yrAdGUZ4aWJrNtK+i7Ob7SsHEs/ls4uWadJTIVoutgByRdCipFE6brpinra9Kqqble5s9GwGJwjxEYOOW+z5e9Pv3PQax6x8rc7gAwAYAMAGADAEeXKAtrQmOTbvpsTXQMOkg3OzA1e1HfFc6cZbkozcdjB8X4vmcnmplzSLLlc3ZkiW9DLpVWaMXcUg2YjeyepNMPMrZqU7S9lnvYSjSxVD+1dVY69/K3nfcmdjuzsmV4mhjlEmWeCSSObapYzy6U10cMyMa2pb2uhCFLJJtbE8VjliKEYzXrp/Tz7j0/Fp5pQldOYnX85SUeVFFjIHsMVn9ceeNmGejRlrrW4/jSUDeZB0NXXSa+BxGfsslTtnV+aMF9Ev8A9R7If/648voz93h9T6j+pv8A6/8Au+gx2AlAz84r0hLR9koNfD92I4F/35ePzLOm4N4Gm+WX4xFfSQBJmsvGLsjSR4d91A9+x+WO4+0qsY+dWR6BvTw1Wo9vsmbPtMP/AITM3/Uy/wBxqx6GI/6Uu5nz/R//AMul/uj8yi+jEqcswUHVzW1/BaI9Wmh7QcZuj2uqdt7npf1CpekpvbKre93+JE4LMz8RmIXvPzVvbuAEDV66CgV5kYzUpSeIdt3fwNuLpwhgIJvRZX39njc28eXWNVRBSgUB/n4nxvxx6tOKirI+Yq1JVJOUt2ebcFzki8Wl5Y5muWVGvbuB7Jvw06RXnVeOPJozksU8ut2z63F0acui459LRi13228b/XgSuyxkPFswXUWBKH0igO8oB386HxxPDZnipN9pT0l1a6LpqL09W199nf3XE9m3KcYnVgSWM4seFsHBPqpQPeMMO2sXJPt+53HpT6Kpyjoll+VvmM9r848fFEeMa3QRBVPiW1DT79X/ADYjipyjiU476FnRdGFToyUamiea77ra+FvgPcZaU8Yg1ILBh0hfy7liSetEyb7bKMdq5ni43XLz8yvCKmuialnp6178+Hv0953tHIY+MQsRqH2NAdaYsv8Aes47iG44uLfYMBFVOiZxWntfCz+Wg7x+/wCmcvYH+6qupFv19d37qx2vf0uPgV4K36RVt/l9A7RSheMZYnpUQ97NIAfmPhjuIaWLi+76jARcuiaqX+XwSZvUYEAggg7gjoceqnc+XaadmKwAYAMAGADABgAwBVdpuDLm8u0ZoN6UbH8LC6PsO6n1E4qrUlUg4s0YXESw9VVI8Pj2FD2NyGcgy6hzEYmcPBUhLQz2w0NqQaFdtULgEkNIaHeJx5tOEoLLI9PG16VefWU42vv29v3N+OJRcoTFtKMBWoENZ/Dp667201dgirxIy3M9xnj0IlibvAqWRrUmkkCnUQt6KZIyS9UpY4tozUZFFW0loWuPQMoiVLUi6sEX7RjkldWOxdpJnmfCOF5/I5rRCmuwLP8AunUHqTtpI+I9YO/i06VejVtFfZn2WJxWAxuGz1Xa3/knyS4393cbPsz2dXKgmw00m7v4eJ0r5L+/r5Aejh8OqKvxZ890h0hPFtRWkY7L6vt+RV/SDwbMTcmSIXyy3o3rBYpRAHUWvh0/dnx1Oc8so8Pebug8VRo54VXbNbfbS918Sy4nlsy/DnVwvPaKnAND9L1XpvbpeLqnWSw7T3sY8O6EMepRfqKWn08L/AZ7A8AfKxM0hIaUg6PygXV+s3+73V4OhKnFuXEu6YxsMTUShtHjz/A1xfg08ebGYywsuw1L0Avrq81NEk9QfXWK6tGpGrnp8S7C4yhUwroYjSy0+lu1Fvl8o/O1yzO7geioZYV1eQ6OdupJPs2xspwebNJ6/A8yvWh1ahTgkubs5PvfDwMlw/heZyvE2McJkikJJc9AkjWe8dgykdOpA9eMUKVSliXlV0/kz26+Kw+K6OSnPLKPDtS5cmuPAlcPyeag4lMRHzEmomRu6qrdjcDcgArp8djsMTpwq08RLS6fHz8imvWwtfo6CcsrhwWrbt8nvfhqiNlMnmIuLSFI7WTUS7A6QjlWLWPG1IA8/ViEIVIYp2W/yLqtbD1ei4qUtY20W7aurd2t7ne1PCcxHn48zl4jKWINVYDKumj4KCoFG+t+rDE0qka6qQVznR2Lw88FLD15ZbX9zd9ObvwJHHsnml4hBmY4jKCukJYAQ6XBVmApR3y2rzseWJVoVVXjUir/AEKsFWw0sDUw9SWXW9+eqs0uO1rfkjdq8pmF4hlp44tZIQCgSupSdQJruimG59Z8MRxMKirxnFX2LujKtCWBq0Zyste+ztbvemw/2nyOYTO5XMpGZdIVXEa3upbVtfdBVzVnYjriWIp1FWhUSv3FXR1ehPB1cPOSje7V3ztb3NK5H49wjOT5hc4sIqMx6YWccwiNtW9Wos3tqJ3xCtRrTn1qW1tL66FuCxmEoUHhZT9q95WeXVW79O43GTUhFtQrEWyr0DNu1e8nHpwVoq6Pm6rTm7O64N72W3wH8TKwwAYAMAGADABgAwBXZxxHzAxYRTjTagsyS0AjAKCe9SgV0ZE8WOMmIhrmRooz0ysrI8w88htSq6zUatRUuqmVQ8ZZNTyijpOpFdjYLVjJJ8ScpaF5muFQ8to5I42Glgyd1YULLYtOhHerWfLzxxXvqRV76ieGSFol1emto/rZCVY+8qT7Dj1Kcs0UyiatKw9Nq0nRWqttVkX6wNyMSle2m4hlzLNt2bnGDFCNgxUjYkgGvYDV45q49p1OKnfdXEcNyghRIwSQoq2NsdtyT5nriMIKEVFE61V1ajm1a/LZdhOx0rDAEbMJKXXQyBKOoFSWJPSjdCvfeK5KeZWehdB0lB5k78LPQkM1YsKRgYmRFYAQsoJIBFrVjxF9McTTdjri0k3sxQGO2OHcAIMq6gtjUQSB4kAqCfcWHxGOZlex3I8ua2gqv9f69uO2OHcAGAI31c83mcx6CaAn4Otlq8TsBZ6Dp1xDL62a/gW9Yur6vKt7347bdxJxMqDABgAwAYAMAGADADWZgWRWRhasKO9fAjcHyI3GONJqzCdjPHOtaQyP3om0okKkMoTT9oscS2CVKnSAwOtaMV2POn6rsbFK6LmPKZnM/fjloCCG1ku21XySNER6Eay5G/ds3iNyaQjPtDlZ0XmgGcPqV3tyyKW5lE3WkMpPTaICthi+hOzsyqtDS6FDiNKGeGdFYAhmiYiiLBJTVoH6+mvGsaFXgyl0pHE4zliLGZhI9UqfzxPPHmQyvkSoJ1cBkZXXwKkEH3jHd9jmw60u3T5444klIdBxwHcAMytZryxJHGcx04dwAYAMAGADABgAwAYAMAGADABgAwAYAMAGADABgCJ9YGXm5mhmWYLGQgttak8vbyOtlJJ2pL2sjLiIfuNFCXAsY+Gz5jedzBGf9zC9SHY/eTLup3HdiIoj03BxlsX3KrtRBkzlcxkoEXnSKe7ABqV+qPIw2QhgG1OQTRqzicYuT0IuSW5ZQ9oZECh8m5ra4ZI3Uf8AEaNvguJujNEFViLftJlb78U4P/6kzfNI2B+OIdXLkSzx5lXw86nzEoVlSWbWgZSjUIoUJKMAVto2aiBsQfHGuhFqOpnqtOWhNUWcWsrQ/iJIMANmIevHbnBLrVY6mcDHQGADABgAwAYAMAGADABgAwAYAMAGADABgAwAYAjcRyvNjKhijbMjjqjIQyNXjTKDR2NUdicRnHMrHYyyu5RcT4lmMzmzk5MxouLm1BqWhYWj4l7JNsxStjH0JyKks+Vs1Znkz20vY0GUyyRIqRqFRRQVRQFezGxJLYyN3E5vPRxVzHVS2ygnvMfJVG7n1AE45KSjudUW9hMb5iQfZZVqqw07CIH9nvSr+0gxTLExWxaqEnucmhnGzz5SFvynVKfbu0R39nxxW8S+CJqguY7DljXez8V/oIgHwaRj88QdebO9TE60T+Gey37UV/unGHXyHUxHY8nmSLWXLyDwpXQH3hnr54ksQ+RzqVzDkZsdYImH6ExJ+DxqPn8MdWI5o46PaRs1mnSublp0HmEEo8P6guw9pAGLI148SDpSIuY47BGBrZ1JvSGikDMQCdKhlBZiAaA3NGumJuvBK7ZFU5vgNx9oIwG5ySQMoBCyBSzAmho5TOHOru6QdVldu8t1UsZSqRck9ETnh6kGk1uTsjn45gTG4atmHRlNXTKe8ho9GAONEJxmrxdyqUXF2aJOJHAwAYAMAGADABgAwAYAMAGADABgAwAYAMAQTwuETnNaal5fLLljWm76XpHTrV+vEcsc2biSzyy5L6Hcs0ma+4OiLYnMMthr8IVbaTbfmG0Fite4FFTEJaRLYUb6yLPJZaHLluSheU7PITqY1Zp5G3oEnuD0b2UDGNyb1ZpSS2HmaRvSbSPyp/Fzv7xpxG52wRoFoAUOv+frPrwOnczmljUvI4VR1LGhv0HtJ2A8cAVOY43Iw+wiI8nmBRd/KP7xq8jo9uM9TFU4dvcWxoyl2FXLkGkJM0zuTRIQCJR06csB62/E7H11jFLG1HtoaFho8dTi8HgqjErDr3xrv267vFLxNV/uZPqYcgUHKukkJEaXokQL3KcqA+hSN0ajYI7rP1xqwuJk5ZZO9ymvRSjeJxwsU+YefSJF+05pWrjZV3BJJVQyspW9tC+BXHMapuSS2Yw7ik77o5kYC78+RaaiIlYbxqau/J3oE+Q0r4EnLNqKyR8e38IvirvMxXE4oiV1RmSUgiMR7THzCMpDIOltqVR1JHXE8P1zl/bbXyI1urt66LXIcDzaRIDmUZ6GtZIy9E/hEiMlgdNRQk1Zx9DHETW+p5MqMXsIzM8sG+YiCx73LE5kRfXJaK0Y8dVFRR1MNrvhiE99CqVFrYlIwIBBBB3BG4ONBSKwAYAMAGADABgAwAYAMAGADABgCPnM2sSgtZJOlVUWzsQSFUfiY0dvIEmgCcRlJRV2dSbdkPZLgRlOvNgNvaQA3GvkX8Jn8d+6u1Aka2wVKzn3GuFNRLCfMGSwpIToWB3b1KfAfpDfy88VFpxEAAAAAHQDYYidFYAT44AzonWeZ5SbWN3iiHXSY2ZJG6bMWDL+qo6amxgxdV3yI1UIaZh92s489s0pFJxDtXlIHMbynWvUJG716iUUgH1XfTFkaE2rk4xlL2U33JislxR80uvLBVjsgSSgkkg0aiVlIF2O+ykEeiRvjsqcaek9X2fcrvJuyVu/7DOYu5lmzLsgEaJHGsXMlkYOzRqCv5OWeuwZixAF42YenTy9Y1a3aZqs5XyJ3LCTJtPIs2Z0s6A6I1+7jsqx6i5WtE7zbWgKqpxRXxbnpHRfEsp0FHV7hns6QwiiAaVhq3PdRfzuRvV7BRuxBqgGZaIQTWaW3z7EWylrZbmbzk6rJHKp1Bnp82Tv0LUi1oeFALI9AbtesFsbaUpRvbS37fv2v3maaT317ft2G84DxpmBRxckdCRN9S3YDoT97G1Egk6tmBJYFRup1FOOZGaUHF2ZfwZhXFq1118x6iDup9RxMiVGZ7OJZbLucu5s0u8RJJNtCTp3JslNDH82JwqSjsRlCMtyBDmyH5UycuWrAu0fzMb/AIwPEbMPEAEE7qdVT7zJOm4kzFpAMAGADABgAwAYAMAGADADWazCxozuaVRZ2JPsAG7E9ABuSQBjjaSuwlckcB4a1/WJlqZhSoTfJU/gFbazsXI6nayFGPOqVHNm2EFFEqefm91fu/E/n9Q/R8z49OmKiw6Bjh0GOAEaz5YAqeNcb5LRRLoM0zEKrMRQVHYvpG7Aaa8NyNxiFSahFyZKMXJ2RmOMZBI4p8zJpacAyc0pVMoGnQo9Ad1V2NkABmbrjz+vlVqJX05GtUcq0WphuI8annkZ2nkQHYJFI6oo8qUjUfNiLPqFATSjFWXyPdpdHxUf7iu+927vO5XLGo2BAHsweu7N8fVWWMbI03YjjS5eRonPcmdSpr0XPd39TAIPUQPPaFWnnjpujycfRkpdalo7X79r/JGy4Tl11zTae+8jqSbNBdKUATSg8tSaq6F9BVNSTyxjfRL56nmQWrlbUk53iCxVqss3oooJdvYo3qyLPQXZIGIQp5u4lKdit4fwuSRSczQEh1SRg3rJruuw2KKAFCDYgWxbURi2dSMX/b4ceXd29vuIRg37QcXz8RaIjU4gl1yMilo1UpJG+tgNOwkJKgkigSALOOU4Ss78Vpz5iclp2CYnMImdCScm5WLa2aNooJGhPiwYtpXxBWPqV3upVHGcbfu397VyucE4vs2N1JCCQaojoRsw94393THpmQXHm2T7zdfzgbj9cDav0ht5gAXjpwkZ3JxzIUkRXQ0aPmNwQfAg0Qw3B3GBwz2YifKuqyOXhdtMcjekjH0Y5D+Kzsr+JpWtiC+yjWv6sjNVpW1RLxqKAwAYAMAGADABgAwAYAj8Iy/1mQTMDyYmPKB6SONjLXiqmwl7E2+4CNjDXq5nlRqpU7asts5JrYp+EVr9ZO+n2VRPnqA88Zy87iJ0MAGAKXP8aOpo8uFdxszt91GelEjd3H9Wp8O8UsXTVrwpLXfkThTlPYzfEZI1dRrMmY58Bd61FbdUpiBpiHLkZVTbZzQNk4wZ6lRuUtrPyjVljCyW90QPpJzwWFIB1lcMf1YyGv8At6B8fLEMOt5edfwehhKfWV4rlr7tvjY8/wAXn0IYC5oOxvAzmZeY1iGFlJI/G6kEID5CgW9w8TUak8ke1+b/AGPIx+Jv/Zj4/b7mx4VJNIrhByxzsxcrAEn7aQDlpe+wrU21j0WBxVUUE03rotPDj+Dx4uT25v5k/lw5ZWkYmzQZ2t5H3OlfFm3alRR1alG+K7yqOy/HntJ2jBXG3glzG0g5UJ6xg3JIPJyNo162ikk7Ww3U9Uow21fPgu45Zy30QjOcSKhky8Bm0d1tJVY18Cvm5HUqgJ2rqQD2NO7vOVvn57zkp8Iq5A4MuXjeNGcrCpE0jyq6I8iqixxrzFpVQKraQbUxRjc6sbqCzTc5W7NveZqjtHLE32WzCSKHjdXU9GRgyn2EbHGwoHcAIyvcdVXZW1d3wBG9gfh8dhtvft6jjJPE8kJ4ZIiSBIpWx1Wxsw8iDRB8wMdTOMoeG5gyRIzCmI74Hgw2ceumBHux6kJZopmCSs7EnEjgYAMAGADABgAwBDz0ZlZcupIMtl2BIKxrp5hBBsMdQQEdC9/hxRXqZY2RZShmZo3Kwx7KAiLQVRWwFBVHwAHsxgNhDy6FVAO7dWPmTux+JOOEhzHANZnMJGheRgqKLLMaAwBnp81LmvzwwXsu6yyDwLkbxKeugUx21EWyYw18Zb1Ye/7GmlQvrIrYphMxgg+yhiADsg0EjcBIqoqvdIMg/KQu9lMjjkWeerfnX7e8vTzerHZedPuOcXgSHLHQFRInjlIA27kqSN7SaO/Uk+OOU25z11vdfCx2aUY6cBntbwNMxFqKkvFbKVNMRsWQeHeA2sEA6T54UKmWVnsyeecPWg7Mh5bsTkiqtUrggEEysLBFj0Cte6sddeadrL3FzxNaS1m/l8hvh/B8vG6t9XiKPLNCQUVtJVm5bW2/4GU9STIvleLZVJONr6pJ/cx5U5ZnrdvtNVFEqAKqhVGwCgAD2AbDGNtvVlySWxTxzSQNyFj1l2lkjbVpWmdnYOeoKlwKAJYEGhTab2ozWdu1rX+WneV3cXlsOtEkNTZiTXJ0U6TQJB7sMYsgnfYanPQk0K5dz9WCsvO78o7ZR9aT89g5yZp/TuGL8gP2jD9NlP2Y/RU307w3XHLxhtq/h4CzlvoifBAqKERQqqAFVRQAHgAOgxU227smkloheOHSHNwyJmLaArkUXQlHP7cZDfPFsK1SGzISpxluhOazWYy8bvHKZAoLCOYBrobIJBpZSTQ1MXq+h8NlDFylJRktzPUoJJtGpX72P9s+6gL+JHxx6KMjLHHThlsmoWTMoOiTvX/mLHK3/NK2N+HfqGSsvWJeLyoMAGADABgAwAYAOzgBmzTG9StHGCRtpEaOAN9+9K5J26geGMGIfrmuivVLDiBto19bOfXpoAf2nVv2cUFxzEToYAzfamE60eVQ+WA0kUCEdiV1up9JSrBL/BZJFMWSjEqbh6jLaTipesRMhIYX5EjMR1hdzZZa3QsfSdKPXcrpNsQ5x5c1mWdeP37n8zZF2eV+BUQgxw5YRyCKaOsq2tbTuIxYOtrYAQupDL1BBpiDc9ZSurp6/wDHyK1olbfYez2V5kZLzLNKx5SGMaUjMlJqVNbUyqWbUSWrVVA1iMJZXZKy37XbtOyV1q7v7neOZNo8q6/WJdAXlqqqC510iqWos57wG1EnqcKU1KonlV/LE4tQ3J/1nMVYgiRPASTlWAH5gkTKvsDHFeWF7NvwX5J3lbb4lTw6KSaONVblsiJmWJHWaYtJoYXYVbbUvWpUogjF03GDbet9PBaee4rinJK3f4svuHZ4SrYGllOl0PpIw6qf3g9CCCLBBxmnBxfnUujK6O5/KcxRR0up1RvVlWoi68RRII8QSPHCE8r7BKNyigP1hm52XE0sZ0FGQCCE0CQGkBLlgQdag90jZfHS/UXqysn72VL1nqrv4IdHBFFXw/JHbfTQo++Hcdd9vDbyj1v+cvPidyf4rz4B/Q63/wDLcnX6wv4fV6+eHW/5y8+Iyf4rz4HeCSvC06PCUiWRdAgRpEQNHGxHdWx3iW9AKLO5xOdGVSKnDXnzIxqKDcZaFtl+JQuxVJY2YdVDDUPat2OvjjNKnOO6ZcpxezEcTa9EQBLyugCgfhDoXY+Sqp3J8wOrAG3CQcqia4FdeSUO81mTXVIzflGge00zf+j4HHso89k7HThk+FS8wSTDpPI0i10K0qRt+1GiN+1j0KEbQMdV3kTsXFYYAMAGADABgAwAvgH3uZ9sX9w4wYj2zXQ9kVx/PxwHmymlWNz5k96MaVH4mYlQB1JIAxQXIqk49K6hossNLAEc2YKSD0P2SyDfYjfp5dMZJYulF219xeqE2rkTPcfmWld8rl2b0VJeZmH6K/ZEnx2BryOI+l5vYi2d6i3tNFfOXzAKsM1MjA3zG+rRkGwUKLodlramQgg7k4plianGSXdr595ZGjHk336CP6HLDvZTKewuz+8lohZ92KOuttKXnxLOr7EJi4Ny31rkMne26Npba6pTDpversdcddW6s5y8+I6uzvlXnwIk3EY45YpPq7cpiyw8tUVQ4GlpHLMoAIYojeWoi9a4mqbcWs2vH7fV/gjmSadtOBbZnK5mULq5KhWR+XTvZRlZbk7tbgHZDuBvXWmMqcdr9/4/JNqb5Bnc1Py3VssSxRgCkimOyCBZYq6+BPdNeeEIQzJqXw1EpStaxD4dwyCNF15gmWgZGTMugZ67x0BwvqArYBR0AGJzqTk9I6cNCMYxS1eveKcZYS6vrh5unT3ZEZ9N2AQFJIB6E3W/mcE6jjbLp3HfVvfNqOq2WYgHNS2TQud0s+AABVSfVWOf3F+1e5D1efxJB4PTMy5idGYAEgo1hbraSNumo79TtZIAxDrrqzivPiSya3TZyaXMwgnR9ZUflISatvwmo5D1Ngp4AA4JU5f4/L7r4huUe35j/D8xNmIxJBCukmrlmUaaNEMIg9MNwVNG9jWNUcA+MvcUvErgi24Nw+WN5XkdPtAlIgNArqBbUfSLAqKoVoHXG2lTVOOW9zPOed3J+aykcoqSNHHk6hh8GGLSBDy/CoMudUMKqxGhVWwNyDpVfRQEgE6QPRs3WOJBsvMrDoQLdnxPmTuT6rJJrEiJWdqZyIeUpp5zyVI6qGBLsPIrGHIvbUFHjicI5pJEZyyq5HRQAABQAoAeFeGPTMIrABgAwAYAMAGADACOEy6M26npNGrLt+KIsHF+tXjIH6LeusWJjrc00HpYndouGfWISoJDqVdGU7hlNgi9j7DsfHbGVpSVmaE7O6PPeDxM6tE6ZotFJIgii5kaKFa1pl0UNLCld70gbdcYKlCpm9RLvf5+hqhVjl9ZvuLnI5OVQwhyHKJNkyPEit62aFpHJ9q3iLwlSXtyJdfCPsonLwvNGiZoE81ETyV6gxkS/bpHsxYsDBbtkHiZcEO/0JIeuacfqxoP7wbEvQ6XlkevmVXGeHyRlI0zc7SSk7MsNKi1zHtIlIIBCqQfSddiAajVo0acc1iUKlSbtcZ4oqxfVgiWquYxGtWUMUg0gMQCBSnr0U4w025Zm3238TROytYqYlysYm+sZaTlo5ZOZBJKiLoUkCg8agNq9GhVDwxc+slbJJX7GtfkytZVfMvgSGfhyaScnpsgLeQkBJO4A+xsnxob4has/wB3/wCl9yV6a4fD8Fjz0/DlJCP/AMaL8nZcV2fGS97+hO6/iOR8Q0jfLTIo8lQj4Rux+WOZL/uT9/1O5rcGNpxzKyoCZFCSLtzlMYcEXsJQNQI38dsddGpF6Lbl+DnWQaCDIJpDZWXlr4CMh4TV7aDso/UKHbrg5vaor/B+e+4UVvF/YU2eki+/QaP62K9I6emhtoxv1BcAAliuGSMvYevJ/R8fgMzXtEQSytPLLleUNMYj5hJbUxCyegtLLSlQrlu6WfY7jGqjWVGFpXu+HLgU1KfWSuuBb8I7QvoiM62smgLMlBTzdIj1oe9GSWC7ahdHu3Q1wrxnLLsyiVKUVfgaTFxWHD49RMp/VTyoXbAdLY3uOqhcSOE/A4ZZMx9Ymaf/AHahoofWNX2knsdlUDr3Y1I9M424enZZmZa07uxLxpKQwAYAMAGADABgAwBE4hAzBWjrmxMJItRoagCCCaNBlZkJokByRviupDPGxKEsruX3DM+s8YkUEeDK2zIw6ow8CD7j1Fgg485prRm5O4rM5TUdSnS9VfgR5MPEfMb0dzfARRIQdLDS3l1B9an8XyI2sCxjljtxzHDo3mJ1jVndgqKCzMxoADqSTsBgDEcRkzE+ZabLiRUMUaIZdKJszknQytIPSB3CE0AdgCuLE1KUrJu9uXmxopQmtUh4gQtzJSZsw4KoqCjQolI1J7i2AWdjua1NQUDF7atHSPnf7Gj2dXqyKUeWSjplmQ2SQTlsudiAFsc2UdfzdTcYYAzuorkvi/svOpHVvm/gvz50LXK8OVG1kmSWq5j7tRqwvhGpod1QAa3s74plUbVlouXncsUUteJJnmVFLuwVVFszEAAeZJ2GIJNuyJN21ZRZ+UZhlSZHTKyAgEkxmRj0V6IeJSOg2LEEGtlfTGORNx1kvG3dwZVJ5nZ7FivClAoSzUOgMrN82JJ95OKutd72XuJ5FzY2nAYltotcchNmVWJdv1y+oSDyDAgeFY718npLVcvOxzq0ttGQ5eLzAmJOXLIDReIMQu196O6Rv0WlUHrqHTFipQ9p3S7fv+CLnLZa+fPEe4fl5400RxpHZZy8pDNqdixJjhpTuT0cV4X1xGcoN3k7933f2OxUkrJEXPZKTL5V0WTXEsexfQrxFR3WSlCOAwUhGrp6R2GJ06inUTtZ395GcXGDXA2/DC+YjV3VogyqWjOz2yglSfwgXW258x4+uYC4A8B8sdOGZ4nxA5pmhhP2CkrNKPxkbGGM+I6h3HSig72opoo0c2r2KatTLoiQqgAACgNgB0GNxlO4AMAGADABgAwAYAMAGAIkuWdX5sD8uTbVY1JIBW0i2LNdHBDL5kWppqUVPvLIVHEseH8eRmEUw5Mx2Cse5Id/unIAk2BOnZx4qBROKdNxepqjNS2LWWJWFMAR5EXiBIiNkmHoPt+V7b4N6Q9p1e7A6YbtXmtObCz5mGEJHFJFFK6mF2LzamptDMwCKAb7hN0bxlxLlbKk2nyLqKV7t69o1xDiWZ0oEEH2jqFkWUuNN3I1NGANKAmySLrrYB8+FOGrd9Oz3cTVKcuFhMGmR3igewyI0uYLEu6lmGmNhV+iRqUhU1DSL6SkpRSlNdytp5+fE4rSbjF97J3AI1jR4VFCGV1A3oBzzVAvwCyKPLavCsVVm5NSfFL7fQnTVk48ibmsyIwLsljpRVFs7HoqjxOxPkACTQBIjTpyqSyxJSmoq7KZcq2ZJd5DHPEQUiINQkE1rjajKW3Gs0Cv3ZX0jfO9F5LafPufDzcqjap61/wP5niihWizEVu3cEQGpZtXTRqAVwR6QPoAEtS0xrjTd80Hpz5d/nUk56WktfmVvDOEPDIsbAxxPqEaRZmY6CBq07BFIrVQAsaT3mHo2zqqUbrVrmlqQjBp2e3ey5PAsvpIdDIP/vu83/XZqHqxT10+Gndp8i3q48fiL+vwR0geNa7oQEA9AaVF3OxGwHjgqc5u9mzjnGPFIfjSeX7qIoDQEmYDIBuRYi2kfcjY6Ab9LGmngpO2fQpniV+3UsI+BQoFlZnmkV9mko/mHcj2SOg16lAYqN2PXG6NOEF6qMznKT9Yk5rjyRMyfey2Ljht2GwoN+GKwNjIyj14vjCUtiqUorcr80s2ZP255cXhBE57253lkFFhVfZrS+kCXBFa6eHS1kZ51r7EuNAoCqAABQAFAAdAAOgxqKBWADABgAwAYAMAGADABgAwAYAbzECyKUdVdWFFWAII8iDsccaT0YTsMwJPCfsZyyf1U41qBv6LipF3/MXAAoAYzzwyexdGs1uS4+0en7/Lyxna2jUzoSfBeUOZQ82jXr7azyozXAuVWLJMPaPKMwT6zErnpG7BJD/5clNXuxW01uTTTO/0Dk3k531WBpP6zlIW8PxV12645dndBfGOErmFXco6G45F6qfEV0ZSNip2I8iARGcFNZZbEoycXdFBF2dzYdzzcuNei2COa0irCEjc+t9tutUcnoUdE27Iu9IlroXfCuAxQHWNUktUZpTqc3VgbBY1NDuoFXbpjXGEYK0VYplJyd2L4xwePMqNQKyKDy5U2kjJo90+VgWptWqiCMdlFSVnscTad0ZCHJZxs0Q+WJ5CFRIGCRSGQjvoGYmwiLtvpLutnYtheCaTUXuzSsSrptE+fstPmDGZ2ijEcqyBF1yE0SCC4aMDVGzqV0sO91NYtoYWNLVu/wAiFWs56bFz/s3kI+/9Tyqad9RhjFeF2V26178alpsUDA45lFGiBeb10jLR2liyRzVAiQ+1gcSySlwOZkuJAmz2Yc91BESt3M3MZaNjuRmjR6ASdd72oyWHea0uRF1lluuYo8P1/fSPJtVE6UrfbTGFDDeu9fTGqGHitWUSrSeiJGWhVBoVQqjcBQAPgPX/AAxbFW9UrlrqPYmRDABgAwAYAMAGADABgAwAYAMAGADABgAwAl1DCiAQfA7j4HCwIJ4JltWr6vEG6aljVW/tKAR8cQdOL4HVKS4il4WoNrLmR6vrU5HuVpCo9wxF0IcifWyFSZaf8OezKDyAgb5ywMfniDw0DvXSFGPMf+On/wCHl/8A2MPRo8zvXyOcrMf+On/4eW/9jD0aPMdfIXWZqvrkn63Lh1f9PTf7PtvHPRo8x18hAyshBD5vMOD+kkdeq4ERvfd4ksPA460htOC5cMGMSu69JJblkHh95KWfxPj4nFipxWyIOcnuyay37vd+7EnFMinYAg8sMqF2cFj1/v8Anjmq7TujDckbVXnXl6j/AKrHN2d2QvEyIYAMAGADABgAw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img07.deviantart.net/6cc7/i/2015/115/a/3/the_heinz_dilemma_by_skyeamongclouds-d4vz5mc.jpg"/>
          <p:cNvPicPr>
            <a:picLocks noChangeAspect="1" noChangeArrowheads="1"/>
          </p:cNvPicPr>
          <p:nvPr/>
        </p:nvPicPr>
        <p:blipFill>
          <a:blip r:embed="rId2" cstate="print"/>
          <a:srcRect/>
          <a:stretch>
            <a:fillRect/>
          </a:stretch>
        </p:blipFill>
        <p:spPr bwMode="auto">
          <a:xfrm>
            <a:off x="5334000" y="2057400"/>
            <a:ext cx="3463637" cy="3429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229600" cy="3276600"/>
          </a:xfrm>
        </p:spPr>
        <p:txBody>
          <a:bodyPr>
            <a:normAutofit/>
          </a:bodyPr>
          <a:lstStyle/>
          <a:p>
            <a:r>
              <a:rPr lang="en-US" dirty="0" smtClean="0"/>
              <a:t>Scenario #2: Susan is cleaning out her closet, and she finds her old American flag. She doesn't want the flag anymore, so she cuts it up into pieces and uses the rags to clean her bathroom. Was there anything wrong with what she did?  Please indicate yes or no, and your reasons.</a:t>
            </a:r>
          </a:p>
          <a:p>
            <a:pPr>
              <a:buNone/>
            </a:pPr>
            <a:r>
              <a:rPr lang="en-US" dirty="0" smtClean="0"/>
              <a:t>   </a:t>
            </a:r>
          </a:p>
        </p:txBody>
      </p:sp>
      <p:sp>
        <p:nvSpPr>
          <p:cNvPr id="4" name="TextBox 3"/>
          <p:cNvSpPr txBox="1"/>
          <p:nvPr/>
        </p:nvSpPr>
        <p:spPr>
          <a:xfrm>
            <a:off x="6530784" y="6324600"/>
            <a:ext cx="2613216" cy="338554"/>
          </a:xfrm>
          <a:prstGeom prst="rect">
            <a:avLst/>
          </a:prstGeom>
          <a:noFill/>
        </p:spPr>
        <p:txBody>
          <a:bodyPr wrap="none" rtlCol="0">
            <a:spAutoFit/>
          </a:bodyPr>
          <a:lstStyle/>
          <a:p>
            <a:r>
              <a:rPr lang="en-US" sz="1600" dirty="0" smtClean="0"/>
              <a:t>Haidt, </a:t>
            </a:r>
            <a:r>
              <a:rPr lang="en-US" sz="1600" dirty="0" err="1" smtClean="0"/>
              <a:t>Koller</a:t>
            </a:r>
            <a:r>
              <a:rPr lang="en-US" sz="1600" dirty="0" smtClean="0"/>
              <a:t>, &amp; Dias, 1993</a:t>
            </a:r>
            <a:endParaRPr lang="en-US" sz="1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619</TotalTime>
  <Words>788</Words>
  <Application>Microsoft Office PowerPoint</Application>
  <PresentationFormat>On-screen Show (4:3)</PresentationFormat>
  <Paragraphs>116</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Urban</vt:lpstr>
      <vt:lpstr>Moral Thinking, Fast and Slow</vt:lpstr>
      <vt:lpstr>Slide 2</vt:lpstr>
      <vt:lpstr>17 x 24 =</vt:lpstr>
      <vt:lpstr>Thinking, Fast and Slow, Kahneman (2010)</vt:lpstr>
      <vt:lpstr>Moral Thinking, Fast and Slow  (an historical perspective)</vt:lpstr>
      <vt:lpstr>Slide 6</vt:lpstr>
      <vt:lpstr>Kohlberg’s (1981) Stages of Moral Reasoning</vt:lpstr>
      <vt:lpstr>Criticism of Kohlberg</vt:lpstr>
      <vt:lpstr>Slide 9</vt:lpstr>
      <vt:lpstr>Moral Dumbfounding (Haidt, 2001)</vt:lpstr>
      <vt:lpstr>Social Intuitionism (Haidt, 2012)</vt:lpstr>
      <vt:lpstr>Slide 12</vt:lpstr>
      <vt:lpstr>Slide 13</vt:lpstr>
      <vt:lpstr>But it’s not as bad as it sounds… </vt:lpstr>
      <vt:lpstr>The Five Moral Foundations  What is the source of our moral intuitions?</vt:lpstr>
      <vt:lpstr>Slide 16</vt:lpstr>
      <vt:lpstr>Example: Gay marriage</vt:lpstr>
      <vt:lpstr>Slide 18</vt:lpstr>
      <vt:lpstr>Well, can’t we?  Should we?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Fast, Thinking Slow</dc:title>
  <dc:creator>Margaret</dc:creator>
  <cp:lastModifiedBy>Margaret</cp:lastModifiedBy>
  <cp:revision>134</cp:revision>
  <dcterms:created xsi:type="dcterms:W3CDTF">2015-09-19T02:41:53Z</dcterms:created>
  <dcterms:modified xsi:type="dcterms:W3CDTF">2015-10-13T16:16:22Z</dcterms:modified>
</cp:coreProperties>
</file>