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8"/>
  </p:notesMasterIdLst>
  <p:handoutMasterIdLst>
    <p:handoutMasterId r:id="rId39"/>
  </p:handoutMasterIdLst>
  <p:sldIdLst>
    <p:sldId id="259" r:id="rId2"/>
    <p:sldId id="320" r:id="rId3"/>
    <p:sldId id="279" r:id="rId4"/>
    <p:sldId id="261" r:id="rId5"/>
    <p:sldId id="288" r:id="rId6"/>
    <p:sldId id="283" r:id="rId7"/>
    <p:sldId id="284" r:id="rId8"/>
    <p:sldId id="289" r:id="rId9"/>
    <p:sldId id="292" r:id="rId10"/>
    <p:sldId id="293" r:id="rId11"/>
    <p:sldId id="307" r:id="rId12"/>
    <p:sldId id="285" r:id="rId13"/>
    <p:sldId id="297" r:id="rId14"/>
    <p:sldId id="315" r:id="rId15"/>
    <p:sldId id="287" r:id="rId16"/>
    <p:sldId id="294" r:id="rId17"/>
    <p:sldId id="295" r:id="rId18"/>
    <p:sldId id="296" r:id="rId19"/>
    <p:sldId id="313" r:id="rId20"/>
    <p:sldId id="299" r:id="rId21"/>
    <p:sldId id="301" r:id="rId22"/>
    <p:sldId id="300" r:id="rId23"/>
    <p:sldId id="302" r:id="rId24"/>
    <p:sldId id="262" r:id="rId25"/>
    <p:sldId id="308" r:id="rId26"/>
    <p:sldId id="303" r:id="rId27"/>
    <p:sldId id="304" r:id="rId28"/>
    <p:sldId id="305" r:id="rId29"/>
    <p:sldId id="310" r:id="rId30"/>
    <p:sldId id="257" r:id="rId31"/>
    <p:sldId id="258" r:id="rId32"/>
    <p:sldId id="309" r:id="rId33"/>
    <p:sldId id="317" r:id="rId34"/>
    <p:sldId id="321" r:id="rId35"/>
    <p:sldId id="274" r:id="rId36"/>
    <p:sldId id="31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060" autoAdjust="0"/>
  </p:normalViewPr>
  <p:slideViewPr>
    <p:cSldViewPr snapToGrid="0">
      <p:cViewPr varScale="1">
        <p:scale>
          <a:sx n="107" d="100"/>
          <a:sy n="107"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3" tIns="45717" rIns="91433" bIns="45717" rtlCol="0"/>
          <a:lstStyle>
            <a:lvl1pPr algn="r">
              <a:defRPr sz="1200"/>
            </a:lvl1pPr>
          </a:lstStyle>
          <a:p>
            <a:fld id="{89D4516C-1319-4325-A1F0-831807C3B1B8}" type="datetimeFigureOut">
              <a:rPr lang="en-US" smtClean="0"/>
              <a:t>11/20/2015</a:t>
            </a:fld>
            <a:endParaRPr lang="en-US"/>
          </a:p>
        </p:txBody>
      </p:sp>
      <p:sp>
        <p:nvSpPr>
          <p:cNvPr id="4" name="Footer Placeholder 3"/>
          <p:cNvSpPr>
            <a:spLocks noGrp="1"/>
          </p:cNvSpPr>
          <p:nvPr>
            <p:ph type="ftr" sz="quarter" idx="2"/>
          </p:nvPr>
        </p:nvSpPr>
        <p:spPr>
          <a:xfrm>
            <a:off x="0" y="8829676"/>
            <a:ext cx="3038475" cy="466725"/>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3" tIns="45717" rIns="91433" bIns="45717" rtlCol="0" anchor="b"/>
          <a:lstStyle>
            <a:lvl1pPr algn="r">
              <a:defRPr sz="1200"/>
            </a:lvl1pPr>
          </a:lstStyle>
          <a:p>
            <a:fld id="{F052FA46-0C36-4A91-8A57-93062F5E79B4}" type="slidenum">
              <a:rPr lang="en-US" smtClean="0"/>
              <a:t>‹#›</a:t>
            </a:fld>
            <a:endParaRPr lang="en-US"/>
          </a:p>
        </p:txBody>
      </p:sp>
    </p:spTree>
    <p:extLst>
      <p:ext uri="{BB962C8B-B14F-4D97-AF65-F5344CB8AC3E}">
        <p14:creationId xmlns:p14="http://schemas.microsoft.com/office/powerpoint/2010/main" val="132285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33" tIns="45717" rIns="91433" bIns="45717" rtlCol="0"/>
          <a:lstStyle>
            <a:lvl1pPr algn="r">
              <a:defRPr sz="1200"/>
            </a:lvl1pPr>
          </a:lstStyle>
          <a:p>
            <a:fld id="{D52BD345-FD6F-4228-896D-10E39539179A}" type="datetimeFigureOut">
              <a:rPr lang="en-US" smtClean="0"/>
              <a:t>11/20/2015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6"/>
            <a:ext cx="3038475" cy="46672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33" tIns="45717" rIns="91433" bIns="45717" rtlCol="0" anchor="b"/>
          <a:lstStyle>
            <a:lvl1pPr algn="r">
              <a:defRPr sz="1200"/>
            </a:lvl1pPr>
          </a:lstStyle>
          <a:p>
            <a:fld id="{37E34BB7-058E-4C2E-A368-182917D9A836}" type="slidenum">
              <a:rPr lang="en-US" smtClean="0"/>
              <a:t>‹#›</a:t>
            </a:fld>
            <a:endParaRPr lang="en-US"/>
          </a:p>
        </p:txBody>
      </p:sp>
    </p:spTree>
    <p:extLst>
      <p:ext uri="{BB962C8B-B14F-4D97-AF65-F5344CB8AC3E}">
        <p14:creationId xmlns:p14="http://schemas.microsoft.com/office/powerpoint/2010/main" val="37906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 Introductions</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1</a:t>
            </a:fld>
            <a:endParaRPr lang="en-US"/>
          </a:p>
        </p:txBody>
      </p:sp>
    </p:spTree>
    <p:extLst>
      <p:ext uri="{BB962C8B-B14F-4D97-AF65-F5344CB8AC3E}">
        <p14:creationId xmlns:p14="http://schemas.microsoft.com/office/powerpoint/2010/main" val="92382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U.S State</a:t>
            </a:r>
            <a:r>
              <a:rPr lang="en-US" sz="1600" baseline="0" dirty="0" smtClean="0"/>
              <a:t> Department also publishes this report annually and includes country-by-country information on the state of trafficking, prosecutions, recommendations, etc.  Countries are assigned a tier level </a:t>
            </a:r>
          </a:p>
          <a:p>
            <a:endParaRPr lang="en-US" sz="1600" baseline="0" dirty="0" smtClean="0"/>
          </a:p>
          <a:p>
            <a:r>
              <a:rPr lang="en-US" sz="1600" dirty="0" smtClean="0"/>
              <a:t>Tier 1 Countries whose governments fully comply with the  US Trafficking Victim’s Protection Act’s</a:t>
            </a:r>
            <a:r>
              <a:rPr lang="en-US" sz="1600" baseline="0" dirty="0" smtClean="0"/>
              <a:t> </a:t>
            </a:r>
            <a:r>
              <a:rPr lang="en-US" sz="1600" dirty="0" smtClean="0"/>
              <a:t>minimum standards for the elimination of trafficking. </a:t>
            </a:r>
          </a:p>
          <a:p>
            <a:r>
              <a:rPr lang="en-US" sz="1600" dirty="0" smtClean="0"/>
              <a:t>Tier 2 Countries whose governments do not fully comply with minimum standards but are making significant efforts to bring themselves into compliance with those standards. </a:t>
            </a:r>
          </a:p>
          <a:p>
            <a:endParaRPr lang="en-US" sz="1600" dirty="0" smtClean="0"/>
          </a:p>
          <a:p>
            <a:r>
              <a:rPr lang="en-US" sz="1600" dirty="0" smtClean="0"/>
              <a:t>Tier 3 Countries whose governments do not fully comply with the TVPA’s minimum standards and are not making significant efforts to do so. The TVPA lists additional factors to determine whether a country should be on Tier 2 (or Tier 2 Watch List</a:t>
            </a:r>
          </a:p>
          <a:p>
            <a:endParaRPr lang="en-US" sz="1600" dirty="0" smtClean="0"/>
          </a:p>
          <a:p>
            <a:r>
              <a:rPr lang="en-US" sz="1600" dirty="0" smtClean="0"/>
              <a:t>At the end of this report - There are great colored maps for different</a:t>
            </a:r>
            <a:r>
              <a:rPr lang="en-US" sz="1600" baseline="0" dirty="0" smtClean="0"/>
              <a:t> regions in the world. It is very easy to pull up this pdf online.</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10</a:t>
            </a:fld>
            <a:endParaRPr lang="en-US"/>
          </a:p>
        </p:txBody>
      </p:sp>
    </p:spTree>
    <p:extLst>
      <p:ext uri="{BB962C8B-B14F-4D97-AF65-F5344CB8AC3E}">
        <p14:creationId xmlns:p14="http://schemas.microsoft.com/office/powerpoint/2010/main" val="46785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an excellent, excellent source of information.</a:t>
            </a:r>
          </a:p>
          <a:p>
            <a:r>
              <a:rPr lang="en-US" sz="1600" baseline="0" dirty="0" smtClean="0"/>
              <a:t> </a:t>
            </a:r>
          </a:p>
          <a:p>
            <a:r>
              <a:rPr lang="en-US" sz="1600" dirty="0"/>
              <a:t>The National Human Trafficking Resource Center (NHTRC) is a national anti-trafficking hotline and resource center serving victims and survivors of human trafficking and the anti-trafficking community in the United States. The toll-free hotline is available to answer calls from anywhere in the country, 24 hours a day, 7 days a week, every day of the year in more than 200 languages.</a:t>
            </a:r>
          </a:p>
          <a:p>
            <a:endParaRPr lang="en-US" sz="1600" dirty="0"/>
          </a:p>
          <a:p>
            <a:r>
              <a:rPr lang="en-US" sz="1600" dirty="0"/>
              <a:t>The mission is to provide human trafficking victims and survivors with access to critical support and services to get help and stay safe, and to equip the anti-trafficking community with the tools to effectively combat all forms of human trafficking. They offer round-the-clock access to a safe space to report tips, seek services, and ask for help. They also provide  innovative anti-trafficking trainings, technical assistance, and capacity building support.</a:t>
            </a:r>
          </a:p>
          <a:p>
            <a:endParaRPr lang="en-US" sz="1600" dirty="0"/>
          </a:p>
          <a:p>
            <a:r>
              <a:rPr lang="en-US" sz="1600" dirty="0"/>
              <a:t>There is a direct link to this on the SAS website and that info is on the </a:t>
            </a:r>
            <a:r>
              <a:rPr lang="en-US" sz="1600" dirty="0" smtClean="0"/>
              <a:t>back of </a:t>
            </a:r>
            <a:r>
              <a:rPr lang="en-US" sz="1600" dirty="0"/>
              <a:t>your paddles.</a:t>
            </a:r>
          </a:p>
          <a:p>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11</a:t>
            </a:fld>
            <a:endParaRPr lang="en-US"/>
          </a:p>
        </p:txBody>
      </p:sp>
    </p:spTree>
    <p:extLst>
      <p:ext uri="{BB962C8B-B14F-4D97-AF65-F5344CB8AC3E}">
        <p14:creationId xmlns:p14="http://schemas.microsoft.com/office/powerpoint/2010/main" val="280071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Any person who receives compensation</a:t>
            </a:r>
            <a:r>
              <a:rPr lang="en-US" sz="1600" baseline="0" dirty="0" smtClean="0"/>
              <a:t> or benefits from forcing a person to perform commercial sex acts or labor is a trafficker.</a:t>
            </a:r>
          </a:p>
          <a:p>
            <a:r>
              <a:rPr lang="en-US" sz="1600" baseline="0" dirty="0" smtClean="0"/>
              <a:t>For example, a parent who forces his or her child to perform sex acts with a landlord in lieu of rent is considered a trafficker under law – and sadly</a:t>
            </a:r>
          </a:p>
          <a:p>
            <a:r>
              <a:rPr lang="en-US" sz="1600" baseline="0" dirty="0" smtClean="0"/>
              <a:t>situations like this do happen, </a:t>
            </a:r>
          </a:p>
          <a:p>
            <a:endParaRPr lang="en-US" sz="1600" baseline="0" dirty="0" smtClean="0"/>
          </a:p>
          <a:p>
            <a:r>
              <a:rPr lang="en-US" sz="1600" baseline="0" dirty="0" smtClean="0"/>
              <a:t>How many of you think you would be able to identify victim’s of HT? I live in North Seattle near Aurora Avenue north and I think I can sometimes recognize prostitutes – but it is not easy to identify many trafficking victims. </a:t>
            </a:r>
          </a:p>
          <a:p>
            <a:r>
              <a:rPr lang="en-US" sz="1600" baseline="0" dirty="0" smtClean="0"/>
              <a:t>In fact, when asked and given the opportunity to get help, many victims will not self-identify. Often they got into their situation because they trusted someone, so if you say, “trust me, I can help you” – why would they? </a:t>
            </a:r>
          </a:p>
          <a:p>
            <a:r>
              <a:rPr lang="en-US" sz="1600" baseline="0" dirty="0" smtClean="0"/>
              <a:t>They may also feel shame and </a:t>
            </a:r>
            <a:r>
              <a:rPr lang="en-US" sz="1600" b="1" baseline="0" dirty="0" smtClean="0"/>
              <a:t>additionally</a:t>
            </a:r>
            <a:r>
              <a:rPr lang="en-US" sz="1600" baseline="0" dirty="0" smtClean="0"/>
              <a:t> some traffickers may have given them strict instructions on how to talk to law enforcement, social services, or strangers. </a:t>
            </a:r>
          </a:p>
          <a:p>
            <a:r>
              <a:rPr lang="en-US" sz="1600" baseline="0" dirty="0" smtClean="0"/>
              <a:t>For children – a threat to harm their family may be another reason.</a:t>
            </a:r>
          </a:p>
          <a:p>
            <a:endParaRPr lang="en-US" sz="1600" baseline="0" dirty="0" smtClean="0"/>
          </a:p>
          <a:p>
            <a:r>
              <a:rPr lang="en-US" sz="1600" baseline="0" dirty="0" smtClean="0"/>
              <a:t>Trying to control the number of sex workers has not worked to solve the problem of trafficking. After decades of work by organizations, law enforcement, government, communities, and businesses, there is finally starting to be culture shift for this problem, and the focus is to cut down on the demand. </a:t>
            </a:r>
          </a:p>
          <a:p>
            <a:endParaRPr lang="en-US" sz="1600" baseline="0" dirty="0" smtClean="0"/>
          </a:p>
          <a:p>
            <a:r>
              <a:rPr lang="en-US" sz="1600" baseline="0" dirty="0" smtClean="0"/>
              <a:t>One model that has been tried is The Nordic model in Sweden which is not perfect but has shown some promise – it provides for the arrest of buyers while offering help rebuilding the lives of the women who are selling sex.</a:t>
            </a:r>
          </a:p>
          <a:p>
            <a:endParaRPr lang="en-US" sz="1600" baseline="0" dirty="0" smtClean="0"/>
          </a:p>
          <a:p>
            <a:r>
              <a:rPr lang="en-US" sz="1600" baseline="0" dirty="0" smtClean="0"/>
              <a:t>SO - Selling sex is not a crime is not a crime but buying is.</a:t>
            </a:r>
          </a:p>
          <a:p>
            <a:r>
              <a:rPr lang="en-US" sz="1600" baseline="0" dirty="0" smtClean="0"/>
              <a:t> </a:t>
            </a:r>
          </a:p>
          <a:p>
            <a:r>
              <a:rPr lang="en-US" sz="1600" baseline="0" dirty="0" smtClean="0"/>
              <a:t>The rationale is that,  When it is easy to purchase, commercial sex goes up. More money can be made by exploiting victims – so for traffickers, no buyers equals no money. </a:t>
            </a:r>
          </a:p>
          <a:p>
            <a:endParaRPr lang="en-US" sz="1600" baseline="0" dirty="0" smtClean="0"/>
          </a:p>
          <a:p>
            <a:r>
              <a:rPr lang="en-US" sz="1600" baseline="0" dirty="0" smtClean="0"/>
              <a:t> The proportion of Swedish men who paid for sex dropped from 13% in 1996 to 8% in 2008. In contrast, sex-buying rated in the US have not changed since the 1990’s – up to 14% of American men purchased sex at some point.</a:t>
            </a:r>
          </a:p>
          <a:p>
            <a:endParaRPr lang="en-US" sz="1600" baseline="0" dirty="0" smtClean="0"/>
          </a:p>
          <a:p>
            <a:r>
              <a:rPr lang="en-US" sz="1600" baseline="0" dirty="0" smtClean="0"/>
              <a:t>In contrast, however, there are groups such as Amnesty International that want both buying and selling sex to be decriminalized  and one city council member in Washington  D.C is introducing legislation that would decriminalize prostitution there. </a:t>
            </a:r>
          </a:p>
          <a:p>
            <a:r>
              <a:rPr lang="en-US" sz="1600" baseline="0" dirty="0" smtClean="0"/>
              <a:t>A representative commented that that we need laws that “respect the fact that sex workers are human beings, too. </a:t>
            </a:r>
          </a:p>
          <a:p>
            <a:endParaRPr lang="en-US" sz="1600" baseline="0" dirty="0" smtClean="0"/>
          </a:p>
          <a:p>
            <a:r>
              <a:rPr lang="en-US" sz="1600" baseline="0" dirty="0" smtClean="0"/>
              <a:t>However, This theory has been tried before and the result was that the buyers benefitted and an underground market emerged for underage girls – exacerbating abuse of both women and girls.</a:t>
            </a:r>
          </a:p>
          <a:p>
            <a:endParaRPr lang="en-US" sz="1600" baseline="0" dirty="0" smtClean="0"/>
          </a:p>
          <a:p>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12</a:t>
            </a:fld>
            <a:endParaRPr lang="en-US"/>
          </a:p>
        </p:txBody>
      </p:sp>
    </p:spTree>
    <p:extLst>
      <p:ext uri="{BB962C8B-B14F-4D97-AF65-F5344CB8AC3E}">
        <p14:creationId xmlns:p14="http://schemas.microsoft.com/office/powerpoint/2010/main" val="54141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many of you have heard or read anything lately about Human Trafficking in</a:t>
            </a:r>
            <a:r>
              <a:rPr lang="en-US" baseline="0" dirty="0" smtClean="0"/>
              <a:t> your neighborhood or a neighborhood near you</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37E34BB7-058E-4C2E-A368-182917D9A836}" type="slidenum">
              <a:rPr lang="en-US" smtClean="0"/>
              <a:t>13</a:t>
            </a:fld>
            <a:endParaRPr lang="en-US"/>
          </a:p>
        </p:txBody>
      </p:sp>
    </p:spTree>
    <p:extLst>
      <p:ext uri="{BB962C8B-B14F-4D97-AF65-F5344CB8AC3E}">
        <p14:creationId xmlns:p14="http://schemas.microsoft.com/office/powerpoint/2010/main" val="187155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600" dirty="0" smtClean="0"/>
              <a:t>So now is the time to use your paddles.</a:t>
            </a:r>
          </a:p>
          <a:p>
            <a:r>
              <a:rPr lang="en-US" sz="1600" baseline="0" dirty="0" smtClean="0"/>
              <a:t> I am going to show some newspaper headlines and you will hold up the blue side of the paddle for TRUE and the yellow side of the paddle for FALSE. </a:t>
            </a:r>
          </a:p>
          <a:p>
            <a:endParaRPr lang="en-US" sz="1600" baseline="0" dirty="0" smtClean="0"/>
          </a:p>
          <a:p>
            <a:r>
              <a:rPr lang="en-US" sz="1600" baseline="0" dirty="0" smtClean="0"/>
              <a:t>Is it possible that HT is your own neighborhood?</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14</a:t>
            </a:fld>
            <a:endParaRPr lang="en-US"/>
          </a:p>
        </p:txBody>
      </p:sp>
    </p:spTree>
    <p:extLst>
      <p:ext uri="{BB962C8B-B14F-4D97-AF65-F5344CB8AC3E}">
        <p14:creationId xmlns:p14="http://schemas.microsoft.com/office/powerpoint/2010/main" val="231442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3" indent="-228583">
              <a:buAutoNum type="arabicParenR"/>
            </a:pPr>
            <a:r>
              <a:rPr lang="en-US" sz="1600" baseline="0" dirty="0" smtClean="0"/>
              <a:t>FALSE – from Washington DC  after 2,000 enslaved fishermen were recued in Indonesia  – seafood they caught is sold to companies such as MARS and </a:t>
            </a:r>
            <a:r>
              <a:rPr lang="en-US" sz="1600" baseline="0" dirty="0" err="1" smtClean="0"/>
              <a:t>Nestle’s</a:t>
            </a:r>
            <a:r>
              <a:rPr lang="en-US" sz="1600" baseline="0" dirty="0" smtClean="0"/>
              <a:t> who are major producers of seafood-based pet foods in the US. </a:t>
            </a:r>
          </a:p>
          <a:p>
            <a:r>
              <a:rPr lang="en-US" sz="1600" baseline="0" dirty="0" smtClean="0"/>
              <a:t> How many of  you buy pet food that contains fish? Do you know who manufacture’s the food?</a:t>
            </a:r>
          </a:p>
          <a:p>
            <a:endParaRPr lang="en-US" sz="1600" baseline="0" dirty="0" smtClean="0"/>
          </a:p>
          <a:p>
            <a:r>
              <a:rPr lang="en-US" sz="1600" baseline="0" dirty="0" smtClean="0"/>
              <a:t>2) False – Thailand – Thailand has one of the poorest records on both sex and labor trafficking  (one of only 23 countries Tier 3 – only other in East Asia and the Pacific region is North Korea.</a:t>
            </a:r>
          </a:p>
          <a:p>
            <a:endParaRPr lang="en-US" sz="1600" baseline="0" dirty="0" smtClean="0"/>
          </a:p>
          <a:p>
            <a:r>
              <a:rPr lang="en-US" sz="1600" baseline="0" dirty="0" smtClean="0"/>
              <a:t>3) TRUE – Snohomish County – December 2014 – detectives tracked the teen through Internet ads to motels in Everett, Edmonds and Fife when she was 15 year old. The mother knew what was going on and was complicit in the rape of a child for money. The daughter gave her mother about $2000 of her earnings.</a:t>
            </a:r>
          </a:p>
          <a:p>
            <a:r>
              <a:rPr lang="en-US" sz="1600" baseline="0" dirty="0" smtClean="0"/>
              <a:t> </a:t>
            </a:r>
          </a:p>
          <a:p>
            <a:r>
              <a:rPr lang="en-US" sz="1600" baseline="0" dirty="0" smtClean="0"/>
              <a:t> Incidentally, Everett and Snohomish county have been at the forefront of the new and there is a lot going on in that area –</a:t>
            </a:r>
          </a:p>
          <a:p>
            <a:endParaRPr lang="en-US" sz="1600" baseline="0" dirty="0" smtClean="0"/>
          </a:p>
          <a:p>
            <a:r>
              <a:rPr lang="en-US" sz="1600" baseline="0" dirty="0" smtClean="0"/>
              <a:t> in June this year the county was investigating 45 ongoing human sex trafficking cases and Snohomish County currently has its own Human Trafficking Hotline. </a:t>
            </a:r>
          </a:p>
          <a:p>
            <a:r>
              <a:rPr lang="en-US" sz="1600" baseline="0" dirty="0" smtClean="0"/>
              <a:t>There are plans to open home – Peoria Home – a 2-year program to help former sex workers rebuild their lives – topic on a   Radio show – CAROL??</a:t>
            </a:r>
          </a:p>
          <a:p>
            <a:endParaRPr lang="en-US" sz="1600" baseline="0" dirty="0" smtClean="0"/>
          </a:p>
          <a:p>
            <a:r>
              <a:rPr lang="en-US" sz="1600" baseline="0" dirty="0" smtClean="0"/>
              <a:t>4) TRUE – Pierce County/Port Orchard   - kept a 14 year-old and a 15 year-old runaways in rooms he kept at hotels, - gave them methamphetamines and beat them if they didn’t do what he said</a:t>
            </a:r>
          </a:p>
          <a:p>
            <a:endParaRPr lang="en-US" sz="1600" baseline="0" dirty="0" smtClean="0"/>
          </a:p>
          <a:p>
            <a:r>
              <a:rPr lang="en-US" sz="1600" baseline="0" dirty="0" smtClean="0"/>
              <a:t>Prosecutors said it was the most serious human trafficking case they handled.</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15</a:t>
            </a:fld>
            <a:endParaRPr lang="en-US"/>
          </a:p>
        </p:txBody>
      </p:sp>
    </p:spTree>
    <p:extLst>
      <p:ext uri="{BB962C8B-B14F-4D97-AF65-F5344CB8AC3E}">
        <p14:creationId xmlns:p14="http://schemas.microsoft.com/office/powerpoint/2010/main" val="139411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3" indent="-228583">
              <a:buAutoNum type="arabicParenR"/>
            </a:pPr>
            <a:r>
              <a:rPr lang="en-US" sz="1600" dirty="0" smtClean="0"/>
              <a:t>TRUE – Bellevue </a:t>
            </a:r>
          </a:p>
          <a:p>
            <a:endParaRPr lang="en-US" sz="1600" dirty="0" smtClean="0"/>
          </a:p>
          <a:p>
            <a:pPr marL="228583" indent="-228583">
              <a:buAutoNum type="arabicParenR"/>
            </a:pPr>
            <a:endParaRPr lang="en-US" sz="1600" dirty="0" smtClean="0"/>
          </a:p>
          <a:p>
            <a:pPr marL="228583" indent="-228583">
              <a:buAutoNum type="arabicParenR" startAt="2"/>
            </a:pPr>
            <a:r>
              <a:rPr lang="en-US" sz="1600" dirty="0" smtClean="0"/>
              <a:t>False - Indonesia -  but</a:t>
            </a:r>
            <a:r>
              <a:rPr lang="en-US" sz="1600" baseline="0" dirty="0" smtClean="0"/>
              <a:t> it has direct ties to the NW. </a:t>
            </a:r>
            <a:r>
              <a:rPr lang="en-US" sz="1600" dirty="0" smtClean="0"/>
              <a:t>Tainted </a:t>
            </a:r>
            <a:r>
              <a:rPr lang="en-US" sz="1600" dirty="0"/>
              <a:t>fish can wind up in the supply chains of some of America’s major grocery stores, such as Kroger, Albertsons and Safeway, the nation’s largest retailer, Wal-Mart; and the biggest food distributor, Sysco. </a:t>
            </a:r>
          </a:p>
          <a:p>
            <a:pPr marL="228583" indent="-228583">
              <a:buAutoNum type="arabicParenR" startAt="2"/>
            </a:pPr>
            <a:endParaRPr lang="en-US" sz="1600" dirty="0" smtClean="0"/>
          </a:p>
          <a:p>
            <a:r>
              <a:rPr lang="en-US" sz="1600" dirty="0" smtClean="0"/>
              <a:t>      It </a:t>
            </a:r>
            <a:r>
              <a:rPr lang="en-US" sz="1600" dirty="0"/>
              <a:t>can find its way into the supply chains of some of the most popular brands of canned pet food, including Fancy Feast, Meow Mix and </a:t>
            </a:r>
            <a:r>
              <a:rPr lang="en-US" sz="1600" dirty="0" err="1"/>
              <a:t>Iams</a:t>
            </a:r>
            <a:r>
              <a:rPr lang="en-US" sz="1600" dirty="0"/>
              <a:t>. It can turn up as calamari at fine dining restaurants, as imitation crab in a California sushi roll or </a:t>
            </a:r>
            <a:r>
              <a:rPr lang="en-US" sz="1600" dirty="0" smtClean="0"/>
              <a:t> </a:t>
            </a:r>
          </a:p>
          <a:p>
            <a:r>
              <a:rPr lang="en-US" sz="1600" dirty="0" smtClean="0"/>
              <a:t>      as </a:t>
            </a:r>
            <a:r>
              <a:rPr lang="en-US" sz="1600" dirty="0"/>
              <a:t>packages of frozen snapper relabeled with store brands that land on our dinner tables.</a:t>
            </a:r>
            <a:endParaRPr lang="en-US" sz="1600" dirty="0" smtClean="0"/>
          </a:p>
          <a:p>
            <a:pPr marL="228583" indent="-228583">
              <a:buAutoNum type="arabicParenR"/>
            </a:pPr>
            <a:endParaRPr lang="en-US" sz="1600" dirty="0" smtClean="0"/>
          </a:p>
          <a:p>
            <a:pPr marL="226657" indent="-226657">
              <a:buAutoNum type="arabicParenR" startAt="3"/>
            </a:pPr>
            <a:r>
              <a:rPr lang="en-US" sz="1600" baseline="0" dirty="0" smtClean="0"/>
              <a:t>FALSE – this was actually a California woman but we also have Costco here.</a:t>
            </a:r>
          </a:p>
          <a:p>
            <a:endParaRPr lang="en-US" sz="1600" baseline="0" dirty="0" smtClean="0"/>
          </a:p>
          <a:p>
            <a:r>
              <a:rPr lang="en-US" sz="1600" baseline="0" dirty="0" smtClean="0"/>
              <a:t>– she cited California state laws that bar companies from making false claims about illegal conduct in the supply chain, including human right violations. </a:t>
            </a:r>
          </a:p>
          <a:p>
            <a:endParaRPr lang="en-US" sz="1600" baseline="0" dirty="0" smtClean="0"/>
          </a:p>
          <a:p>
            <a:r>
              <a:rPr lang="en-US" sz="1600" baseline="0" dirty="0" smtClean="0"/>
              <a:t>Costco purchases farmed prawns from Thailand which are fed a diet of cheap fish caught at sea with unpaid, forced labor.  Thailand is the world’s 3</a:t>
            </a:r>
            <a:r>
              <a:rPr lang="en-US" sz="1600" baseline="30000" dirty="0" smtClean="0"/>
              <a:t>rd</a:t>
            </a:r>
            <a:r>
              <a:rPr lang="en-US" sz="1600" baseline="0" dirty="0" smtClean="0"/>
              <a:t> biggest importer of seafood and employs 650,000 people ----  Costco is  currently working with Thailand  to resolve this - but did have a small drop in its stock price just after the article </a:t>
            </a:r>
          </a:p>
          <a:p>
            <a:pPr marL="228583" indent="-228583">
              <a:buAutoNum type="arabicParenR"/>
            </a:pPr>
            <a:endParaRPr lang="en-US" sz="1600" baseline="0" dirty="0" smtClean="0"/>
          </a:p>
          <a:p>
            <a:endParaRPr lang="en-US" sz="1600" baseline="0" dirty="0" smtClean="0"/>
          </a:p>
        </p:txBody>
      </p:sp>
      <p:sp>
        <p:nvSpPr>
          <p:cNvPr id="4" name="Slide Number Placeholder 3"/>
          <p:cNvSpPr>
            <a:spLocks noGrp="1"/>
          </p:cNvSpPr>
          <p:nvPr>
            <p:ph type="sldNum" sz="quarter" idx="10"/>
          </p:nvPr>
        </p:nvSpPr>
        <p:spPr/>
        <p:txBody>
          <a:bodyPr/>
          <a:lstStyle/>
          <a:p>
            <a:fld id="{37E34BB7-058E-4C2E-A368-182917D9A836}" type="slidenum">
              <a:rPr lang="en-US" smtClean="0"/>
              <a:t>16</a:t>
            </a:fld>
            <a:endParaRPr lang="en-US"/>
          </a:p>
        </p:txBody>
      </p:sp>
    </p:spTree>
    <p:extLst>
      <p:ext uri="{BB962C8B-B14F-4D97-AF65-F5344CB8AC3E}">
        <p14:creationId xmlns:p14="http://schemas.microsoft.com/office/powerpoint/2010/main" val="79685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3" indent="-228583">
              <a:buAutoNum type="arabicParenR"/>
            </a:pPr>
            <a:r>
              <a:rPr lang="en-US" sz="1600" dirty="0" smtClean="0"/>
              <a:t>TRUE – Spokane </a:t>
            </a:r>
          </a:p>
          <a:p>
            <a:pPr marL="228583" indent="-228583">
              <a:buAutoNum type="arabicParenR"/>
            </a:pPr>
            <a:endParaRPr lang="en-US" sz="1600" dirty="0" smtClean="0"/>
          </a:p>
          <a:p>
            <a:pPr marL="228583" indent="-228583">
              <a:buAutoNum type="arabicParenR"/>
            </a:pPr>
            <a:r>
              <a:rPr lang="en-US" sz="1600" dirty="0" smtClean="0"/>
              <a:t>TRUE – Seattle – 3 days of events</a:t>
            </a:r>
            <a:r>
              <a:rPr lang="en-US" sz="1600" baseline="0" dirty="0" smtClean="0"/>
              <a:t> in December 2014 to advocate for the adult industry put on by SWOP – Sex Worker Outreach Program. Their claim is that not all sex work is exploitive, - there are escorts, performers, strippers, and phone sex operators who willingly engage in their professions. Their mantra is “Rights, not rescue”. As for pimps, they say that women can do whatever they want with their money after they earn it.</a:t>
            </a:r>
          </a:p>
          <a:p>
            <a:pPr marL="228583" indent="-228583">
              <a:buAutoNum type="arabicParenR"/>
            </a:pPr>
            <a:endParaRPr lang="en-US" sz="1600" baseline="0" dirty="0" smtClean="0"/>
          </a:p>
          <a:p>
            <a:pPr marL="228583" indent="-228583">
              <a:buAutoNum type="arabicParenR"/>
            </a:pPr>
            <a:r>
              <a:rPr lang="en-US" sz="1600" baseline="0" dirty="0" smtClean="0"/>
              <a:t>TRUE – Bellevue</a:t>
            </a:r>
          </a:p>
          <a:p>
            <a:pPr marL="228583" indent="-228583">
              <a:buAutoNum type="arabicParenR"/>
            </a:pPr>
            <a:endParaRPr lang="en-US" sz="1600" baseline="0" dirty="0" smtClean="0"/>
          </a:p>
          <a:p>
            <a:pPr marL="228583" indent="-228583">
              <a:buAutoNum type="arabicParenR"/>
            </a:pPr>
            <a:r>
              <a:rPr lang="en-US" sz="1600" baseline="0" dirty="0" smtClean="0"/>
              <a:t> TRUE – Seattle gang member reported how he was taught to pimp out young girls by ‘selling them a dream’</a:t>
            </a:r>
          </a:p>
          <a:p>
            <a:pPr marL="228583" indent="-228583">
              <a:buAutoNum type="arabicParenR"/>
            </a:pPr>
            <a:endParaRPr lang="en-US" sz="1600" baseline="0" dirty="0" smtClean="0"/>
          </a:p>
          <a:p>
            <a:pPr marL="228583" indent="-228583">
              <a:buAutoNum type="arabicParenR"/>
            </a:pPr>
            <a:r>
              <a:rPr lang="en-US" sz="1600" baseline="0" dirty="0" smtClean="0"/>
              <a:t> TRUE – King County  the girl was brought to the US at age 13 – had an arranged marriage – was kept out of school, threatened with harm to her and her family, and deportation, her documents were confiscated – she was </a:t>
            </a:r>
          </a:p>
          <a:p>
            <a:r>
              <a:rPr lang="en-US" sz="1600" baseline="0" dirty="0" smtClean="0"/>
              <a:t>        sexually abused and beaten. </a:t>
            </a:r>
          </a:p>
          <a:p>
            <a:r>
              <a:rPr lang="en-US" sz="1600" baseline="0" dirty="0" smtClean="0"/>
              <a:t>Now age 16 – may be able to stay in the country on a T Visa – which is a visa that allows victims of human trafficking to remain in the US</a:t>
            </a:r>
          </a:p>
          <a:p>
            <a:pPr marL="228583" indent="-228583">
              <a:buAutoNum type="arabicParenR"/>
            </a:pPr>
            <a:endParaRPr lang="en-US" sz="1600" baseline="0" dirty="0" smtClean="0"/>
          </a:p>
          <a:p>
            <a:pPr marL="228583" indent="-228583">
              <a:buAutoNum type="arabicParenR"/>
            </a:pP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17</a:t>
            </a:fld>
            <a:endParaRPr lang="en-US"/>
          </a:p>
        </p:txBody>
      </p:sp>
    </p:spTree>
    <p:extLst>
      <p:ext uri="{BB962C8B-B14F-4D97-AF65-F5344CB8AC3E}">
        <p14:creationId xmlns:p14="http://schemas.microsoft.com/office/powerpoint/2010/main" val="204022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3" indent="-228583">
              <a:buAutoNum type="arabicParenR"/>
            </a:pPr>
            <a:r>
              <a:rPr lang="en-US" sz="1600" dirty="0" smtClean="0"/>
              <a:t>TRUE – Redmond</a:t>
            </a:r>
            <a:r>
              <a:rPr lang="en-US" sz="1600" baseline="0" dirty="0" smtClean="0"/>
              <a:t> - </a:t>
            </a:r>
            <a:r>
              <a:rPr lang="en-US" sz="1600" dirty="0" smtClean="0"/>
              <a:t>A retired Seattle police officer and his wife who was a successful illustrator of children’s book</a:t>
            </a:r>
            <a:r>
              <a:rPr lang="en-US" sz="1600" baseline="0" dirty="0" smtClean="0"/>
              <a:t> and had a prosperous travel agency decided they needed a ‘maid’ for their large sprawling estate in Redmond</a:t>
            </a:r>
          </a:p>
          <a:p>
            <a:r>
              <a:rPr lang="en-US" sz="1600" baseline="0" dirty="0" smtClean="0"/>
              <a:t> – they divorced, arranged for a sham marriage but continued to live as man and wife</a:t>
            </a:r>
          </a:p>
          <a:p>
            <a:r>
              <a:rPr lang="en-US" sz="1600" baseline="0" dirty="0" smtClean="0"/>
              <a:t> – brought a Helen, the 27-year old daughter of a Philippine rice farmer over on a fiancé visa, and the man married her in a Reno Nevada Chapel.</a:t>
            </a:r>
          </a:p>
          <a:p>
            <a:endParaRPr lang="en-US" sz="1600" baseline="0" dirty="0" smtClean="0"/>
          </a:p>
          <a:p>
            <a:r>
              <a:rPr lang="en-US" sz="1600" baseline="0" dirty="0" smtClean="0"/>
              <a:t> For 29 months she was the personal servant – housecleaner-cook-gardener-laundered- laborer –beautician. She got $300/mo. minus health and care insurance - $140/mo.  The couple told people she was an exchange student or a relative. Helen ran away – the couple turned her in to immigration and got immunity for what they had done</a:t>
            </a:r>
          </a:p>
          <a:p>
            <a:r>
              <a:rPr lang="en-US" sz="1600" baseline="0" dirty="0" smtClean="0"/>
              <a:t>The last information was that the couple had relocated to California and Helen was going to be deported. </a:t>
            </a:r>
          </a:p>
          <a:p>
            <a:endParaRPr lang="en-US" sz="1600" baseline="0" dirty="0" smtClean="0"/>
          </a:p>
          <a:p>
            <a:endParaRPr lang="en-US" sz="1600" baseline="0" dirty="0" smtClean="0"/>
          </a:p>
          <a:p>
            <a:r>
              <a:rPr lang="en-US" sz="1600" baseline="0" dirty="0" smtClean="0"/>
              <a:t>2) TRUE – Bellevue.</a:t>
            </a:r>
          </a:p>
          <a:p>
            <a:r>
              <a:rPr lang="en-US" sz="1600" baseline="0" dirty="0" smtClean="0"/>
              <a:t>Anesthesiologist – UW medical school graduate – making very good money</a:t>
            </a:r>
          </a:p>
          <a:p>
            <a:r>
              <a:rPr lang="en-US" sz="1600" baseline="0" dirty="0" smtClean="0"/>
              <a:t> </a:t>
            </a:r>
          </a:p>
          <a:p>
            <a:r>
              <a:rPr lang="en-US" sz="1600" baseline="0" dirty="0" smtClean="0"/>
              <a:t>The DEA was investigating him thinking he was dealing prescription drugs because he was depositing huge sums of money at ATMs.</a:t>
            </a:r>
          </a:p>
          <a:p>
            <a:endParaRPr lang="en-US" sz="1600" baseline="0" dirty="0" smtClean="0"/>
          </a:p>
          <a:p>
            <a:r>
              <a:rPr lang="en-US" sz="1600" baseline="0" dirty="0" smtClean="0"/>
              <a:t>When what he was really doing was renting apartments for prostitutes, advertising online and </a:t>
            </a:r>
            <a:r>
              <a:rPr lang="en-US" sz="1600" baseline="0" dirty="0" err="1" smtClean="0"/>
              <a:t>and</a:t>
            </a:r>
            <a:r>
              <a:rPr lang="en-US" sz="1600" baseline="0" dirty="0" smtClean="0"/>
              <a:t> laundering money for his girlfriend's prostitution ring – and she was from Thailand.</a:t>
            </a:r>
          </a:p>
          <a:p>
            <a:r>
              <a:rPr lang="en-US" sz="1600" baseline="0" dirty="0" smtClean="0"/>
              <a:t>In an 18 mo. period he paid nearly $11,000 for 116 advertisements on Backpage.com under the alias “Jesse Blue. </a:t>
            </a:r>
          </a:p>
          <a:p>
            <a:r>
              <a:rPr lang="en-US" sz="1600" baseline="0" dirty="0" smtClean="0"/>
              <a:t>In one 8 month period $310,000 flowed through his suspicious bank account and at least $49,000 of that was wired to Thai bank accounts belonging to his girlfriend.</a:t>
            </a:r>
          </a:p>
          <a:p>
            <a:r>
              <a:rPr lang="en-US" sz="1600" baseline="0" dirty="0" smtClean="0"/>
              <a:t>Agents found one woman who had been smuggled into the US – had already paid her “debt’ to the sex trafficking organization that smuggled her in and was not working as a pimp and helping manage other young </a:t>
            </a:r>
            <a:r>
              <a:rPr lang="en-US" sz="1600" baseline="0" dirty="0" err="1" smtClean="0"/>
              <a:t>wome</a:t>
            </a:r>
            <a:r>
              <a:rPr lang="en-US" sz="1600" baseline="0" dirty="0" smtClean="0"/>
              <a:t> </a:t>
            </a:r>
          </a:p>
          <a:p>
            <a:endParaRPr lang="en-US" sz="1600" baseline="0" dirty="0" smtClean="0"/>
          </a:p>
          <a:p>
            <a:r>
              <a:rPr lang="en-US" sz="1600" baseline="0" dirty="0" smtClean="0"/>
              <a:t>He and his girlfriend lived in a penthouse apartment in Bellevue and drove very expensive cars.</a:t>
            </a:r>
          </a:p>
          <a:p>
            <a:endParaRPr lang="en-US" sz="1600" baseline="0" dirty="0" smtClean="0"/>
          </a:p>
          <a:p>
            <a:r>
              <a:rPr lang="en-US" sz="1600" baseline="0" dirty="0" smtClean="0"/>
              <a:t>You probably wonder why I am going on and on about this – but this is My favorite story because I knew this doctor very well -  I worked along side him in the OR at </a:t>
            </a:r>
            <a:r>
              <a:rPr lang="en-US" sz="1600" baseline="0" dirty="0" err="1" smtClean="0"/>
              <a:t>overlake</a:t>
            </a:r>
            <a:r>
              <a:rPr lang="en-US" sz="1600" baseline="0" dirty="0" smtClean="0"/>
              <a:t> hospital for many years.</a:t>
            </a:r>
          </a:p>
          <a:p>
            <a:endParaRPr lang="en-US" sz="1600" baseline="0" dirty="0" smtClean="0"/>
          </a:p>
          <a:p>
            <a:r>
              <a:rPr lang="en-US" sz="1600" baseline="0" dirty="0" smtClean="0"/>
              <a:t> </a:t>
            </a:r>
          </a:p>
          <a:p>
            <a:endParaRPr lang="en-US" sz="1600" baseline="0" dirty="0" smtClean="0"/>
          </a:p>
          <a:p>
            <a:r>
              <a:rPr lang="en-US" sz="1600" baseline="0" dirty="0" smtClean="0"/>
              <a:t>3) Don’t know if this is happening on the SPU campus but this is an eye-opening article on how it could happen on any campus. The article includes a story of a young woman who came from a faith-based home, attended a private university on a large academic scholarship, played the violin at Carnegie Hall and became a victim of human trafficking.</a:t>
            </a:r>
          </a:p>
          <a:p>
            <a:r>
              <a:rPr lang="en-US" sz="1600" baseline="0" dirty="0" smtClean="0"/>
              <a:t>-would be happy to share the online link to this  </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18</a:t>
            </a:fld>
            <a:endParaRPr lang="en-US"/>
          </a:p>
        </p:txBody>
      </p:sp>
    </p:spTree>
    <p:extLst>
      <p:ext uri="{BB962C8B-B14F-4D97-AF65-F5344CB8AC3E}">
        <p14:creationId xmlns:p14="http://schemas.microsoft.com/office/powerpoint/2010/main" val="304473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 for this</a:t>
            </a:r>
            <a:r>
              <a:rPr lang="en-US" sz="1600" baseline="0" dirty="0" smtClean="0"/>
              <a:t> being a victimless crime, take the opportunity to listen to The  State of Sex Trafficking in King County where a prostitution survivor only begins to touch on the damage that is done to women and girls</a:t>
            </a:r>
          </a:p>
          <a:p>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19</a:t>
            </a:fld>
            <a:endParaRPr lang="en-US"/>
          </a:p>
        </p:txBody>
      </p:sp>
    </p:spTree>
    <p:extLst>
      <p:ext uri="{BB962C8B-B14F-4D97-AF65-F5344CB8AC3E}">
        <p14:creationId xmlns:p14="http://schemas.microsoft.com/office/powerpoint/2010/main" val="405504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Vatican City on December 2, 2014, faith leaders or their representatives each shared their views and commitment to ending modern slavery based on his or her own religious beliefs.</a:t>
            </a:r>
          </a:p>
          <a:p>
            <a:endParaRPr lang="en-US" sz="1600" dirty="0"/>
          </a:p>
          <a:p>
            <a:r>
              <a:rPr lang="en-US" sz="1600" dirty="0"/>
              <a:t> Carol and I would like to start today by reading by their Declaration of Religious Leaders Against Modern Slavery.</a:t>
            </a:r>
          </a:p>
          <a:p>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a:t>
            </a:fld>
            <a:endParaRPr lang="en-US"/>
          </a:p>
        </p:txBody>
      </p:sp>
    </p:spTree>
    <p:extLst>
      <p:ext uri="{BB962C8B-B14F-4D97-AF65-F5344CB8AC3E}">
        <p14:creationId xmlns:p14="http://schemas.microsoft.com/office/powerpoint/2010/main" val="5185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Bills are being passed</a:t>
            </a:r>
          </a:p>
          <a:p>
            <a:endParaRPr lang="en-US" sz="1600" dirty="0" smtClean="0"/>
          </a:p>
          <a:p>
            <a:r>
              <a:rPr lang="en-US" sz="1600" dirty="0" smtClean="0"/>
              <a:t>Businesses</a:t>
            </a:r>
            <a:r>
              <a:rPr lang="en-US" sz="1600" baseline="0" dirty="0" smtClean="0"/>
              <a:t> are looking at their supply chains – </a:t>
            </a:r>
          </a:p>
          <a:p>
            <a:pPr marL="171437" indent="-171437">
              <a:buFont typeface="Wingdings" panose="05000000000000000000" pitchFamily="2" charset="2"/>
              <a:buChar char="Ø"/>
            </a:pPr>
            <a:r>
              <a:rPr lang="en-US" sz="1600" baseline="0" dirty="0" smtClean="0"/>
              <a:t>Hershey’s has vowed to have 100% certified cocoa by 2020 - not purchasing cocoa from companies using child labor</a:t>
            </a:r>
          </a:p>
          <a:p>
            <a:pPr marL="171437" indent="-171437">
              <a:buFont typeface="Wingdings" panose="05000000000000000000" pitchFamily="2" charset="2"/>
              <a:buChar char="Ø"/>
            </a:pPr>
            <a:r>
              <a:rPr lang="en-US" sz="1600" baseline="0" dirty="0" smtClean="0"/>
              <a:t>Several hotel chains  are training employees to identify and interrupt sex trafficking and sex buying.</a:t>
            </a:r>
          </a:p>
          <a:p>
            <a:pPr marL="171437" indent="-171437">
              <a:buFont typeface="Wingdings" panose="05000000000000000000" pitchFamily="2" charset="2"/>
              <a:buChar char="Ø"/>
            </a:pPr>
            <a:r>
              <a:rPr lang="en-US" sz="1600" baseline="0" dirty="0" smtClean="0"/>
              <a:t>Visa, MasterCard and American Express stopped working with </a:t>
            </a:r>
            <a:r>
              <a:rPr lang="en-US" sz="1600" baseline="0" dirty="0" err="1" smtClean="0"/>
              <a:t>Backpage</a:t>
            </a:r>
            <a:r>
              <a:rPr lang="en-US" sz="1600" baseline="0" dirty="0" smtClean="0"/>
              <a:t> so pimps cannot use those credit cards to pay for prostitution ads  - Backpage.com –</a:t>
            </a:r>
          </a:p>
          <a:p>
            <a:pPr marL="171437" indent="-171437">
              <a:buFont typeface="Wingdings" panose="05000000000000000000" pitchFamily="2" charset="2"/>
              <a:buChar char="Ø"/>
            </a:pPr>
            <a:endParaRPr lang="en-US" sz="1600" baseline="0" dirty="0" smtClean="0"/>
          </a:p>
          <a:p>
            <a:pPr marL="171437" indent="-171437">
              <a:buFont typeface="Wingdings" panose="05000000000000000000" pitchFamily="2" charset="2"/>
              <a:buChar char="Ø"/>
            </a:pPr>
            <a:r>
              <a:rPr lang="en-US" sz="1600" baseline="0" dirty="0" smtClean="0"/>
              <a:t>Businesses are blocking websites so that workers can’t solicit at their work computers – or messages pop up when they do go to sites that warn them about the possible legal consequences of buying sex or </a:t>
            </a:r>
          </a:p>
          <a:p>
            <a:r>
              <a:rPr lang="en-US" sz="1600" baseline="0" dirty="0" smtClean="0"/>
              <a:t>     places to get help/support if they think this is a problem </a:t>
            </a:r>
          </a:p>
          <a:p>
            <a:r>
              <a:rPr lang="en-US" sz="1600" baseline="0" dirty="0" smtClean="0"/>
              <a:t> </a:t>
            </a:r>
          </a:p>
          <a:p>
            <a:pPr marL="171437" indent="-171437" fontAlgn="t">
              <a:buFont typeface="Wingdings" panose="05000000000000000000" pitchFamily="2" charset="2"/>
              <a:buChar char="Ø"/>
            </a:pPr>
            <a:r>
              <a:rPr lang="en-US" sz="1600" dirty="0"/>
              <a:t>The Buyer Beware Program is a country-wide effort to reduce the local demand for bought sex by targeting those who pay for sex. </a:t>
            </a:r>
            <a:endParaRPr lang="en-US" sz="1600" dirty="0" smtClean="0"/>
          </a:p>
          <a:p>
            <a:pPr marL="171437" indent="-171437" fontAlgn="t">
              <a:buFont typeface="Wingdings" panose="05000000000000000000" pitchFamily="2" charset="2"/>
              <a:buChar char="Ø"/>
            </a:pPr>
            <a:r>
              <a:rPr lang="en-US" sz="1600" dirty="0" smtClean="0"/>
              <a:t>Earlier </a:t>
            </a:r>
            <a:r>
              <a:rPr lang="en-US" sz="1600" dirty="0"/>
              <a:t>this year, the law enforcement across King county announced that 2014 was the first year criminal charges for buying outpaced prostitution charges, making a shift in focus to the buyers .</a:t>
            </a:r>
          </a:p>
          <a:p>
            <a:pPr fontAlgn="t"/>
            <a:endParaRPr lang="en-US" sz="1600" dirty="0"/>
          </a:p>
          <a:p>
            <a:pPr marL="171437" indent="-171437">
              <a:buFont typeface="Wingdings" panose="05000000000000000000" pitchFamily="2" charset="2"/>
              <a:buChar char="Ø"/>
            </a:pPr>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20</a:t>
            </a:fld>
            <a:endParaRPr lang="en-US"/>
          </a:p>
        </p:txBody>
      </p:sp>
    </p:spTree>
    <p:extLst>
      <p:ext uri="{BB962C8B-B14F-4D97-AF65-F5344CB8AC3E}">
        <p14:creationId xmlns:p14="http://schemas.microsoft.com/office/powerpoint/2010/main" val="388284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Washington State </a:t>
            </a:r>
            <a:r>
              <a:rPr lang="en-US" sz="1600" baseline="0" dirty="0" smtClean="0"/>
              <a:t> - is given top ratings for the work it has done – the Polaris project uses a similar tier system rating to the US Department of State based on 10 categories of laws that are critical to basic legal framework that combats HT, punishes traffickers, and support survivors.</a:t>
            </a:r>
          </a:p>
          <a:p>
            <a:endParaRPr lang="en-US" sz="1600" baseline="0" dirty="0" smtClean="0"/>
          </a:p>
          <a:p>
            <a:r>
              <a:rPr lang="en-US" sz="1600" baseline="0" dirty="0" smtClean="0"/>
              <a:t> Although this was based on statutes enacted in 2013 I think Washington continues to stand out in this area.</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21</a:t>
            </a:fld>
            <a:endParaRPr lang="en-US"/>
          </a:p>
        </p:txBody>
      </p:sp>
    </p:spTree>
    <p:extLst>
      <p:ext uri="{BB962C8B-B14F-4D97-AF65-F5344CB8AC3E}">
        <p14:creationId xmlns:p14="http://schemas.microsoft.com/office/powerpoint/2010/main" val="359927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These are just a few bills passed in our State</a:t>
            </a:r>
            <a:r>
              <a:rPr lang="en-US" sz="1600" baseline="0" dirty="0" smtClean="0"/>
              <a:t> </a:t>
            </a:r>
            <a:r>
              <a:rPr lang="en-US" sz="1600" dirty="0" smtClean="0"/>
              <a:t> – there is a more</a:t>
            </a:r>
            <a:r>
              <a:rPr lang="en-US" sz="1600" baseline="0" dirty="0" smtClean="0"/>
              <a:t> comprehensive list on the Seattle Against Slavery website under the Advocacy section.</a:t>
            </a:r>
          </a:p>
          <a:p>
            <a:endParaRPr lang="en-US" sz="1600" dirty="0" smtClean="0"/>
          </a:p>
          <a:p>
            <a:r>
              <a:rPr lang="en-US" sz="1600" dirty="0" smtClean="0"/>
              <a:t>Jeanne Kohl-Welles – She represents the 36</a:t>
            </a:r>
            <a:r>
              <a:rPr lang="en-US" sz="1600" baseline="30000" dirty="0" smtClean="0"/>
              <a:t>th</a:t>
            </a:r>
            <a:r>
              <a:rPr lang="en-US" sz="1600" dirty="0" smtClean="0"/>
              <a:t> Legislative District (in which I am fortunate enough to live so</a:t>
            </a:r>
            <a:r>
              <a:rPr lang="en-US" sz="1600" baseline="0" dirty="0" smtClean="0"/>
              <a:t> I can vote for her). </a:t>
            </a:r>
          </a:p>
          <a:p>
            <a:r>
              <a:rPr lang="en-US" sz="1600" dirty="0"/>
              <a:t>Main </a:t>
            </a:r>
            <a:r>
              <a:rPr lang="en-US" sz="1600" dirty="0" smtClean="0"/>
              <a:t>champion</a:t>
            </a:r>
            <a:r>
              <a:rPr lang="en-US" sz="1600" baseline="0" dirty="0" smtClean="0"/>
              <a:t> of anti-trafficking legislation</a:t>
            </a:r>
            <a:r>
              <a:rPr lang="en-US" sz="1600" dirty="0" smtClean="0"/>
              <a:t> </a:t>
            </a:r>
            <a:r>
              <a:rPr lang="en-US" sz="1600" dirty="0"/>
              <a:t>in the state legislature and Thirteen of her anti-trafficking bills have been enacted into law since 2002. </a:t>
            </a:r>
          </a:p>
          <a:p>
            <a:r>
              <a:rPr lang="en-US" sz="1600" dirty="0"/>
              <a:t> You can  also see many of the bills on the SAS  website</a:t>
            </a:r>
            <a:r>
              <a:rPr lang="en-US" sz="1600" dirty="0" smtClean="0"/>
              <a:t>.</a:t>
            </a:r>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22</a:t>
            </a:fld>
            <a:endParaRPr lang="en-US"/>
          </a:p>
        </p:txBody>
      </p:sp>
    </p:spTree>
    <p:extLst>
      <p:ext uri="{BB962C8B-B14F-4D97-AF65-F5344CB8AC3E}">
        <p14:creationId xmlns:p14="http://schemas.microsoft.com/office/powerpoint/2010/main" val="280830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are being</a:t>
            </a:r>
            <a:r>
              <a:rPr lang="en-US" sz="1600" baseline="0" dirty="0" smtClean="0"/>
              <a:t> rewarded for what we have accomplished so far – </a:t>
            </a:r>
          </a:p>
          <a:p>
            <a:endParaRPr lang="en-US" sz="1600" baseline="0" dirty="0" smtClean="0"/>
          </a:p>
          <a:p>
            <a:r>
              <a:rPr lang="en-US" sz="1600" baseline="0" dirty="0" smtClean="0"/>
              <a:t>And </a:t>
            </a:r>
            <a:r>
              <a:rPr lang="en-US" sz="1600" dirty="0" smtClean="0"/>
              <a:t>Communities have</a:t>
            </a:r>
            <a:r>
              <a:rPr lang="en-US" sz="1600" baseline="0" dirty="0" smtClean="0"/>
              <a:t> become</a:t>
            </a:r>
            <a:r>
              <a:rPr lang="en-US" sz="1600" dirty="0" smtClean="0"/>
              <a:t> very aware that law</a:t>
            </a:r>
            <a:r>
              <a:rPr lang="en-US" sz="1600" baseline="0" dirty="0" smtClean="0"/>
              <a:t> enforcement was not going to be able to take HT on its own and are taking action</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23</a:t>
            </a:fld>
            <a:endParaRPr lang="en-US"/>
          </a:p>
        </p:txBody>
      </p:sp>
    </p:spTree>
    <p:extLst>
      <p:ext uri="{BB962C8B-B14F-4D97-AF65-F5344CB8AC3E}">
        <p14:creationId xmlns:p14="http://schemas.microsoft.com/office/powerpoint/2010/main" val="118772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600" dirty="0" smtClean="0"/>
              <a:t>BEST – was  established in 2012  and in</a:t>
            </a:r>
            <a:r>
              <a:rPr lang="en-US" sz="1600" baseline="0" dirty="0" smtClean="0"/>
              <a:t> 2015 joined King County business leaders and national employees to launch </a:t>
            </a:r>
            <a:r>
              <a:rPr lang="en-US" sz="1600" dirty="0" smtClean="0"/>
              <a:t>the 1</a:t>
            </a:r>
            <a:r>
              <a:rPr lang="en-US" sz="1600" baseline="30000" dirty="0" smtClean="0"/>
              <a:t>st</a:t>
            </a:r>
            <a:r>
              <a:rPr lang="en-US" sz="1600" dirty="0" smtClean="0"/>
              <a:t> public and private partnership in the nation to work across</a:t>
            </a:r>
            <a:r>
              <a:rPr lang="en-US" sz="1600" baseline="0" dirty="0" smtClean="0"/>
              <a:t> industries – there are currently 18 employers representing 125,00 employees in this  alliance.</a:t>
            </a:r>
          </a:p>
          <a:p>
            <a:endParaRPr lang="en-US" sz="1600" baseline="0" dirty="0" smtClean="0"/>
          </a:p>
          <a:p>
            <a:r>
              <a:rPr lang="en-US" sz="1600" baseline="0" dirty="0" smtClean="0"/>
              <a:t>There are several very active organizations and resources for survivors</a:t>
            </a:r>
          </a:p>
          <a:p>
            <a:r>
              <a:rPr lang="en-US" sz="1600" baseline="0" dirty="0" smtClean="0"/>
              <a:t>SAS -  – again I recommend visiting  SAS website</a:t>
            </a:r>
          </a:p>
          <a:p>
            <a:pPr fontAlgn="t"/>
            <a:r>
              <a:rPr lang="en-US" sz="1600" dirty="0"/>
              <a:t>Seattle Against Slavery (SAS) is a grassroots coalition working to make a slave-free world, one city at a time. Uniting community-based abolition activists, local and national non-government organizations, government agencies, and other coalitions, SAS seeks to raise human trafficking awareness and mobilize the public to better advocate for victims, enhance survivor care, promote legislation to combat human trafficking, and help service providers build capacity.</a:t>
            </a:r>
          </a:p>
          <a:p>
            <a:pPr fontAlgn="t"/>
            <a:r>
              <a:rPr lang="en-US" sz="1600" dirty="0"/>
              <a:t>Mission</a:t>
            </a:r>
          </a:p>
          <a:p>
            <a:pPr fontAlgn="t"/>
            <a:r>
              <a:rPr lang="en-US" sz="1600" dirty="0"/>
              <a:t>To foster collaboration in the fight against human trafficking through education, advocacy, and mobilization.</a:t>
            </a:r>
          </a:p>
          <a:p>
            <a:pPr fontAlgn="t"/>
            <a:r>
              <a:rPr lang="en-US" sz="1600" dirty="0"/>
              <a:t>Vision</a:t>
            </a:r>
          </a:p>
          <a:p>
            <a:pPr fontAlgn="t"/>
            <a:r>
              <a:rPr lang="en-US" sz="1600" dirty="0"/>
              <a:t>To end slavery around the world, one city at a time.</a:t>
            </a:r>
          </a:p>
          <a:p>
            <a:endParaRPr lang="en-US" sz="1600" baseline="0" dirty="0" smtClean="0"/>
          </a:p>
          <a:p>
            <a:endParaRPr lang="en-US" sz="1600" baseline="0" dirty="0" smtClean="0"/>
          </a:p>
          <a:p>
            <a:pPr fontAlgn="t"/>
            <a:r>
              <a:rPr lang="en-US" sz="1600" baseline="0" dirty="0" smtClean="0"/>
              <a:t>In particular, read about one of their newest programs - </a:t>
            </a:r>
            <a:r>
              <a:rPr lang="en-US" sz="1600" dirty="0" smtClean="0"/>
              <a:t>High School Program</a:t>
            </a:r>
          </a:p>
          <a:p>
            <a:pPr fontAlgn="t"/>
            <a:r>
              <a:rPr lang="en-US" sz="1600" b="1" dirty="0" smtClean="0"/>
              <a:t>Trafficking Prevention for Schools</a:t>
            </a:r>
            <a:r>
              <a:rPr lang="en-US" sz="1600" dirty="0" smtClean="0"/>
              <a:t> </a:t>
            </a:r>
            <a:endParaRPr lang="en-US" sz="1600" dirty="0"/>
          </a:p>
          <a:p>
            <a:pPr fontAlgn="t"/>
            <a:r>
              <a:rPr lang="en-US" sz="1600" dirty="0" smtClean="0"/>
              <a:t> </a:t>
            </a:r>
            <a:r>
              <a:rPr lang="en-US" sz="1600" dirty="0"/>
              <a:t>It is the first curriculum of its kind and works to empower young men and women to become allies in the fight against human trafficking.</a:t>
            </a:r>
          </a:p>
          <a:p>
            <a:pPr fontAlgn="t"/>
            <a:r>
              <a:rPr lang="en-US" sz="1600" dirty="0"/>
              <a:t>Trafficking Prevention for Schools aligns with health and safety curricula already being taught at the middle school level and meets several Common Core State Standards. The program is designed so that the groups of young women and </a:t>
            </a:r>
            <a:r>
              <a:rPr lang="en-US" sz="1600" dirty="0" smtClean="0"/>
              <a:t>men</a:t>
            </a:r>
          </a:p>
          <a:p>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24</a:t>
            </a:fld>
            <a:endParaRPr lang="en-US"/>
          </a:p>
        </p:txBody>
      </p:sp>
    </p:spTree>
    <p:extLst>
      <p:ext uri="{BB962C8B-B14F-4D97-AF65-F5344CB8AC3E}">
        <p14:creationId xmlns:p14="http://schemas.microsoft.com/office/powerpoint/2010/main" val="2230763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sz="1600" dirty="0" smtClean="0"/>
              <a:t>Educate – you have</a:t>
            </a:r>
            <a:r>
              <a:rPr lang="en-US" sz="1600" baseline="0" dirty="0" smtClean="0"/>
              <a:t> a start coming here today</a:t>
            </a:r>
          </a:p>
          <a:p>
            <a:pPr defTabSz="914334">
              <a:defRPr/>
            </a:pPr>
            <a:endParaRPr lang="en-US" sz="1600" dirty="0" smtClean="0"/>
          </a:p>
          <a:p>
            <a:pPr defTabSz="914334">
              <a:defRPr/>
            </a:pPr>
            <a:r>
              <a:rPr lang="en-US" sz="1600" dirty="0" smtClean="0"/>
              <a:t>Volunteer – SAS currently has posting for volunteer</a:t>
            </a:r>
            <a:r>
              <a:rPr lang="en-US" sz="1600" baseline="0" dirty="0" smtClean="0"/>
              <a:t>s to help with the Trafficking Prevention for Schools – faculty? Anyone?</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25</a:t>
            </a:fld>
            <a:endParaRPr lang="en-US"/>
          </a:p>
        </p:txBody>
      </p:sp>
    </p:spTree>
    <p:extLst>
      <p:ext uri="{BB962C8B-B14F-4D97-AF65-F5344CB8AC3E}">
        <p14:creationId xmlns:p14="http://schemas.microsoft.com/office/powerpoint/2010/main" val="423766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Link for the audio on</a:t>
            </a:r>
            <a:r>
              <a:rPr lang="en-US" sz="1600" baseline="0" dirty="0" smtClean="0"/>
              <a:t> paddle - </a:t>
            </a:r>
          </a:p>
          <a:p>
            <a:endParaRPr lang="en-US" sz="1600" baseline="0" dirty="0" smtClean="0"/>
          </a:p>
          <a:p>
            <a:r>
              <a:rPr lang="en-US" sz="1600" i="1" dirty="0"/>
              <a:t>A panel discussion on regional sex trafficking featuring l</a:t>
            </a:r>
            <a:r>
              <a:rPr lang="en-US" sz="1600" dirty="0"/>
              <a:t>eaders, experts and activists to engage and educate  local communities about the trafficking of children but more importantly to challenge individuals and the communities to find ways to prevent sex trafficking from happening in the first place, especially by addressing demand. </a:t>
            </a:r>
            <a:r>
              <a:rPr lang="en-US" sz="1600" i="1" dirty="0"/>
              <a:t> </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26</a:t>
            </a:fld>
            <a:endParaRPr lang="en-US"/>
          </a:p>
        </p:txBody>
      </p:sp>
    </p:spTree>
    <p:extLst>
      <p:ext uri="{BB962C8B-B14F-4D97-AF65-F5344CB8AC3E}">
        <p14:creationId xmlns:p14="http://schemas.microsoft.com/office/powerpoint/2010/main" val="4073776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you know what to look for? </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27</a:t>
            </a:fld>
            <a:endParaRPr lang="en-US"/>
          </a:p>
        </p:txBody>
      </p:sp>
    </p:spTree>
    <p:extLst>
      <p:ext uri="{BB962C8B-B14F-4D97-AF65-F5344CB8AC3E}">
        <p14:creationId xmlns:p14="http://schemas.microsoft.com/office/powerpoint/2010/main" val="343862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endParaRPr lang="en-US" dirty="0" smtClean="0"/>
          </a:p>
          <a:p>
            <a:r>
              <a:rPr lang="en-US" sz="1600" dirty="0"/>
              <a:t>SEATTLE </a:t>
            </a:r>
            <a:r>
              <a:rPr lang="en-US" sz="1600" dirty="0" smtClean="0"/>
              <a:t>– </a:t>
            </a:r>
          </a:p>
          <a:p>
            <a:endParaRPr lang="en-US" sz="1600" dirty="0" smtClean="0"/>
          </a:p>
          <a:p>
            <a:r>
              <a:rPr lang="en-US" sz="1600" dirty="0" err="1" smtClean="0"/>
              <a:t>Redlight</a:t>
            </a:r>
            <a:r>
              <a:rPr lang="en-US" sz="1600" baseline="0" dirty="0" smtClean="0"/>
              <a:t> traffic app –</a:t>
            </a:r>
          </a:p>
          <a:p>
            <a:r>
              <a:rPr lang="en-US" sz="1600" dirty="0" smtClean="0"/>
              <a:t>Anyone </a:t>
            </a:r>
            <a:r>
              <a:rPr lang="en-US" sz="1600" dirty="0"/>
              <a:t>with a smartphone can do their part in the fight against human trafficking thanks to new technology that allows users to report suspicious activity. </a:t>
            </a:r>
            <a:endParaRPr lang="en-US" sz="1600" dirty="0" smtClean="0"/>
          </a:p>
          <a:p>
            <a:endParaRPr lang="en-US" sz="1600" dirty="0" smtClean="0"/>
          </a:p>
          <a:p>
            <a:pPr defTabSz="906628"/>
            <a:r>
              <a:rPr lang="en-US" sz="1600" dirty="0" smtClean="0"/>
              <a:t>The </a:t>
            </a:r>
            <a:r>
              <a:rPr lang="en-US" sz="1600" dirty="0"/>
              <a:t>application was developed in the Seattle </a:t>
            </a:r>
            <a:r>
              <a:rPr lang="en-US" sz="1600" dirty="0" smtClean="0"/>
              <a:t>area by an Eastside businessman went</a:t>
            </a:r>
            <a:r>
              <a:rPr lang="en-US" sz="1600" baseline="0" dirty="0" smtClean="0"/>
              <a:t> to a Seattle Kiwanis Club luncheon and heard two King County Sheriff’s detectives talk about HT in Seattle – where he heard that </a:t>
            </a:r>
            <a:r>
              <a:rPr lang="en-US" sz="1600" dirty="0" smtClean="0"/>
              <a:t>Greater Seattle is known to be one of the worst areas in America when it comes to human trafficking. Police say hundreds of children are worked every day in King County.</a:t>
            </a:r>
          </a:p>
          <a:p>
            <a:endParaRPr lang="en-US" sz="1600" baseline="0" dirty="0" smtClean="0"/>
          </a:p>
          <a:p>
            <a:endParaRPr lang="en-US" sz="1600" baseline="0" dirty="0" smtClean="0"/>
          </a:p>
          <a:p>
            <a:r>
              <a:rPr lang="en-US" sz="1600" baseline="0" dirty="0" smtClean="0"/>
              <a:t>He was in a leadership-enrichment program and decided to do his project on adapting technology to fight the HT</a:t>
            </a:r>
            <a:r>
              <a:rPr lang="en-US" sz="1600" dirty="0" smtClean="0"/>
              <a:t>.</a:t>
            </a:r>
          </a:p>
          <a:p>
            <a:endParaRPr lang="en-US" sz="1600" dirty="0"/>
          </a:p>
          <a:p>
            <a:r>
              <a:rPr lang="en-US" sz="1600" dirty="0" smtClean="0"/>
              <a:t>He</a:t>
            </a:r>
            <a:r>
              <a:rPr lang="en-US" sz="1600" baseline="0" dirty="0" smtClean="0"/>
              <a:t> and his wife developed the </a:t>
            </a:r>
            <a:r>
              <a:rPr lang="en-US" sz="1600" dirty="0" smtClean="0"/>
              <a:t>GPS-based </a:t>
            </a:r>
            <a:r>
              <a:rPr lang="en-US" sz="1600" dirty="0"/>
              <a:t>app is called </a:t>
            </a:r>
            <a:r>
              <a:rPr lang="en-US" sz="1600" dirty="0" err="1"/>
              <a:t>Redlight</a:t>
            </a:r>
            <a:r>
              <a:rPr lang="en-US" sz="1600" dirty="0"/>
              <a:t> Traffic. </a:t>
            </a:r>
            <a:endParaRPr lang="en-US" sz="1600" dirty="0" smtClean="0"/>
          </a:p>
          <a:p>
            <a:endParaRPr lang="en-US" sz="1600" dirty="0" smtClean="0"/>
          </a:p>
          <a:p>
            <a:r>
              <a:rPr lang="en-US" sz="1600" dirty="0" smtClean="0"/>
              <a:t>It's </a:t>
            </a:r>
            <a:r>
              <a:rPr lang="en-US" sz="1600" dirty="0"/>
              <a:t>a free download designed to help police identify survivors and suspects in the world of sex </a:t>
            </a:r>
            <a:r>
              <a:rPr lang="en-US" sz="1600" dirty="0" smtClean="0"/>
              <a:t>slavery - . "</a:t>
            </a:r>
            <a:endParaRPr lang="en-US" sz="1600" dirty="0"/>
          </a:p>
          <a:p>
            <a:endParaRPr lang="en-US" sz="1600" dirty="0"/>
          </a:p>
          <a:p>
            <a:r>
              <a:rPr lang="en-US" sz="1600" dirty="0" smtClean="0"/>
              <a:t> </a:t>
            </a:r>
            <a:r>
              <a:rPr lang="en-US" sz="1600" dirty="0"/>
              <a:t>It allows users to send in pictures, pinpoint a problem area on a map and answer questions to help police. The information is sent directly to </a:t>
            </a:r>
            <a:r>
              <a:rPr lang="en-US" sz="1600" dirty="0" err="1"/>
              <a:t>Redlight</a:t>
            </a:r>
            <a:r>
              <a:rPr lang="en-US" sz="1600" dirty="0"/>
              <a:t> Traffic, which forwards reports to appropriate police agencies</a:t>
            </a:r>
            <a:r>
              <a:rPr lang="en-US" sz="1600" dirty="0" smtClean="0"/>
              <a:t>.</a:t>
            </a:r>
          </a:p>
          <a:p>
            <a:endParaRPr lang="en-US" sz="1600" dirty="0"/>
          </a:p>
          <a:p>
            <a:r>
              <a:rPr lang="en-US" sz="1600" dirty="0"/>
              <a:t>"There are agencies who are actively looking at </a:t>
            </a:r>
            <a:r>
              <a:rPr lang="en-US" sz="1600" dirty="0" smtClean="0"/>
              <a:t>the</a:t>
            </a:r>
            <a:r>
              <a:rPr lang="en-US" sz="1600" baseline="0" dirty="0" smtClean="0"/>
              <a:t> </a:t>
            </a:r>
            <a:r>
              <a:rPr lang="en-US" sz="1600" dirty="0" smtClean="0"/>
              <a:t> </a:t>
            </a:r>
            <a:r>
              <a:rPr lang="en-US" sz="1600" dirty="0"/>
              <a:t>reports and have cases that are open because of these reports</a:t>
            </a:r>
            <a:r>
              <a:rPr lang="en-US" sz="1600" dirty="0" smtClean="0"/>
              <a:t>,</a:t>
            </a:r>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28</a:t>
            </a:fld>
            <a:endParaRPr lang="en-US"/>
          </a:p>
        </p:txBody>
      </p:sp>
    </p:spTree>
    <p:extLst>
      <p:ext uri="{BB962C8B-B14F-4D97-AF65-F5344CB8AC3E}">
        <p14:creationId xmlns:p14="http://schemas.microsoft.com/office/powerpoint/2010/main" val="2340382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600" dirty="0" smtClean="0"/>
              <a:t>So where do</a:t>
            </a:r>
            <a:r>
              <a:rPr lang="en-US" sz="1600" baseline="0" dirty="0" smtClean="0"/>
              <a:t> you start? </a:t>
            </a:r>
            <a:r>
              <a:rPr lang="en-US" sz="1600" dirty="0" smtClean="0"/>
              <a:t>On the back of your paddles are what Carol and I see as the 3 major sources for</a:t>
            </a:r>
            <a:r>
              <a:rPr lang="en-US" sz="1600" baseline="0" dirty="0" smtClean="0"/>
              <a:t> information – </a:t>
            </a:r>
          </a:p>
          <a:p>
            <a:endParaRPr lang="en-US" sz="1600" baseline="0" dirty="0" smtClean="0"/>
          </a:p>
          <a:p>
            <a:r>
              <a:rPr lang="en-US" sz="1600" baseline="0" dirty="0" smtClean="0"/>
              <a:t>Now I am going to turn it over to Carol who will talk a more on The SAS site</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29</a:t>
            </a:fld>
            <a:endParaRPr lang="en-US"/>
          </a:p>
        </p:txBody>
      </p:sp>
    </p:spTree>
    <p:extLst>
      <p:ext uri="{BB962C8B-B14F-4D97-AF65-F5344CB8AC3E}">
        <p14:creationId xmlns:p14="http://schemas.microsoft.com/office/powerpoint/2010/main" val="154532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600" baseline="0" dirty="0" smtClean="0"/>
              <a:t>Today, we are presenting only a snapshot of this problem.</a:t>
            </a:r>
          </a:p>
          <a:p>
            <a:endParaRPr lang="en-US" sz="1600" baseline="0" dirty="0" smtClean="0"/>
          </a:p>
          <a:p>
            <a:r>
              <a:rPr lang="en-US" sz="1600" baseline="0" dirty="0" smtClean="0"/>
              <a:t>We are going to start by looking at myths surrounding HT, discuss what the state of HT in our area, some of the things that are being done, and what we can do as individuals to help abolish human trafficking. </a:t>
            </a:r>
          </a:p>
          <a:p>
            <a:endParaRPr lang="en-US" sz="1600" baseline="0" dirty="0" smtClean="0"/>
          </a:p>
          <a:p>
            <a:r>
              <a:rPr lang="en-US" sz="1600" baseline="0" dirty="0" smtClean="0"/>
              <a:t>Are we unknowingly contributing to the problem? Cell phones? – tantalum – children soldiers.</a:t>
            </a:r>
          </a:p>
          <a:p>
            <a:r>
              <a:rPr lang="en-US" sz="1600" baseline="0" dirty="0" smtClean="0"/>
              <a:t>  </a:t>
            </a:r>
          </a:p>
          <a:p>
            <a:r>
              <a:rPr lang="en-US" sz="1600" baseline="0" dirty="0" smtClean="0"/>
              <a:t>Finally, we will hear a few things that are happening on our campus.</a:t>
            </a:r>
          </a:p>
          <a:p>
            <a:r>
              <a:rPr lang="en-US" sz="1600" baseline="0" dirty="0" smtClean="0"/>
              <a:t> </a:t>
            </a:r>
          </a:p>
          <a:p>
            <a:r>
              <a:rPr lang="en-US" sz="1600" baseline="0" dirty="0" smtClean="0"/>
              <a:t>Our hope is that you will take away at least more awareness and understanding of Human Trafficking and our individual roles in both contributing to and helping reduce instances of HT in our own back yards. AND – prompt you to become individually active in helping to end HT.</a:t>
            </a:r>
          </a:p>
        </p:txBody>
      </p:sp>
      <p:sp>
        <p:nvSpPr>
          <p:cNvPr id="4" name="Slide Number Placeholder 3"/>
          <p:cNvSpPr>
            <a:spLocks noGrp="1"/>
          </p:cNvSpPr>
          <p:nvPr>
            <p:ph type="sldNum" sz="quarter" idx="10"/>
          </p:nvPr>
        </p:nvSpPr>
        <p:spPr/>
        <p:txBody>
          <a:bodyPr/>
          <a:lstStyle/>
          <a:p>
            <a:fld id="{37E34BB7-058E-4C2E-A368-182917D9A836}" type="slidenum">
              <a:rPr lang="en-US" smtClean="0"/>
              <a:t>3</a:t>
            </a:fld>
            <a:endParaRPr lang="en-US"/>
          </a:p>
        </p:txBody>
      </p:sp>
    </p:spTree>
    <p:extLst>
      <p:ext uri="{BB962C8B-B14F-4D97-AF65-F5344CB8AC3E}">
        <p14:creationId xmlns:p14="http://schemas.microsoft.com/office/powerpoint/2010/main" val="573490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valuable resources on the SAS</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30</a:t>
            </a:fld>
            <a:endParaRPr lang="en-US"/>
          </a:p>
        </p:txBody>
      </p:sp>
    </p:spTree>
    <p:extLst>
      <p:ext uri="{BB962C8B-B14F-4D97-AF65-F5344CB8AC3E}">
        <p14:creationId xmlns:p14="http://schemas.microsoft.com/office/powerpoint/2010/main" val="4165388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‘How many slaves ..’ and/or ‘ Free to Work’ (See which brand address modern slavery)</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31</a:t>
            </a:fld>
            <a:endParaRPr lang="en-US"/>
          </a:p>
        </p:txBody>
      </p:sp>
    </p:spTree>
    <p:extLst>
      <p:ext uri="{BB962C8B-B14F-4D97-AF65-F5344CB8AC3E}">
        <p14:creationId xmlns:p14="http://schemas.microsoft.com/office/powerpoint/2010/main" val="2163738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34BB7-058E-4C2E-A368-182917D9A836}" type="slidenum">
              <a:rPr lang="en-US" smtClean="0"/>
              <a:t>32</a:t>
            </a:fld>
            <a:endParaRPr lang="en-US"/>
          </a:p>
        </p:txBody>
      </p:sp>
    </p:spTree>
    <p:extLst>
      <p:ext uri="{BB962C8B-B14F-4D97-AF65-F5344CB8AC3E}">
        <p14:creationId xmlns:p14="http://schemas.microsoft.com/office/powerpoint/2010/main" val="1903074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1" y="4343400"/>
            <a:ext cx="5486399" cy="4114800"/>
          </a:xfrm>
          <a:prstGeom prst="rect">
            <a:avLst/>
          </a:prstGeom>
        </p:spPr>
        <p:txBody>
          <a:bodyPr lIns="91418" tIns="91418" rIns="91418" bIns="91418" anchor="ctr" anchorCtr="0">
            <a:noAutofit/>
          </a:bodyPr>
          <a:lstStyle/>
          <a:p>
            <a:endParaRPr lang="en"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655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34</a:t>
            </a:fld>
            <a:endParaRPr lang="en-US"/>
          </a:p>
        </p:txBody>
      </p:sp>
    </p:spTree>
    <p:extLst>
      <p:ext uri="{BB962C8B-B14F-4D97-AF65-F5344CB8AC3E}">
        <p14:creationId xmlns:p14="http://schemas.microsoft.com/office/powerpoint/2010/main" val="1954246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most beneficial for beginners! On your paddle</a:t>
            </a:r>
            <a:r>
              <a:rPr lang="en-US" baseline="0" dirty="0" smtClean="0"/>
              <a:t> – </a:t>
            </a:r>
          </a:p>
          <a:p>
            <a:endParaRPr lang="en-US" baseline="0" dirty="0" smtClean="0"/>
          </a:p>
          <a:p>
            <a:r>
              <a:rPr lang="en-US" baseline="0" dirty="0" smtClean="0"/>
              <a:t>If you have any questions about anything presented here today please contact Carol or I </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35</a:t>
            </a:fld>
            <a:endParaRPr lang="en-US"/>
          </a:p>
        </p:txBody>
      </p:sp>
    </p:spTree>
    <p:extLst>
      <p:ext uri="{BB962C8B-B14F-4D97-AF65-F5344CB8AC3E}">
        <p14:creationId xmlns:p14="http://schemas.microsoft.com/office/powerpoint/2010/main" val="3025981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Grand Imam of Al </a:t>
            </a:r>
            <a:r>
              <a:rPr lang="en-US" dirty="0" err="1" smtClean="0"/>
              <a:t>Azhar</a:t>
            </a:r>
            <a:r>
              <a:rPr lang="en-US" dirty="0" smtClean="0"/>
              <a:t> uses the word “religions.”</a:t>
            </a:r>
          </a:p>
          <a:p>
            <a:r>
              <a:rPr lang="en-US" dirty="0" smtClean="0"/>
              <a:t> **The term “crime against humanity” has a particular legal meaning that the U.S. Department of State does not view as being implicated here.</a:t>
            </a:r>
          </a:p>
          <a:p>
            <a:endParaRPr lang="en-US" dirty="0" smtClean="0"/>
          </a:p>
          <a:p>
            <a:r>
              <a:rPr lang="en-US" dirty="0" smtClean="0"/>
              <a:t>In closing,</a:t>
            </a:r>
            <a:r>
              <a:rPr lang="en-US" baseline="0" dirty="0" smtClean="0"/>
              <a:t> we would like to once again read the declaration of religious leaders against modern slavery and invite you to read aloud with us - </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36</a:t>
            </a:fld>
            <a:endParaRPr lang="en-US"/>
          </a:p>
        </p:txBody>
      </p:sp>
    </p:spTree>
    <p:extLst>
      <p:ext uri="{BB962C8B-B14F-4D97-AF65-F5344CB8AC3E}">
        <p14:creationId xmlns:p14="http://schemas.microsoft.com/office/powerpoint/2010/main" val="12846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a:t>
            </a:r>
            <a:r>
              <a:rPr lang="en-US" sz="1600" baseline="0" dirty="0" smtClean="0"/>
              <a:t> can find definitions of HT in the dictionary, on Wikipedia (of course) and multiple other places on the internet. </a:t>
            </a:r>
          </a:p>
          <a:p>
            <a:endParaRPr lang="en-US" sz="1600" baseline="0" dirty="0" smtClean="0"/>
          </a:p>
          <a:p>
            <a:r>
              <a:rPr lang="en-US" sz="1600" baseline="0" dirty="0" smtClean="0"/>
              <a:t>This is the US Government’s definition and is also very similar to one from the United Nations.</a:t>
            </a:r>
          </a:p>
          <a:p>
            <a:endParaRPr lang="en-US" sz="1600" baseline="0" dirty="0" smtClean="0"/>
          </a:p>
          <a:p>
            <a:r>
              <a:rPr lang="en-US" sz="1600" baseline="0" dirty="0" smtClean="0"/>
              <a:t>This is on one side of your paddles and we will be referring to this definition as we go on.</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4</a:t>
            </a:fld>
            <a:endParaRPr lang="en-US"/>
          </a:p>
        </p:txBody>
      </p:sp>
    </p:spTree>
    <p:extLst>
      <p:ext uri="{BB962C8B-B14F-4D97-AF65-F5344CB8AC3E}">
        <p14:creationId xmlns:p14="http://schemas.microsoft.com/office/powerpoint/2010/main" val="355241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The three types of Human Trafficking are labor, commercial sex acts, and trafficking of human organs.</a:t>
            </a:r>
          </a:p>
          <a:p>
            <a:endParaRPr lang="en-US" sz="1600" baseline="0" dirty="0" smtClean="0"/>
          </a:p>
          <a:p>
            <a:r>
              <a:rPr lang="en-US" sz="1600" baseline="0" dirty="0" smtClean="0"/>
              <a:t> Today we will just be looking at labor and sex trafficking.</a:t>
            </a:r>
          </a:p>
          <a:p>
            <a:endParaRPr lang="en-US" sz="1600" dirty="0" smtClean="0"/>
          </a:p>
          <a:p>
            <a:r>
              <a:rPr lang="en-US" sz="1600" dirty="0" smtClean="0"/>
              <a:t>Depending on where</a:t>
            </a:r>
            <a:r>
              <a:rPr lang="en-US" sz="1600" baseline="0" dirty="0" smtClean="0"/>
              <a:t> you look, you will find various numbers for the different types of HT.</a:t>
            </a:r>
          </a:p>
          <a:p>
            <a:r>
              <a:rPr lang="en-US" sz="1600" baseline="0" dirty="0" smtClean="0"/>
              <a:t> </a:t>
            </a:r>
          </a:p>
          <a:p>
            <a:r>
              <a:rPr lang="en-US" sz="1600" dirty="0" smtClean="0"/>
              <a:t>This graphic from the National Human Trafficking Resource Center is more representative</a:t>
            </a:r>
            <a:r>
              <a:rPr lang="en-US" sz="1600" baseline="0" dirty="0" smtClean="0"/>
              <a:t> of the focus of the news we hear – much more about sex trafficking than labor when in fact it is also more common in the US than most people think.</a:t>
            </a:r>
          </a:p>
          <a:p>
            <a:r>
              <a:rPr lang="en-US" sz="1600" baseline="0" dirty="0" smtClean="0"/>
              <a:t> </a:t>
            </a:r>
          </a:p>
          <a:p>
            <a:r>
              <a:rPr lang="en-US" sz="1600" baseline="0" dirty="0" smtClean="0"/>
              <a:t>The Farming industry for example – especially fruit and produce – is an especially fertile area for HT. If you have ever been to Central Washington, you may have seen some of the ‘housing’ provided for the migrant workers in the orchards there. </a:t>
            </a:r>
          </a:p>
          <a:p>
            <a:endParaRPr lang="en-US" sz="1600" baseline="0" dirty="0" smtClean="0"/>
          </a:p>
          <a:p>
            <a:r>
              <a:rPr lang="en-US" sz="1600" baseline="0" dirty="0" smtClean="0"/>
              <a:t> A common misunderstanding is that the workers mostly here illegally, when in fact many have legitimate visas, and one method of trafficking them is to take away their legal documents.</a:t>
            </a:r>
          </a:p>
          <a:p>
            <a:endParaRPr lang="en-US" sz="1600" baseline="0" dirty="0" smtClean="0"/>
          </a:p>
          <a:p>
            <a:r>
              <a:rPr lang="en-US" sz="1600" baseline="0" dirty="0" smtClean="0"/>
              <a:t>Other areas fertile for trafficking are in the non-regulated industries such as restaurants, domestic services, and even begging on the street. How many of us automatically think that people asking for money at the stop light are doing it of their own free will?</a:t>
            </a:r>
          </a:p>
          <a:p>
            <a:endParaRPr lang="en-US" baseline="0" dirty="0" smtClean="0"/>
          </a:p>
        </p:txBody>
      </p:sp>
      <p:sp>
        <p:nvSpPr>
          <p:cNvPr id="4" name="Slide Number Placeholder 3"/>
          <p:cNvSpPr>
            <a:spLocks noGrp="1"/>
          </p:cNvSpPr>
          <p:nvPr>
            <p:ph type="sldNum" sz="quarter" idx="10"/>
          </p:nvPr>
        </p:nvSpPr>
        <p:spPr/>
        <p:txBody>
          <a:bodyPr/>
          <a:lstStyle/>
          <a:p>
            <a:fld id="{37E34BB7-058E-4C2E-A368-182917D9A836}" type="slidenum">
              <a:rPr lang="en-US" smtClean="0"/>
              <a:t>5</a:t>
            </a:fld>
            <a:endParaRPr lang="en-US"/>
          </a:p>
        </p:txBody>
      </p:sp>
    </p:spTree>
    <p:extLst>
      <p:ext uri="{BB962C8B-B14F-4D97-AF65-F5344CB8AC3E}">
        <p14:creationId xmlns:p14="http://schemas.microsoft.com/office/powerpoint/2010/main" val="242787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Much of this</a:t>
            </a:r>
            <a:r>
              <a:rPr lang="en-US" sz="1600" baseline="0" dirty="0" smtClean="0"/>
              <a:t> information comes from the Polaris Project. </a:t>
            </a:r>
            <a:r>
              <a:rPr lang="en-US" sz="1600" dirty="0"/>
              <a:t>Polaris is a nonprofit, non-governmental organization that works to combat and prevent modern-day slavery and human trafficking.</a:t>
            </a:r>
            <a:endParaRPr lang="en-US" sz="1600" dirty="0" smtClean="0"/>
          </a:p>
          <a:p>
            <a:endParaRPr lang="en-US" sz="1600" dirty="0" smtClean="0"/>
          </a:p>
          <a:p>
            <a:r>
              <a:rPr lang="en-US" sz="1600" dirty="0" smtClean="0"/>
              <a:t>IN HT, although transportation may be involved as a control mechanism</a:t>
            </a:r>
            <a:r>
              <a:rPr lang="en-US" sz="1600" baseline="0" dirty="0" smtClean="0"/>
              <a:t> to keep victims in unfamiliar places , it is not a required element of the trafficking definition. </a:t>
            </a:r>
          </a:p>
          <a:p>
            <a:r>
              <a:rPr lang="en-US" sz="1600" baseline="0" dirty="0" smtClean="0"/>
              <a:t>HT is more accurately characterized as exploitation, a form of involuntary servitude or ‘compelled service’ where an individual’s will is overpowered through force, fraud, or coercion. Physical restraint, bodily harm, or physical force are also not require elements of HT.</a:t>
            </a:r>
          </a:p>
          <a:p>
            <a:endParaRPr lang="en-US" sz="1600" baseline="0" dirty="0" smtClean="0"/>
          </a:p>
          <a:p>
            <a:r>
              <a:rPr lang="en-US" sz="1600" baseline="0" dirty="0" smtClean="0"/>
              <a:t>Psychological means of control, such as coercion, threat, fraud, or abuse of the legal process are sufficient elements of the crime. Traffickers have sometimes been call ‘amateur psychologists’ who make victims emotional hostages by taking  care of their psychological needs or threatening them or their family members. “Selling the dream” – to young women – clothes, money, </a:t>
            </a:r>
          </a:p>
          <a:p>
            <a:endParaRPr lang="en-US" sz="1600" baseline="0" dirty="0" smtClean="0"/>
          </a:p>
          <a:p>
            <a:r>
              <a:rPr lang="en-US" sz="1600" baseline="0" dirty="0" smtClean="0"/>
              <a:t>Finally, a victim cannot consent to be in a  situation of human trafficking. Initial consent to commercial sex or a labor setting prior to acts of force fraud, or coercion is not relevant to the crime, nor is the payment.</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6</a:t>
            </a:fld>
            <a:endParaRPr lang="en-US"/>
          </a:p>
        </p:txBody>
      </p:sp>
    </p:spTree>
    <p:extLst>
      <p:ext uri="{BB962C8B-B14F-4D97-AF65-F5344CB8AC3E}">
        <p14:creationId xmlns:p14="http://schemas.microsoft.com/office/powerpoint/2010/main" val="370294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 know from the definition</a:t>
            </a:r>
            <a:r>
              <a:rPr lang="en-US" sz="1600" baseline="0" dirty="0" smtClean="0"/>
              <a:t> that there are 3 types of HT. As I mentioned before, sex trafficking gets the most press so it is not difficult to see how many people may think this Is the only type.</a:t>
            </a:r>
          </a:p>
          <a:p>
            <a:r>
              <a:rPr lang="en-US" sz="1600" baseline="0" dirty="0" smtClean="0"/>
              <a:t> </a:t>
            </a:r>
          </a:p>
          <a:p>
            <a:r>
              <a:rPr lang="en-US" sz="1600" baseline="0" dirty="0" smtClean="0"/>
              <a:t>Victim’s are not only from other countries – in fact one statistic from California Alameda county DA’s office suggested that  83% of sex trafficking victims in the US were American born.</a:t>
            </a:r>
          </a:p>
          <a:p>
            <a:endParaRPr lang="en-US" sz="1600" baseline="0" dirty="0" smtClean="0"/>
          </a:p>
          <a:p>
            <a:r>
              <a:rPr lang="en-US" sz="1600" baseline="0" dirty="0" smtClean="0"/>
              <a:t>For children The United Nations  has a Trafficking of Persons Protocol, and according to that protocol ,a child ( that is anyone under the age of 18) cannot give a valid consent for a commercial sex act. </a:t>
            </a:r>
          </a:p>
          <a:p>
            <a:endParaRPr lang="en-US" sz="1600" baseline="0" dirty="0" smtClean="0"/>
          </a:p>
          <a:p>
            <a:r>
              <a:rPr lang="en-US" sz="1600" baseline="0" dirty="0" smtClean="0"/>
              <a:t>Therefore, the child is a victim of exploitation – not a criminal.  </a:t>
            </a:r>
          </a:p>
          <a:p>
            <a:endParaRPr lang="en-US" sz="1600" baseline="0" dirty="0" smtClean="0"/>
          </a:p>
          <a:p>
            <a:r>
              <a:rPr lang="en-US" sz="1600" baseline="0" dirty="0" smtClean="0"/>
              <a:t>Unfortunately, the age of consent and safe harbor laws vary by state in the US  so in some states children continue to be arrested for prostitution or sometimes they are arrested in other criminal activity as  a byproduct of their</a:t>
            </a:r>
          </a:p>
          <a:p>
            <a:r>
              <a:rPr lang="en-US" sz="1600" baseline="0" dirty="0" smtClean="0"/>
              <a:t>sexual exploitation – for example, drug use/possession, truancy, loitering, petty theft. Tragically, this reinforces that the children are not victimized and they are charged with crimes rather than getting help.</a:t>
            </a:r>
          </a:p>
          <a:p>
            <a:endParaRPr lang="en-US" sz="1600" baseline="0" dirty="0" smtClean="0"/>
          </a:p>
          <a:p>
            <a:r>
              <a:rPr lang="en-US" sz="1600" baseline="0" dirty="0" smtClean="0"/>
              <a:t>Although rings of pedophiles exist, to think that all those who buy sex from children are affected by this abnormal psychological condition prevents us from see that it is often ’normal’ people in our communities who buy sex from trafficked youth.</a:t>
            </a:r>
          </a:p>
          <a:p>
            <a:endParaRPr lang="en-US" sz="1600" baseline="0" dirty="0" smtClean="0"/>
          </a:p>
          <a:p>
            <a:r>
              <a:rPr lang="en-US" sz="1600" baseline="0" dirty="0" smtClean="0"/>
              <a:t>We know how many people are enslaved today. Hardly - </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7</a:t>
            </a:fld>
            <a:endParaRPr lang="en-US"/>
          </a:p>
        </p:txBody>
      </p:sp>
    </p:spTree>
    <p:extLst>
      <p:ext uri="{BB962C8B-B14F-4D97-AF65-F5344CB8AC3E}">
        <p14:creationId xmlns:p14="http://schemas.microsoft.com/office/powerpoint/2010/main" val="220480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Why Is Human Trafficking so Difficult to Measure?</a:t>
            </a:r>
            <a:endParaRPr lang="en-US" sz="1600" dirty="0"/>
          </a:p>
          <a:p>
            <a:r>
              <a:rPr lang="en-US" sz="1600" dirty="0"/>
              <a:t>It takes many different forms.</a:t>
            </a:r>
            <a:br>
              <a:rPr lang="en-US" sz="1600" dirty="0"/>
            </a:br>
            <a:endParaRPr lang="en-US" sz="1600" dirty="0"/>
          </a:p>
          <a:p>
            <a:r>
              <a:rPr lang="en-US" sz="1600" dirty="0"/>
              <a:t>It occurs largely in hidden populations.</a:t>
            </a:r>
            <a:br>
              <a:rPr lang="en-US" sz="1600" dirty="0"/>
            </a:br>
            <a:endParaRPr lang="en-US" sz="1600" dirty="0"/>
          </a:p>
          <a:p>
            <a:r>
              <a:rPr lang="en-US" sz="1600" dirty="0"/>
              <a:t>It is difficult to discover, let alone quantify.</a:t>
            </a:r>
          </a:p>
          <a:p>
            <a:endParaRPr lang="en-US" sz="1600" dirty="0"/>
          </a:p>
          <a:p>
            <a:r>
              <a:rPr lang="en-US" sz="1600" dirty="0"/>
              <a:t>Research in human trafficking is further limited by the misuse of terms, poor or inconsistent methodology, and lack of adequate funding. For these reasons, human trafficking statistics, including the estimates here, should be regarded cautiously.</a:t>
            </a:r>
          </a:p>
          <a:p>
            <a:endParaRPr lang="en-US" sz="1600" dirty="0"/>
          </a:p>
          <a:p>
            <a:r>
              <a:rPr lang="en-US" sz="1600" dirty="0"/>
              <a:t> While no measure of human trafficking published today contains statistics from every country in the world, the International Labor Organization is widely considered as having the best estimates.</a:t>
            </a:r>
          </a:p>
          <a:p>
            <a:endParaRPr lang="en-US" sz="1600" dirty="0" smtClean="0"/>
          </a:p>
          <a:p>
            <a:endParaRPr lang="en-US" sz="1600" baseline="0" dirty="0" smtClean="0"/>
          </a:p>
          <a:p>
            <a:endParaRPr lang="en-US" sz="1600" baseline="0" dirty="0" smtClean="0"/>
          </a:p>
          <a:p>
            <a:r>
              <a:rPr lang="en-US" sz="1600" baseline="0" dirty="0" smtClean="0"/>
              <a:t>To learn more about the Seattle statistic, there is an excellent panel discussion on The State of Sex Trafficking in King County – you can listen to it online and the link is in the information on your paddle.</a:t>
            </a:r>
          </a:p>
          <a:p>
            <a:endParaRPr lang="en-US" sz="1600" baseline="0" dirty="0" smtClean="0"/>
          </a:p>
          <a:p>
            <a:r>
              <a:rPr lang="en-US" sz="1600" baseline="0" dirty="0" smtClean="0"/>
              <a:t>So for this Seattle stat - Along with help from Google,  the King County prosecutor’s office analyzed 100 websites. They found that 2 PM was the busiest hour of the day and site users included tech workers, teachers, executives, lawyers, and even pastors.</a:t>
            </a:r>
          </a:p>
          <a:p>
            <a:endParaRPr lang="en-US" sz="1600" baseline="0" dirty="0" smtClean="0"/>
          </a:p>
          <a:p>
            <a:r>
              <a:rPr lang="en-US" sz="1600" baseline="0" dirty="0" smtClean="0"/>
              <a:t> In one interview a sex worker who worked out of her home said she was on the phone with a customer who was going into great lurid, detail about his expectations would be when they met when he had to pause and in the background she heard someone ask him  “When do you need these reports?” </a:t>
            </a:r>
          </a:p>
          <a:p>
            <a:endParaRPr lang="en-US" sz="1600" baseline="0" dirty="0" smtClean="0"/>
          </a:p>
          <a:p>
            <a:r>
              <a:rPr lang="en-US" sz="1600" baseline="0" dirty="0" smtClean="0"/>
              <a:t>Additionally, when 27 prostitution survivors were surveyed &gt;60% said they had sex with clients on company properties where the men worked.</a:t>
            </a:r>
            <a:endParaRPr lang="en-US" sz="1600" dirty="0"/>
          </a:p>
        </p:txBody>
      </p:sp>
      <p:sp>
        <p:nvSpPr>
          <p:cNvPr id="4" name="Slide Number Placeholder 3"/>
          <p:cNvSpPr>
            <a:spLocks noGrp="1"/>
          </p:cNvSpPr>
          <p:nvPr>
            <p:ph type="sldNum" sz="quarter" idx="10"/>
          </p:nvPr>
        </p:nvSpPr>
        <p:spPr/>
        <p:txBody>
          <a:bodyPr/>
          <a:lstStyle/>
          <a:p>
            <a:fld id="{37E34BB7-058E-4C2E-A368-182917D9A836}" type="slidenum">
              <a:rPr lang="en-US" smtClean="0"/>
              <a:t>8</a:t>
            </a:fld>
            <a:endParaRPr lang="en-US"/>
          </a:p>
        </p:txBody>
      </p:sp>
    </p:spTree>
    <p:extLst>
      <p:ext uri="{BB962C8B-B14F-4D97-AF65-F5344CB8AC3E}">
        <p14:creationId xmlns:p14="http://schemas.microsoft.com/office/powerpoint/2010/main" val="335096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a little perspective, HT generates more than</a:t>
            </a:r>
            <a:r>
              <a:rPr lang="en-US" baseline="0" dirty="0" smtClean="0"/>
              <a:t> Nike, Google, and Starbucks combined.</a:t>
            </a:r>
            <a:endParaRPr lang="en-US" dirty="0"/>
          </a:p>
        </p:txBody>
      </p:sp>
      <p:sp>
        <p:nvSpPr>
          <p:cNvPr id="4" name="Slide Number Placeholder 3"/>
          <p:cNvSpPr>
            <a:spLocks noGrp="1"/>
          </p:cNvSpPr>
          <p:nvPr>
            <p:ph type="sldNum" sz="quarter" idx="10"/>
          </p:nvPr>
        </p:nvSpPr>
        <p:spPr/>
        <p:txBody>
          <a:bodyPr/>
          <a:lstStyle/>
          <a:p>
            <a:fld id="{37E34BB7-058E-4C2E-A368-182917D9A836}" type="slidenum">
              <a:rPr lang="en-US" smtClean="0"/>
              <a:t>9</a:t>
            </a:fld>
            <a:endParaRPr lang="en-US"/>
          </a:p>
        </p:txBody>
      </p:sp>
    </p:spTree>
    <p:extLst>
      <p:ext uri="{BB962C8B-B14F-4D97-AF65-F5344CB8AC3E}">
        <p14:creationId xmlns:p14="http://schemas.microsoft.com/office/powerpoint/2010/main" val="360087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8D586-6199-49B4-BF57-97FA7D1CAADB}"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377086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8D586-6199-49B4-BF57-97FA7D1CAADB}"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56023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8D586-6199-49B4-BF57-97FA7D1CAADB}"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9797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8D586-6199-49B4-BF57-97FA7D1CAADB}"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243786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8D586-6199-49B4-BF57-97FA7D1CAADB}"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333479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E8D586-6199-49B4-BF57-97FA7D1CAADB}"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42354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8D586-6199-49B4-BF57-97FA7D1CAADB}"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381347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8D586-6199-49B4-BF57-97FA7D1CAADB}" type="datetimeFigureOut">
              <a:rPr lang="en-US" smtClean="0"/>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1986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8D586-6199-49B4-BF57-97FA7D1CAADB}"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58416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8D586-6199-49B4-BF57-97FA7D1CAADB}"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26048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8D586-6199-49B4-BF57-97FA7D1CAADB}"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26BDC-CC7A-444A-A507-727266E6F792}" type="slidenum">
              <a:rPr lang="en-US" smtClean="0"/>
              <a:t>‹#›</a:t>
            </a:fld>
            <a:endParaRPr lang="en-US"/>
          </a:p>
        </p:txBody>
      </p:sp>
    </p:spTree>
    <p:extLst>
      <p:ext uri="{BB962C8B-B14F-4D97-AF65-F5344CB8AC3E}">
        <p14:creationId xmlns:p14="http://schemas.microsoft.com/office/powerpoint/2010/main" val="30228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8D586-6199-49B4-BF57-97FA7D1CAADB}" type="datetimeFigureOut">
              <a:rPr lang="en-US" smtClean="0"/>
              <a:t>11/20/2015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26BDC-CC7A-444A-A507-727266E6F792}" type="slidenum">
              <a:rPr lang="en-US" smtClean="0"/>
              <a:t>‹#›</a:t>
            </a:fld>
            <a:endParaRPr lang="en-US"/>
          </a:p>
        </p:txBody>
      </p:sp>
    </p:spTree>
    <p:extLst>
      <p:ext uri="{BB962C8B-B14F-4D97-AF65-F5344CB8AC3E}">
        <p14:creationId xmlns:p14="http://schemas.microsoft.com/office/powerpoint/2010/main" val="36337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ffickingresourcecenter.org/sites/default/files/NHTRC%202014%2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waengage.com/donate_to_thurston_county" TargetMode="External"/><Relationship Id="rId3" Type="http://schemas.openxmlformats.org/officeDocument/2006/relationships/hyperlink" Target="http://www.waengage.com/donate_to_federal_way" TargetMode="External"/><Relationship Id="rId7" Type="http://schemas.openxmlformats.org/officeDocument/2006/relationships/hyperlink" Target="http://www.waengage.com/donate_to_south_west_king_county"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waengage.com/donate_to_south_east_king_county" TargetMode="External"/><Relationship Id="rId5" Type="http://schemas.openxmlformats.org/officeDocument/2006/relationships/hyperlink" Target="http://www.waengage.com/donate_to_skagit_county" TargetMode="External"/><Relationship Id="rId4" Type="http://schemas.openxmlformats.org/officeDocument/2006/relationships/hyperlink" Target="http://www.waengage.com/donate_to_pierce_count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iwantrest.com/" TargetMode="External"/><Relationship Id="rId3" Type="http://schemas.openxmlformats.org/officeDocument/2006/relationships/hyperlink" Target="http://warn-trafficking.org/" TargetMode="External"/><Relationship Id="rId7" Type="http://schemas.openxmlformats.org/officeDocument/2006/relationships/hyperlink" Target="http://youthcare.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rewa.org/" TargetMode="External"/><Relationship Id="rId5" Type="http://schemas.openxmlformats.org/officeDocument/2006/relationships/hyperlink" Target="http://apichaya.org/" TargetMode="External"/><Relationship Id="rId4" Type="http://schemas.openxmlformats.org/officeDocument/2006/relationships/hyperlink" Target="http://www.seattleops.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doh.wa.gov/Portals/1/Documents/2300/IdentifyingVictimsofHumanTrafficking.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seattleagainstslavery.org/" TargetMode="External"/><Relationship Id="rId3" Type="http://schemas.openxmlformats.org/officeDocument/2006/relationships/hyperlink" Target="http://www.bestalliance.org/" TargetMode="External"/><Relationship Id="rId7" Type="http://schemas.openxmlformats.org/officeDocument/2006/relationships/hyperlink" Target="http://www.traffickingresourcecenter.org/" TargetMode="External"/><Relationship Id="rId12" Type="http://schemas.openxmlformats.org/officeDocument/2006/relationships/hyperlink" Target="http://www.state.gov/j/tip/rls/tiprpt/2015/"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mnchildprotectionleague.com/wp-content/uploads/HumanTraffickingArticleFromTownHallMag.pdf" TargetMode="External"/><Relationship Id="rId11" Type="http://schemas.openxmlformats.org/officeDocument/2006/relationships/hyperlink" Target="http://kuow.org/post/state-sex-trafficking-king-county" TargetMode="External"/><Relationship Id="rId5" Type="http://schemas.openxmlformats.org/officeDocument/2006/relationships/hyperlink" Target="http://www.polarisproject.org/" TargetMode="External"/><Relationship Id="rId10" Type="http://schemas.openxmlformats.org/officeDocument/2006/relationships/hyperlink" Target="http://www.seattletimes.com/" TargetMode="External"/><Relationship Id="rId4" Type="http://schemas.openxmlformats.org/officeDocument/2006/relationships/hyperlink" Target="http://www.heatwatch.org/" TargetMode="External"/><Relationship Id="rId9" Type="http://schemas.openxmlformats.org/officeDocument/2006/relationships/hyperlink" Target="http://sdc.wastateleg.org/kohlwelle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yth bus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www.mecklenburg.org/Images/Series/mythbu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757" y="2890171"/>
            <a:ext cx="3921745" cy="2535269"/>
          </a:xfrm>
          <a:prstGeom prst="rect">
            <a:avLst/>
          </a:prstGeom>
          <a:noFill/>
          <a:ln w="5080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3445" y="300513"/>
            <a:ext cx="7558836" cy="1938992"/>
          </a:xfrm>
          <a:prstGeom prst="rect">
            <a:avLst/>
          </a:prstGeom>
          <a:solidFill>
            <a:schemeClr val="accent4">
              <a:lumMod val="60000"/>
              <a:lumOff val="40000"/>
            </a:schemeClr>
          </a:solidFill>
          <a:ln w="50800">
            <a:solidFill>
              <a:schemeClr val="accent4">
                <a:lumMod val="75000"/>
              </a:schemeClr>
            </a:solidFill>
          </a:ln>
        </p:spPr>
        <p:txBody>
          <a:bodyPr wrap="square" rtlCol="0">
            <a:spAutoFit/>
          </a:bodyPr>
          <a:lstStyle/>
          <a:p>
            <a:pPr algn="ctr"/>
            <a:r>
              <a:rPr lang="en-US" sz="8000" dirty="0" smtClean="0">
                <a:latin typeface="Haettenschweiler" panose="020B0706040902060204" pitchFamily="34" charset="0"/>
                <a:cs typeface="Aharoni" panose="02010803020104030203" pitchFamily="2" charset="-79"/>
              </a:rPr>
              <a:t>HUMAN TRAFFICKING</a:t>
            </a:r>
          </a:p>
          <a:p>
            <a:pPr algn="ctr"/>
            <a:r>
              <a:rPr lang="en-US" sz="4000" dirty="0" smtClean="0">
                <a:latin typeface="Haettenschweiler" panose="020B0706040902060204" pitchFamily="34" charset="0"/>
                <a:cs typeface="Aharoni" panose="02010803020104030203" pitchFamily="2" charset="-79"/>
              </a:rPr>
              <a:t> </a:t>
            </a:r>
            <a:endParaRPr lang="en-US" sz="4000" dirty="0">
              <a:latin typeface="Haettenschweiler" panose="020B0706040902060204" pitchFamily="34" charset="0"/>
              <a:cs typeface="Aharoni" panose="02010803020104030203" pitchFamily="2" charset="-79"/>
            </a:endParaRPr>
          </a:p>
        </p:txBody>
      </p:sp>
      <p:sp>
        <p:nvSpPr>
          <p:cNvPr id="5" name="TextBox 4"/>
          <p:cNvSpPr txBox="1"/>
          <p:nvPr/>
        </p:nvSpPr>
        <p:spPr>
          <a:xfrm>
            <a:off x="460375" y="5600139"/>
            <a:ext cx="11235236" cy="1754326"/>
          </a:xfrm>
          <a:prstGeom prst="rect">
            <a:avLst/>
          </a:prstGeom>
          <a:noFill/>
        </p:spPr>
        <p:txBody>
          <a:bodyPr wrap="square" rtlCol="0">
            <a:spAutoFit/>
          </a:bodyPr>
          <a:lstStyle/>
          <a:p>
            <a:r>
              <a:rPr lang="en-US" dirty="0" smtClean="0"/>
              <a:t>Day of Common Learning                                             School of Health Sciences                       Grace Lane, BSN </a:t>
            </a:r>
          </a:p>
          <a:p>
            <a:r>
              <a:rPr lang="en-US" dirty="0" err="1" smtClean="0"/>
              <a:t>Demaray</a:t>
            </a:r>
            <a:r>
              <a:rPr lang="en-US" dirty="0" smtClean="0"/>
              <a:t> 254                                                             Sandy </a:t>
            </a:r>
            <a:r>
              <a:rPr lang="en-US" dirty="0"/>
              <a:t>Mortinson, MSN, RN, </a:t>
            </a:r>
            <a:r>
              <a:rPr lang="en-US" dirty="0" smtClean="0"/>
              <a:t>CNOR            </a:t>
            </a:r>
            <a:r>
              <a:rPr lang="en-US" dirty="0"/>
              <a:t> </a:t>
            </a:r>
            <a:r>
              <a:rPr lang="en-US" dirty="0" smtClean="0"/>
              <a:t>Elena Raney, BSN       </a:t>
            </a:r>
            <a:endParaRPr lang="en-US" dirty="0"/>
          </a:p>
          <a:p>
            <a:r>
              <a:rPr lang="en-US" dirty="0" smtClean="0"/>
              <a:t>October 21</a:t>
            </a:r>
            <a:r>
              <a:rPr lang="en-US" baseline="30000" dirty="0" smtClean="0"/>
              <a:t>st</a:t>
            </a:r>
            <a:r>
              <a:rPr lang="en-US" dirty="0" smtClean="0"/>
              <a:t>, 2014                                                    Carol </a:t>
            </a:r>
            <a:r>
              <a:rPr lang="en-US" dirty="0"/>
              <a:t>McFarland, MN, RN, </a:t>
            </a:r>
            <a:r>
              <a:rPr lang="en-US" dirty="0" smtClean="0"/>
              <a:t>CNE                   Nathan Bennett</a:t>
            </a:r>
          </a:p>
          <a:p>
            <a:r>
              <a:rPr lang="en-US" dirty="0"/>
              <a:t> </a:t>
            </a:r>
            <a:r>
              <a:rPr lang="en-US" dirty="0" smtClean="0"/>
              <a:t>                                                                                                                                                              Suzi Spooner                      </a:t>
            </a:r>
            <a:endParaRPr lang="en-US" dirty="0"/>
          </a:p>
          <a:p>
            <a:endParaRPr lang="en-US" dirty="0" smtClean="0"/>
          </a:p>
          <a:p>
            <a:endParaRPr lang="en-US" dirty="0"/>
          </a:p>
        </p:txBody>
      </p:sp>
    </p:spTree>
    <p:extLst>
      <p:ext uri="{BB962C8B-B14F-4D97-AF65-F5344CB8AC3E}">
        <p14:creationId xmlns:p14="http://schemas.microsoft.com/office/powerpoint/2010/main" val="1628862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142" y="444507"/>
            <a:ext cx="5174815" cy="584775"/>
          </a:xfrm>
          <a:prstGeom prst="rect">
            <a:avLst/>
          </a:prstGeom>
          <a:noFill/>
        </p:spPr>
        <p:txBody>
          <a:bodyPr wrap="none" rtlCol="0">
            <a:spAutoFit/>
          </a:bodyPr>
          <a:lstStyle/>
          <a:p>
            <a:r>
              <a:rPr lang="en-US" sz="3200" dirty="0" smtClean="0">
                <a:latin typeface="Comic Sans MS" panose="030F0702030302020204" pitchFamily="66" charset="0"/>
              </a:rPr>
              <a:t>U.S. Department of State</a:t>
            </a:r>
            <a:endParaRPr lang="en-US" sz="3200" dirty="0">
              <a:latin typeface="Comic Sans MS" panose="030F0702030302020204" pitchFamily="66" charset="0"/>
            </a:endParaRPr>
          </a:p>
        </p:txBody>
      </p:sp>
      <p:sp>
        <p:nvSpPr>
          <p:cNvPr id="4" name="Rectangle 3"/>
          <p:cNvSpPr/>
          <p:nvPr/>
        </p:nvSpPr>
        <p:spPr>
          <a:xfrm>
            <a:off x="5501951" y="2037193"/>
            <a:ext cx="6096000" cy="3108543"/>
          </a:xfrm>
          <a:prstGeom prst="rect">
            <a:avLst/>
          </a:prstGeom>
        </p:spPr>
        <p:txBody>
          <a:bodyPr>
            <a:spAutoFit/>
          </a:bodyPr>
          <a:lstStyle/>
          <a:p>
            <a:pPr marL="342900" indent="-342900">
              <a:buFont typeface="Wingdings" panose="05000000000000000000" pitchFamily="2" charset="2"/>
              <a:buChar char="Ø"/>
            </a:pPr>
            <a:r>
              <a:rPr lang="en-US" sz="2800" dirty="0">
                <a:latin typeface="Comic Sans MS" panose="030F0702030302020204" pitchFamily="66" charset="0"/>
              </a:rPr>
              <a:t>According to the U.S. State Department, </a:t>
            </a:r>
            <a:r>
              <a:rPr lang="en-US" sz="2800" dirty="0">
                <a:solidFill>
                  <a:srgbClr val="C00000"/>
                </a:solidFill>
                <a:latin typeface="Comic Sans MS" panose="030F0702030302020204" pitchFamily="66" charset="0"/>
              </a:rPr>
              <a:t>600,000 to 800,000 </a:t>
            </a:r>
            <a:r>
              <a:rPr lang="en-US" sz="2800" dirty="0">
                <a:latin typeface="Comic Sans MS" panose="030F0702030302020204" pitchFamily="66" charset="0"/>
              </a:rPr>
              <a:t>people are</a:t>
            </a:r>
          </a:p>
          <a:p>
            <a:r>
              <a:rPr lang="en-US" sz="2800" dirty="0">
                <a:latin typeface="Comic Sans MS" panose="030F0702030302020204" pitchFamily="66" charset="0"/>
              </a:rPr>
              <a:t>    trafficked </a:t>
            </a:r>
            <a:r>
              <a:rPr lang="en-US" sz="2800" dirty="0">
                <a:solidFill>
                  <a:srgbClr val="C00000"/>
                </a:solidFill>
                <a:latin typeface="Comic Sans MS" panose="030F0702030302020204" pitchFamily="66" charset="0"/>
              </a:rPr>
              <a:t>across international </a:t>
            </a:r>
            <a:r>
              <a:rPr lang="en-US" sz="2800" dirty="0" smtClean="0">
                <a:solidFill>
                  <a:srgbClr val="C00000"/>
                </a:solidFill>
                <a:latin typeface="Comic Sans MS" panose="030F0702030302020204" pitchFamily="66" charset="0"/>
              </a:rPr>
              <a:t>   </a:t>
            </a:r>
          </a:p>
          <a:p>
            <a:r>
              <a:rPr lang="en-US" sz="2800" dirty="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borders </a:t>
            </a:r>
            <a:r>
              <a:rPr lang="en-US" sz="2800" dirty="0">
                <a:latin typeface="Comic Sans MS" panose="030F0702030302020204" pitchFamily="66" charset="0"/>
              </a:rPr>
              <a:t>every year, of which </a:t>
            </a:r>
            <a:r>
              <a:rPr lang="en-US" sz="2800" dirty="0" smtClean="0">
                <a:latin typeface="Comic Sans MS" panose="030F0702030302020204" pitchFamily="66" charset="0"/>
              </a:rPr>
              <a:t> </a:t>
            </a:r>
          </a:p>
          <a:p>
            <a:r>
              <a:rPr lang="en-US" sz="2800" dirty="0">
                <a:latin typeface="Comic Sans MS" panose="030F0702030302020204" pitchFamily="66" charset="0"/>
              </a:rPr>
              <a:t> </a:t>
            </a:r>
            <a:r>
              <a:rPr lang="en-US" sz="2800" dirty="0" smtClean="0">
                <a:latin typeface="Comic Sans MS" panose="030F0702030302020204" pitchFamily="66" charset="0"/>
              </a:rPr>
              <a:t>   80</a:t>
            </a:r>
            <a:r>
              <a:rPr lang="en-US" sz="2800" dirty="0">
                <a:latin typeface="Comic Sans MS" panose="030F0702030302020204" pitchFamily="66" charset="0"/>
              </a:rPr>
              <a:t>% </a:t>
            </a:r>
            <a:r>
              <a:rPr lang="en-US" sz="2800" dirty="0" smtClean="0">
                <a:latin typeface="Comic Sans MS" panose="030F0702030302020204" pitchFamily="66" charset="0"/>
              </a:rPr>
              <a:t>are female </a:t>
            </a:r>
            <a:r>
              <a:rPr lang="en-US" sz="2800" dirty="0">
                <a:latin typeface="Comic Sans MS" panose="030F0702030302020204" pitchFamily="66" charset="0"/>
              </a:rPr>
              <a:t>and half are </a:t>
            </a:r>
            <a:r>
              <a:rPr lang="en-US" sz="2800" dirty="0" smtClean="0">
                <a:latin typeface="Comic Sans MS" panose="030F0702030302020204" pitchFamily="66" charset="0"/>
              </a:rPr>
              <a:t>  </a:t>
            </a:r>
          </a:p>
          <a:p>
            <a:r>
              <a:rPr lang="en-US" sz="2800" dirty="0">
                <a:latin typeface="Comic Sans MS" panose="030F0702030302020204" pitchFamily="66" charset="0"/>
              </a:rPr>
              <a:t> </a:t>
            </a:r>
            <a:r>
              <a:rPr lang="en-US" sz="2800" dirty="0" smtClean="0">
                <a:latin typeface="Comic Sans MS" panose="030F0702030302020204" pitchFamily="66" charset="0"/>
              </a:rPr>
              <a:t>   children</a:t>
            </a:r>
            <a:r>
              <a:rPr lang="en-US" sz="2800" dirty="0">
                <a:latin typeface="Comic Sans MS" panose="030F0702030302020204" pitchFamily="66" charset="0"/>
              </a:rPr>
              <a:t>.</a:t>
            </a:r>
          </a:p>
        </p:txBody>
      </p:sp>
      <p:pic>
        <p:nvPicPr>
          <p:cNvPr id="1026" name="Picture 2" descr="http://www.state.gov/img/15/63529/2015_TIP_REPORT_Cover_20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42" y="1610717"/>
            <a:ext cx="3221542" cy="417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5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061" y="662474"/>
            <a:ext cx="10754867" cy="6432530"/>
          </a:xfrm>
          <a:prstGeom prst="rect">
            <a:avLst/>
          </a:prstGeom>
          <a:noFill/>
        </p:spPr>
        <p:txBody>
          <a:bodyPr wrap="none" rtlCol="0">
            <a:spAutoFit/>
          </a:bodyPr>
          <a:lstStyle/>
          <a:p>
            <a:r>
              <a:rPr lang="en-US" sz="3200" dirty="0" smtClean="0">
                <a:latin typeface="Comic Sans MS" panose="030F0702030302020204" pitchFamily="66" charset="0"/>
              </a:rPr>
              <a:t>NHTRC:  National Human Trafficking Resource Center</a:t>
            </a:r>
          </a:p>
          <a:p>
            <a:endParaRPr lang="en-US" sz="3200" dirty="0">
              <a:latin typeface="Comic Sans MS" panose="030F0702030302020204" pitchFamily="66" charset="0"/>
            </a:endParaRPr>
          </a:p>
          <a:p>
            <a:r>
              <a:rPr lang="en-US" sz="3200" dirty="0" smtClean="0">
                <a:latin typeface="Comic Sans MS" panose="030F0702030302020204" pitchFamily="66" charset="0"/>
              </a:rPr>
              <a:t>2014 Data Breakdown for Washington State:</a:t>
            </a:r>
          </a:p>
          <a:p>
            <a:endParaRPr lang="en-US" sz="3200" dirty="0">
              <a:latin typeface="Comic Sans MS" panose="030F0702030302020204" pitchFamily="66" charset="0"/>
            </a:endParaRPr>
          </a:p>
          <a:p>
            <a:pPr marL="457200" indent="-457200">
              <a:buFont typeface="Wingdings" panose="05000000000000000000" pitchFamily="2" charset="2"/>
              <a:buChar char="Ø"/>
            </a:pPr>
            <a:r>
              <a:rPr lang="en-US" sz="3200" dirty="0" smtClean="0">
                <a:latin typeface="Comic Sans MS" panose="030F0702030302020204" pitchFamily="66" charset="0"/>
              </a:rPr>
              <a:t>500 Phone calls</a:t>
            </a:r>
          </a:p>
          <a:p>
            <a:pPr marL="457200" indent="-457200">
              <a:buFont typeface="Wingdings" panose="05000000000000000000" pitchFamily="2" charset="2"/>
              <a:buChar char="Ø"/>
            </a:pPr>
            <a:r>
              <a:rPr lang="en-US" sz="3200" dirty="0">
                <a:latin typeface="Comic Sans MS" panose="030F0702030302020204" pitchFamily="66" charset="0"/>
              </a:rPr>
              <a:t>1</a:t>
            </a:r>
            <a:r>
              <a:rPr lang="en-US" sz="3200" dirty="0" smtClean="0">
                <a:latin typeface="Comic Sans MS" panose="030F0702030302020204" pitchFamily="66" charset="0"/>
              </a:rPr>
              <a:t>2 e-mails</a:t>
            </a:r>
          </a:p>
          <a:p>
            <a:pPr marL="457200" indent="-457200">
              <a:buFont typeface="Wingdings" panose="05000000000000000000" pitchFamily="2" charset="2"/>
              <a:buChar char="Ø"/>
            </a:pPr>
            <a:r>
              <a:rPr lang="en-US" sz="3200" dirty="0" smtClean="0">
                <a:latin typeface="Comic Sans MS" panose="030F0702030302020204" pitchFamily="66" charset="0"/>
              </a:rPr>
              <a:t>22 on-line tip reports    </a:t>
            </a:r>
          </a:p>
          <a:p>
            <a:r>
              <a:rPr lang="en-US" sz="3200" dirty="0" smtClean="0">
                <a:latin typeface="Comic Sans MS" panose="030F0702030302020204" pitchFamily="66" charset="0"/>
              </a:rPr>
              <a:t>                    (13</a:t>
            </a:r>
            <a:r>
              <a:rPr lang="en-US" sz="3200" baseline="30000" dirty="0" smtClean="0">
                <a:latin typeface="Comic Sans MS" panose="030F0702030302020204" pitchFamily="66" charset="0"/>
              </a:rPr>
              <a:t>th</a:t>
            </a:r>
            <a:r>
              <a:rPr lang="en-US" sz="3200" dirty="0" smtClean="0">
                <a:latin typeface="Comic Sans MS" panose="030F0702030302020204" pitchFamily="66" charset="0"/>
              </a:rPr>
              <a:t> highest in US and DC)</a:t>
            </a:r>
          </a:p>
          <a:p>
            <a:pPr marL="457200" indent="-457200">
              <a:buFont typeface="Wingdings" panose="05000000000000000000" pitchFamily="2" charset="2"/>
              <a:buChar char="Ø"/>
            </a:pPr>
            <a:endParaRPr lang="en-US" sz="3200" dirty="0">
              <a:latin typeface="Comic Sans MS" panose="030F0702030302020204" pitchFamily="66" charset="0"/>
            </a:endParaRPr>
          </a:p>
          <a:p>
            <a:r>
              <a:rPr lang="en-US" sz="2000" dirty="0" smtClean="0">
                <a:latin typeface="Comic Sans MS" panose="030F0702030302020204" pitchFamily="66" charset="0"/>
                <a:hlinkClick r:id="rId3"/>
              </a:rPr>
              <a:t>http</a:t>
            </a:r>
            <a:r>
              <a:rPr lang="en-US" sz="2000" dirty="0">
                <a:latin typeface="Comic Sans MS" panose="030F0702030302020204" pitchFamily="66" charset="0"/>
                <a:hlinkClick r:id="rId3"/>
              </a:rPr>
              <a:t>://www.traffickingresourcecenter.org/sites/default/files/NHTRC%202014</a:t>
            </a:r>
            <a:r>
              <a:rPr lang="en-US" sz="2000" dirty="0" smtClean="0">
                <a:latin typeface="Comic Sans MS" panose="030F0702030302020204" pitchFamily="66" charset="0"/>
                <a:hlinkClick r:id="rId3"/>
              </a:rPr>
              <a:t>%</a:t>
            </a:r>
            <a:endParaRPr lang="en-US" sz="2000" dirty="0" smtClean="0">
              <a:latin typeface="Comic Sans MS" panose="030F0702030302020204" pitchFamily="66" charset="0"/>
            </a:endParaRPr>
          </a:p>
          <a:p>
            <a:r>
              <a:rPr lang="en-US" sz="2000" u="sng" dirty="0" smtClean="0">
                <a:solidFill>
                  <a:schemeClr val="accent1">
                    <a:lumMod val="75000"/>
                  </a:schemeClr>
                </a:solidFill>
                <a:latin typeface="Comic Sans MS" panose="030F0702030302020204" pitchFamily="66" charset="0"/>
              </a:rPr>
              <a:t>20Washington%20State%20Report%20-</a:t>
            </a:r>
            <a:r>
              <a:rPr lang="en-US" sz="2000" u="sng" dirty="0">
                <a:solidFill>
                  <a:schemeClr val="accent1">
                    <a:lumMod val="75000"/>
                  </a:schemeClr>
                </a:solidFill>
                <a:latin typeface="Comic Sans MS" panose="030F0702030302020204" pitchFamily="66" charset="0"/>
              </a:rPr>
              <a:t>%20WA%20-%2001.01.14%20-%</a:t>
            </a:r>
            <a:r>
              <a:rPr lang="en-US" sz="2000" u="sng" dirty="0" smtClean="0">
                <a:solidFill>
                  <a:schemeClr val="accent1">
                    <a:lumMod val="75000"/>
                  </a:schemeClr>
                </a:solidFill>
                <a:latin typeface="Comic Sans MS" panose="030F0702030302020204" pitchFamily="66" charset="0"/>
              </a:rPr>
              <a:t>2012.31.14.pdf</a:t>
            </a:r>
          </a:p>
          <a:p>
            <a:endParaRPr lang="en-US" sz="20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a:latin typeface="Comic Sans MS" panose="030F0702030302020204" pitchFamily="66" charset="0"/>
            </a:endParaRPr>
          </a:p>
        </p:txBody>
      </p:sp>
    </p:spTree>
    <p:extLst>
      <p:ext uri="{BB962C8B-B14F-4D97-AF65-F5344CB8AC3E}">
        <p14:creationId xmlns:p14="http://schemas.microsoft.com/office/powerpoint/2010/main" val="45330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79" y="318472"/>
            <a:ext cx="11655489" cy="1137104"/>
          </a:xfrm>
        </p:spPr>
        <p:txBody>
          <a:bodyPr>
            <a:normAutofit/>
          </a:bodyPr>
          <a:lstStyle/>
          <a:p>
            <a:r>
              <a:rPr lang="en-US" b="1" dirty="0" smtClean="0">
                <a:latin typeface="Comic Sans MS" panose="030F0702030302020204" pitchFamily="66" charset="0"/>
              </a:rPr>
              <a:t>Common Myths about Human Trafficking </a:t>
            </a:r>
            <a:endParaRPr lang="en-US" b="1" dirty="0">
              <a:latin typeface="Comic Sans MS" panose="030F0702030302020204" pitchFamily="66" charset="0"/>
            </a:endParaRPr>
          </a:p>
        </p:txBody>
      </p:sp>
      <p:sp>
        <p:nvSpPr>
          <p:cNvPr id="8" name="TextBox 7"/>
          <p:cNvSpPr txBox="1"/>
          <p:nvPr/>
        </p:nvSpPr>
        <p:spPr>
          <a:xfrm>
            <a:off x="591714" y="1319637"/>
            <a:ext cx="10916817" cy="5693866"/>
          </a:xfrm>
          <a:prstGeom prst="rect">
            <a:avLst/>
          </a:prstGeom>
          <a:noFill/>
        </p:spPr>
        <p:txBody>
          <a:bodyPr wrap="square" rtlCol="0">
            <a:spAutoFit/>
          </a:bodyPr>
          <a:lstStyle/>
          <a:p>
            <a:r>
              <a:rPr lang="en-US" sz="2800" dirty="0" smtClean="0">
                <a:latin typeface="Comic Sans MS" panose="030F0702030302020204" pitchFamily="66" charset="0"/>
              </a:rPr>
              <a:t>          All trafficking situations include commercial enterprises, companies, business entities, or organized crime rings.</a:t>
            </a:r>
          </a:p>
          <a:p>
            <a:endParaRPr lang="en-US" sz="2800" dirty="0" smtClean="0">
              <a:latin typeface="Comic Sans MS" panose="030F0702030302020204" pitchFamily="66" charset="0"/>
            </a:endParaRPr>
          </a:p>
          <a:p>
            <a:r>
              <a:rPr lang="en-US" sz="2800" dirty="0">
                <a:latin typeface="Comic Sans MS" panose="030F0702030302020204" pitchFamily="66" charset="0"/>
              </a:rPr>
              <a:t> </a:t>
            </a:r>
            <a:r>
              <a:rPr lang="en-US" sz="2800" dirty="0" smtClean="0">
                <a:latin typeface="Comic Sans MS" panose="030F0702030302020204" pitchFamily="66" charset="0"/>
              </a:rPr>
              <a:t>         It is easy to identify victims of Human Trafficking.</a:t>
            </a:r>
          </a:p>
          <a:p>
            <a:endParaRPr lang="en-US" sz="2800" dirty="0">
              <a:latin typeface="Comic Sans MS" panose="030F0702030302020204" pitchFamily="66" charset="0"/>
            </a:endParaRPr>
          </a:p>
          <a:p>
            <a:r>
              <a:rPr lang="en-US" sz="2800" dirty="0" smtClean="0">
                <a:latin typeface="Comic Sans MS" panose="030F0702030302020204" pitchFamily="66" charset="0"/>
              </a:rPr>
              <a:t>         The solution to sex trafficking is to control the number </a:t>
            </a:r>
          </a:p>
          <a:p>
            <a:r>
              <a:rPr lang="en-US" sz="2800" dirty="0" smtClean="0">
                <a:latin typeface="Comic Sans MS" panose="030F0702030302020204" pitchFamily="66" charset="0"/>
              </a:rPr>
              <a:t>of prostitutes.</a:t>
            </a:r>
          </a:p>
          <a:p>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9"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1454879"/>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2736658"/>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3593301"/>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www.ipjc.org/programs/humantraffic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907" y="4108362"/>
            <a:ext cx="4109772" cy="263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quoteaddicts.com/media/q1/4418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072" y="834054"/>
            <a:ext cx="6067943" cy="455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6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79" y="318472"/>
            <a:ext cx="11655489" cy="1137104"/>
          </a:xfrm>
        </p:spPr>
        <p:txBody>
          <a:bodyPr>
            <a:normAutofit/>
          </a:bodyPr>
          <a:lstStyle/>
          <a:p>
            <a:r>
              <a:rPr lang="en-US" b="1" dirty="0" smtClean="0">
                <a:latin typeface="Comic Sans MS" panose="030F0702030302020204" pitchFamily="66" charset="0"/>
              </a:rPr>
              <a:t>Common Myths about Human Trafficking </a:t>
            </a:r>
            <a:endParaRPr lang="en-US" b="1" dirty="0">
              <a:latin typeface="Comic Sans MS" panose="030F0702030302020204" pitchFamily="66" charset="0"/>
            </a:endParaRPr>
          </a:p>
        </p:txBody>
      </p:sp>
      <p:sp>
        <p:nvSpPr>
          <p:cNvPr id="8" name="TextBox 7"/>
          <p:cNvSpPr txBox="1"/>
          <p:nvPr/>
        </p:nvSpPr>
        <p:spPr>
          <a:xfrm>
            <a:off x="475861" y="1679509"/>
            <a:ext cx="10916817" cy="4401205"/>
          </a:xfrm>
          <a:prstGeom prst="rect">
            <a:avLst/>
          </a:prstGeom>
          <a:noFill/>
        </p:spPr>
        <p:txBody>
          <a:bodyPr wrap="square" rtlCol="0">
            <a:spAutoFit/>
          </a:bodyPr>
          <a:lstStyle/>
          <a:p>
            <a:r>
              <a:rPr lang="en-US" sz="2800" dirty="0" smtClean="0">
                <a:latin typeface="Comic Sans MS" panose="030F0702030302020204" pitchFamily="66" charset="0"/>
              </a:rPr>
              <a:t>          Human trafficking is not in our own backyards.</a:t>
            </a:r>
          </a:p>
          <a:p>
            <a:endParaRPr lang="en-US" sz="2800" dirty="0" smtClean="0">
              <a:latin typeface="Comic Sans MS" panose="030F0702030302020204" pitchFamily="66" charset="0"/>
            </a:endParaRPr>
          </a:p>
          <a:p>
            <a:r>
              <a:rPr lang="en-US" sz="2800" dirty="0">
                <a:latin typeface="Comic Sans MS" panose="030F0702030302020204" pitchFamily="66" charset="0"/>
              </a:rPr>
              <a:t> </a:t>
            </a:r>
            <a:r>
              <a:rPr lang="en-US" sz="2800" dirty="0" smtClean="0">
                <a:latin typeface="Comic Sans MS" panose="030F0702030302020204" pitchFamily="66" charset="0"/>
              </a:rPr>
              <a:t>         </a:t>
            </a:r>
          </a:p>
          <a:p>
            <a:endParaRPr lang="en-US" sz="2800" dirty="0">
              <a:latin typeface="Comic Sans MS" panose="030F0702030302020204" pitchFamily="66" charset="0"/>
            </a:endParaRPr>
          </a:p>
          <a:p>
            <a:r>
              <a:rPr lang="en-US" sz="2800" dirty="0" smtClean="0">
                <a:latin typeface="Comic Sans MS" panose="030F0702030302020204" pitchFamily="66" charset="0"/>
              </a:rPr>
              <a:t>         </a:t>
            </a:r>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9"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73" y="1862245"/>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Bevel 9"/>
          <p:cNvSpPr/>
          <p:nvPr/>
        </p:nvSpPr>
        <p:spPr>
          <a:xfrm>
            <a:off x="2868448" y="2827092"/>
            <a:ext cx="2298357" cy="2026508"/>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TRUE</a:t>
            </a:r>
            <a:endParaRPr lang="en-US" sz="4000" b="1" dirty="0">
              <a:solidFill>
                <a:schemeClr val="tx1"/>
              </a:solidFill>
            </a:endParaRPr>
          </a:p>
        </p:txBody>
      </p:sp>
      <p:sp>
        <p:nvSpPr>
          <p:cNvPr id="12" name="Bevel 11"/>
          <p:cNvSpPr/>
          <p:nvPr/>
        </p:nvSpPr>
        <p:spPr>
          <a:xfrm>
            <a:off x="6496880" y="2827092"/>
            <a:ext cx="2298357" cy="2026508"/>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FALSE</a:t>
            </a:r>
            <a:endParaRPr lang="en-US" sz="4000" b="1" dirty="0">
              <a:solidFill>
                <a:schemeClr val="tx1"/>
              </a:solidFill>
            </a:endParaRPr>
          </a:p>
        </p:txBody>
      </p:sp>
      <p:sp>
        <p:nvSpPr>
          <p:cNvPr id="13" name="Minus 12"/>
          <p:cNvSpPr/>
          <p:nvPr/>
        </p:nvSpPr>
        <p:spPr>
          <a:xfrm rot="16200000">
            <a:off x="3127803" y="4882991"/>
            <a:ext cx="1779647" cy="12223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rot="16200000">
            <a:off x="6756235" y="4882990"/>
            <a:ext cx="1779647" cy="12223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86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5715">
            <a:off x="534986" y="516730"/>
            <a:ext cx="2593848" cy="1719072"/>
          </a:xfrm>
          <a:prstGeom prst="rect">
            <a:avLst/>
          </a:prstGeom>
          <a:ln w="50800">
            <a:solidFill>
              <a:srgbClr val="C00000"/>
            </a:solidFill>
          </a:ln>
        </p:spPr>
      </p:pic>
      <p:sp>
        <p:nvSpPr>
          <p:cNvPr id="4" name="TextBox 3"/>
          <p:cNvSpPr txBox="1"/>
          <p:nvPr/>
        </p:nvSpPr>
        <p:spPr>
          <a:xfrm>
            <a:off x="4068147" y="587828"/>
            <a:ext cx="7044612" cy="1384995"/>
          </a:xfrm>
          <a:prstGeom prst="rect">
            <a:avLst/>
          </a:prstGeom>
          <a:solidFill>
            <a:schemeClr val="bg1"/>
          </a:solidFill>
          <a:ln w="25400">
            <a:solidFill>
              <a:srgbClr val="C00000"/>
            </a:solidFill>
          </a:ln>
        </p:spPr>
        <p:txBody>
          <a:bodyPr wrap="square" rtlCol="0">
            <a:spAutoFit/>
          </a:bodyPr>
          <a:lstStyle/>
          <a:p>
            <a:r>
              <a:rPr lang="en-US" sz="2800" b="1" dirty="0" smtClean="0">
                <a:solidFill>
                  <a:schemeClr val="accent1">
                    <a:lumMod val="75000"/>
                  </a:schemeClr>
                </a:solidFill>
                <a:latin typeface="Comic Sans MS" panose="030F0702030302020204" pitchFamily="66" charset="0"/>
              </a:rPr>
              <a:t>TRUE </a:t>
            </a:r>
            <a:r>
              <a:rPr lang="en-US" sz="2800" b="1" dirty="0" smtClean="0">
                <a:latin typeface="Comic Sans MS" panose="030F0702030302020204" pitchFamily="66" charset="0"/>
              </a:rPr>
              <a:t>or </a:t>
            </a:r>
            <a:r>
              <a:rPr lang="en-US" sz="2800" b="1" dirty="0" smtClean="0">
                <a:solidFill>
                  <a:schemeClr val="accent4">
                    <a:lumMod val="60000"/>
                    <a:lumOff val="40000"/>
                  </a:schemeClr>
                </a:solidFill>
                <a:latin typeface="Comic Sans MS" panose="030F0702030302020204" pitchFamily="66" charset="0"/>
              </a:rPr>
              <a:t>FALSE</a:t>
            </a:r>
            <a:r>
              <a:rPr lang="en-US" sz="2800" b="1" dirty="0" smtClean="0">
                <a:latin typeface="Comic Sans MS" panose="030F0702030302020204" pitchFamily="66" charset="0"/>
              </a:rPr>
              <a:t>: Are these 2014/2015 headlines from Washington state, King County, or Seattle?</a:t>
            </a:r>
            <a:endParaRPr lang="en-US" sz="2800" b="1" dirty="0">
              <a:solidFill>
                <a:schemeClr val="accent1">
                  <a:lumMod val="75000"/>
                </a:schemeClr>
              </a:solidFill>
              <a:latin typeface="Comic Sans MS" panose="030F0702030302020204" pitchFamily="66" charset="0"/>
            </a:endParaRPr>
          </a:p>
        </p:txBody>
      </p:sp>
      <p:sp>
        <p:nvSpPr>
          <p:cNvPr id="6" name="TextBox 5"/>
          <p:cNvSpPr txBox="1"/>
          <p:nvPr/>
        </p:nvSpPr>
        <p:spPr>
          <a:xfrm>
            <a:off x="708454" y="2996001"/>
            <a:ext cx="10403810" cy="523220"/>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 “Consumers, lawmakers push to end forced labor in fishing”</a:t>
            </a:r>
            <a:endParaRPr lang="en-US" sz="2800" dirty="0">
              <a:latin typeface="Comic Sans MS" panose="030F0702030302020204" pitchFamily="66" charset="0"/>
            </a:endParaRPr>
          </a:p>
        </p:txBody>
      </p:sp>
      <p:sp>
        <p:nvSpPr>
          <p:cNvPr id="7" name="TextBox 6"/>
          <p:cNvSpPr txBox="1"/>
          <p:nvPr/>
        </p:nvSpPr>
        <p:spPr>
          <a:xfrm>
            <a:off x="734903" y="4008372"/>
            <a:ext cx="11154015" cy="523220"/>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military officers sought in alleged human trafficking”</a:t>
            </a:r>
            <a:endParaRPr lang="en-US" sz="2800" dirty="0">
              <a:latin typeface="Comic Sans MS" panose="030F0702030302020204" pitchFamily="66" charset="0"/>
            </a:endParaRPr>
          </a:p>
        </p:txBody>
      </p:sp>
      <p:sp>
        <p:nvSpPr>
          <p:cNvPr id="8" name="TextBox 7"/>
          <p:cNvSpPr txBox="1"/>
          <p:nvPr/>
        </p:nvSpPr>
        <p:spPr>
          <a:xfrm>
            <a:off x="682004" y="4759133"/>
            <a:ext cx="10456709" cy="523220"/>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 . . woman accused of pimping teenage daughter” </a:t>
            </a:r>
            <a:endParaRPr lang="en-US" sz="2800" dirty="0">
              <a:latin typeface="Comic Sans MS" panose="030F0702030302020204" pitchFamily="66" charset="0"/>
            </a:endParaRPr>
          </a:p>
        </p:txBody>
      </p:sp>
      <p:sp>
        <p:nvSpPr>
          <p:cNvPr id="9" name="TextBox 8"/>
          <p:cNvSpPr txBox="1"/>
          <p:nvPr/>
        </p:nvSpPr>
        <p:spPr>
          <a:xfrm>
            <a:off x="708454" y="5644929"/>
            <a:ext cx="10174580" cy="954107"/>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county man pleads guilty to pimping and raping </a:t>
            </a:r>
          </a:p>
          <a:p>
            <a:r>
              <a:rPr lang="en-US" sz="2800" dirty="0">
                <a:latin typeface="Comic Sans MS" panose="030F0702030302020204" pitchFamily="66" charset="0"/>
              </a:rPr>
              <a:t> </a:t>
            </a:r>
            <a:r>
              <a:rPr lang="en-US" sz="2800" dirty="0" smtClean="0">
                <a:latin typeface="Comic Sans MS" panose="030F0702030302020204" pitchFamily="66" charset="0"/>
              </a:rPr>
              <a:t> underage girls”</a:t>
            </a:r>
            <a:endParaRPr lang="en-US" sz="2800" dirty="0">
              <a:latin typeface="Comic Sans MS" panose="030F0702030302020204" pitchFamily="66" charset="0"/>
            </a:endParaRPr>
          </a:p>
        </p:txBody>
      </p:sp>
    </p:spTree>
    <p:extLst>
      <p:ext uri="{BB962C8B-B14F-4D97-AF65-F5344CB8AC3E}">
        <p14:creationId xmlns:p14="http://schemas.microsoft.com/office/powerpoint/2010/main" val="3458223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4198" y="572278"/>
            <a:ext cx="10257936" cy="954107"/>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spas labeled chronic nuisances amid prostitution</a:t>
            </a:r>
          </a:p>
          <a:p>
            <a:r>
              <a:rPr lang="en-US" sz="2800" dirty="0">
                <a:latin typeface="Comic Sans MS" panose="030F0702030302020204" pitchFamily="66" charset="0"/>
              </a:rPr>
              <a:t> </a:t>
            </a:r>
            <a:r>
              <a:rPr lang="en-US" sz="2800" dirty="0" smtClean="0">
                <a:latin typeface="Comic Sans MS" panose="030F0702030302020204" pitchFamily="66" charset="0"/>
              </a:rPr>
              <a:t>  allegation”</a:t>
            </a:r>
          </a:p>
        </p:txBody>
      </p:sp>
      <p:sp>
        <p:nvSpPr>
          <p:cNvPr id="7" name="TextBox 6"/>
          <p:cNvSpPr txBox="1"/>
          <p:nvPr/>
        </p:nvSpPr>
        <p:spPr>
          <a:xfrm>
            <a:off x="1247164" y="2821659"/>
            <a:ext cx="9954969" cy="523220"/>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“AP Investigation: Slavery taints global supply of seafood”</a:t>
            </a:r>
          </a:p>
        </p:txBody>
      </p:sp>
      <p:sp>
        <p:nvSpPr>
          <p:cNvPr id="9" name="TextBox 8"/>
          <p:cNvSpPr txBox="1"/>
          <p:nvPr/>
        </p:nvSpPr>
        <p:spPr>
          <a:xfrm>
            <a:off x="1247164" y="4365834"/>
            <a:ext cx="10171374" cy="1384995"/>
          </a:xfrm>
          <a:prstGeom prst="rect">
            <a:avLst/>
          </a:prstGeom>
          <a:noFill/>
          <a:ln w="25400">
            <a:solidFill>
              <a:srgbClr val="C00000"/>
            </a:solidFill>
          </a:ln>
        </p:spPr>
        <p:txBody>
          <a:bodyPr wrap="none" rtlCol="0">
            <a:spAutoFit/>
          </a:bodyPr>
          <a:lstStyle/>
          <a:p>
            <a:r>
              <a:rPr lang="en-US" sz="2800" dirty="0" smtClean="0">
                <a:latin typeface="Comic Sans MS" panose="030F0702030302020204" pitchFamily="66" charset="0"/>
              </a:rPr>
              <a:t>“Costco sued over claims shrimp is harvested with slave </a:t>
            </a:r>
          </a:p>
          <a:p>
            <a:r>
              <a:rPr lang="en-US" sz="2800" dirty="0">
                <a:latin typeface="Comic Sans MS" panose="030F0702030302020204" pitchFamily="66" charset="0"/>
              </a:rPr>
              <a:t> </a:t>
            </a:r>
            <a:r>
              <a:rPr lang="en-US" sz="2800" dirty="0" smtClean="0">
                <a:latin typeface="Comic Sans MS" panose="030F0702030302020204" pitchFamily="66" charset="0"/>
              </a:rPr>
              <a:t> labor: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woman </a:t>
            </a:r>
            <a:r>
              <a:rPr lang="en-US" sz="2400" dirty="0" smtClean="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filed </a:t>
            </a:r>
            <a:r>
              <a:rPr lang="en-US" sz="2400" dirty="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what may be the first such </a:t>
            </a:r>
            <a:r>
              <a:rPr lang="en-US" sz="2400" dirty="0" smtClean="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lawsuit</a:t>
            </a:r>
          </a:p>
          <a:p>
            <a:r>
              <a:rPr lang="en-US" sz="2400" dirty="0" smtClean="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against the retailer over liability for the Thai fishing industry</a:t>
            </a:r>
            <a:r>
              <a:rPr lang="en-US" sz="2400" dirty="0" smtClean="0">
                <a:solidFill>
                  <a:srgbClr val="231F20"/>
                </a:solidFill>
                <a:latin typeface="Comic Sans MS" panose="030F0702030302020204" pitchFamily="66" charset="0"/>
                <a:ea typeface="Times New Roman" panose="02020603050405020304" pitchFamily="18" charset="0"/>
                <a:cs typeface="Times New Roman" panose="02020603050405020304" pitchFamily="18" charset="0"/>
              </a:rPr>
              <a:t>.</a:t>
            </a:r>
            <a:r>
              <a:rPr lang="en-US" sz="2800" dirty="0" smtClean="0">
                <a:latin typeface="Comic Sans MS" panose="030F0702030302020204" pitchFamily="66" charset="0"/>
              </a:rPr>
              <a:t>”</a:t>
            </a:r>
          </a:p>
        </p:txBody>
      </p:sp>
    </p:spTree>
    <p:extLst>
      <p:ext uri="{BB962C8B-B14F-4D97-AF65-F5344CB8AC3E}">
        <p14:creationId xmlns:p14="http://schemas.microsoft.com/office/powerpoint/2010/main" val="186306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7665" y="634482"/>
            <a:ext cx="10120078"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“Sex offender accused of pimping teen from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jail”</a:t>
            </a:r>
            <a:endParaRPr lang="en-US" sz="2800" dirty="0">
              <a:latin typeface="Comic Sans MS" panose="030F0702030302020204" pitchFamily="66" charset="0"/>
            </a:endParaRPr>
          </a:p>
        </p:txBody>
      </p:sp>
      <p:sp>
        <p:nvSpPr>
          <p:cNvPr id="4" name="TextBox 3"/>
          <p:cNvSpPr txBox="1"/>
          <p:nvPr/>
        </p:nvSpPr>
        <p:spPr>
          <a:xfrm>
            <a:off x="1147665" y="1813249"/>
            <a:ext cx="9748181"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“Sex workers gather to fight sigma, advocate for rights”</a:t>
            </a:r>
            <a:endParaRPr lang="en-US" sz="2800" dirty="0">
              <a:latin typeface="Comic Sans MS" panose="030F0702030302020204" pitchFamily="66" charset="0"/>
            </a:endParaRPr>
          </a:p>
        </p:txBody>
      </p:sp>
      <p:sp>
        <p:nvSpPr>
          <p:cNvPr id="5" name="TextBox 4"/>
          <p:cNvSpPr txBox="1"/>
          <p:nvPr/>
        </p:nvSpPr>
        <p:spPr>
          <a:xfrm>
            <a:off x="1147664" y="2852057"/>
            <a:ext cx="8558753"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massage parlor probe nets 55 arrests”</a:t>
            </a:r>
            <a:endParaRPr lang="en-US" sz="2800" dirty="0">
              <a:latin typeface="Comic Sans MS" panose="030F0702030302020204" pitchFamily="66" charset="0"/>
            </a:endParaRPr>
          </a:p>
        </p:txBody>
      </p:sp>
      <p:sp>
        <p:nvSpPr>
          <p:cNvPr id="6" name="TextBox 5"/>
          <p:cNvSpPr txBox="1"/>
          <p:nvPr/>
        </p:nvSpPr>
        <p:spPr>
          <a:xfrm>
            <a:off x="1147664" y="4030824"/>
            <a:ext cx="8052204"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“Teenage pimp sentenced to 17 years in prison”</a:t>
            </a:r>
            <a:endParaRPr lang="en-US" sz="2800" dirty="0">
              <a:latin typeface="Comic Sans MS" panose="030F0702030302020204" pitchFamily="66" charset="0"/>
            </a:endParaRPr>
          </a:p>
        </p:txBody>
      </p:sp>
      <p:sp>
        <p:nvSpPr>
          <p:cNvPr id="7" name="TextBox 6"/>
          <p:cNvSpPr txBox="1"/>
          <p:nvPr/>
        </p:nvSpPr>
        <p:spPr>
          <a:xfrm>
            <a:off x="562568" y="5209591"/>
            <a:ext cx="11025775"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“5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County residents charged Afghan girls force labor”</a:t>
            </a:r>
            <a:endParaRPr lang="en-US" sz="2800" dirty="0">
              <a:latin typeface="Comic Sans MS" panose="030F0702030302020204" pitchFamily="66" charset="0"/>
            </a:endParaRPr>
          </a:p>
        </p:txBody>
      </p:sp>
    </p:spTree>
    <p:extLst>
      <p:ext uri="{BB962C8B-B14F-4D97-AF65-F5344CB8AC3E}">
        <p14:creationId xmlns:p14="http://schemas.microsoft.com/office/powerpoint/2010/main" val="2555431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389" y="505693"/>
            <a:ext cx="11320728" cy="523220"/>
          </a:xfrm>
          <a:prstGeom prst="rect">
            <a:avLst/>
          </a:prstGeom>
          <a:noFill/>
          <a:ln w="25400">
            <a:solidFill>
              <a:srgbClr val="C00000"/>
            </a:solidFill>
          </a:ln>
        </p:spPr>
        <p:txBody>
          <a:bodyPr wrap="none" rtlCol="0">
            <a:spAutoFit/>
          </a:bodyPr>
          <a:lstStyle/>
          <a:p>
            <a:r>
              <a:rPr lang="en-US" sz="2800" dirty="0" smtClean="0">
                <a:solidFill>
                  <a:srgbClr val="C00000"/>
                </a:solidFill>
                <a:latin typeface="Comic Sans MS" panose="030F0702030302020204" pitchFamily="66" charset="0"/>
              </a:rPr>
              <a:t>(1999)</a:t>
            </a:r>
            <a:r>
              <a:rPr lang="en-US" sz="2800" dirty="0" smtClean="0">
                <a:latin typeface="Comic Sans MS" panose="030F0702030302020204" pitchFamily="66" charset="0"/>
              </a:rPr>
              <a:t> “A Slave’s Tale: Cruised, Abused, and Soon to be Deported”</a:t>
            </a:r>
            <a:endParaRPr lang="en-US" sz="2800" dirty="0">
              <a:latin typeface="Comic Sans MS" panose="030F0702030302020204" pitchFamily="66" charset="0"/>
            </a:endParaRPr>
          </a:p>
        </p:txBody>
      </p:sp>
      <p:pic>
        <p:nvPicPr>
          <p:cNvPr id="5" name="Picture 2" descr="http://bestbuycheapenglishessay.com/images/sypyrit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445" y="2793195"/>
            <a:ext cx="6769895" cy="34613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0858" y="1649444"/>
            <a:ext cx="9672841" cy="523220"/>
          </a:xfrm>
          <a:prstGeom prst="rect">
            <a:avLst/>
          </a:prstGeom>
          <a:noFill/>
          <a:ln w="25400">
            <a:solidFill>
              <a:srgbClr val="C00000"/>
            </a:solidFill>
          </a:ln>
        </p:spPr>
        <p:txBody>
          <a:bodyPr wrap="none" rtlCol="0">
            <a:spAutoFit/>
          </a:bodyPr>
          <a:lstStyle/>
          <a:p>
            <a:pPr algn="ctr"/>
            <a:r>
              <a:rPr lang="en-US" sz="2800" dirty="0" smtClean="0">
                <a:latin typeface="Comic Sans MS" panose="030F0702030302020204" pitchFamily="66" charset="0"/>
              </a:rPr>
              <a:t>“DEA: ” [</a:t>
            </a:r>
            <a:r>
              <a:rPr lang="en-US" sz="2800" dirty="0" smtClean="0">
                <a:solidFill>
                  <a:srgbClr val="C00000"/>
                </a:solidFill>
                <a:latin typeface="Comic Sans MS" panose="030F0702030302020204" pitchFamily="66" charset="0"/>
              </a:rPr>
              <a:t>Location</a:t>
            </a:r>
            <a:r>
              <a:rPr lang="en-US" sz="2800" dirty="0" smtClean="0">
                <a:latin typeface="Comic Sans MS" panose="030F0702030302020204" pitchFamily="66" charset="0"/>
              </a:rPr>
              <a:t>] Doctor pimped women for extra cash”</a:t>
            </a:r>
            <a:endParaRPr lang="en-US" sz="2800" dirty="0">
              <a:latin typeface="Comic Sans MS" panose="030F0702030302020204" pitchFamily="66" charset="0"/>
            </a:endParaRPr>
          </a:p>
        </p:txBody>
      </p:sp>
    </p:spTree>
    <p:extLst>
      <p:ext uri="{BB962C8B-B14F-4D97-AF65-F5344CB8AC3E}">
        <p14:creationId xmlns:p14="http://schemas.microsoft.com/office/powerpoint/2010/main" val="89899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79" y="318472"/>
            <a:ext cx="11655489" cy="1137104"/>
          </a:xfrm>
        </p:spPr>
        <p:txBody>
          <a:bodyPr>
            <a:normAutofit/>
          </a:bodyPr>
          <a:lstStyle/>
          <a:p>
            <a:r>
              <a:rPr lang="en-US" b="1" dirty="0" smtClean="0">
                <a:latin typeface="Comic Sans MS" panose="030F0702030302020204" pitchFamily="66" charset="0"/>
              </a:rPr>
              <a:t>Common Myths about Human Trafficking </a:t>
            </a:r>
            <a:endParaRPr lang="en-US" b="1" dirty="0">
              <a:latin typeface="Comic Sans MS" panose="030F0702030302020204" pitchFamily="66" charset="0"/>
            </a:endParaRPr>
          </a:p>
        </p:txBody>
      </p:sp>
      <p:sp>
        <p:nvSpPr>
          <p:cNvPr id="8" name="TextBox 7"/>
          <p:cNvSpPr txBox="1"/>
          <p:nvPr/>
        </p:nvSpPr>
        <p:spPr>
          <a:xfrm>
            <a:off x="402684" y="1307239"/>
            <a:ext cx="10916817" cy="4401205"/>
          </a:xfrm>
          <a:prstGeom prst="rect">
            <a:avLst/>
          </a:prstGeom>
          <a:noFill/>
        </p:spPr>
        <p:txBody>
          <a:bodyPr wrap="square" rtlCol="0">
            <a:spAutoFit/>
          </a:bodyPr>
          <a:lstStyle/>
          <a:p>
            <a:r>
              <a:rPr lang="en-US" sz="2800" dirty="0" smtClean="0">
                <a:latin typeface="Comic Sans MS" panose="030F0702030302020204" pitchFamily="66" charset="0"/>
              </a:rPr>
              <a:t>         </a:t>
            </a:r>
          </a:p>
          <a:p>
            <a:endParaRPr lang="en-US" sz="2800" dirty="0" smtClean="0">
              <a:latin typeface="Comic Sans MS" panose="030F0702030302020204" pitchFamily="66" charset="0"/>
            </a:endParaRPr>
          </a:p>
          <a:p>
            <a:r>
              <a:rPr lang="en-US" sz="2800" dirty="0">
                <a:latin typeface="Comic Sans MS" panose="030F0702030302020204" pitchFamily="66" charset="0"/>
              </a:rPr>
              <a:t> </a:t>
            </a:r>
            <a:r>
              <a:rPr lang="en-US" sz="2800" dirty="0" smtClean="0">
                <a:latin typeface="Comic Sans MS" panose="030F0702030302020204" pitchFamily="66" charset="0"/>
              </a:rPr>
              <a:t>         </a:t>
            </a:r>
          </a:p>
          <a:p>
            <a:endParaRPr lang="en-US" sz="2800" dirty="0">
              <a:latin typeface="Comic Sans MS" panose="030F0702030302020204" pitchFamily="66" charset="0"/>
            </a:endParaRPr>
          </a:p>
          <a:p>
            <a:r>
              <a:rPr lang="en-US" sz="2800" dirty="0" smtClean="0">
                <a:latin typeface="Comic Sans MS" panose="030F0702030302020204" pitchFamily="66" charset="0"/>
              </a:rPr>
              <a:t>         </a:t>
            </a:r>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r>
              <a:rPr lang="en-US" sz="2800" dirty="0" smtClean="0">
                <a:latin typeface="Comic Sans MS" panose="030F0702030302020204" pitchFamily="66" charset="0"/>
              </a:rPr>
              <a:t>         </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14" name="Minus 13"/>
          <p:cNvSpPr/>
          <p:nvPr/>
        </p:nvSpPr>
        <p:spPr>
          <a:xfrm rot="16200000">
            <a:off x="8589388" y="3346267"/>
            <a:ext cx="1779647" cy="12223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vel 10"/>
          <p:cNvSpPr/>
          <p:nvPr/>
        </p:nvSpPr>
        <p:spPr>
          <a:xfrm>
            <a:off x="8302863" y="1276992"/>
            <a:ext cx="2298357" cy="2026508"/>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FALSE</a:t>
            </a:r>
            <a:endParaRPr lang="en-US" sz="4000" b="1" dirty="0">
              <a:solidFill>
                <a:schemeClr val="tx1"/>
              </a:solidFill>
            </a:endParaRPr>
          </a:p>
        </p:txBody>
      </p:sp>
      <p:sp>
        <p:nvSpPr>
          <p:cNvPr id="3" name="TextBox 2"/>
          <p:cNvSpPr txBox="1"/>
          <p:nvPr/>
        </p:nvSpPr>
        <p:spPr>
          <a:xfrm>
            <a:off x="657236" y="1307239"/>
            <a:ext cx="9948557" cy="6001643"/>
          </a:xfrm>
          <a:prstGeom prst="rect">
            <a:avLst/>
          </a:prstGeom>
          <a:noFill/>
        </p:spPr>
        <p:txBody>
          <a:bodyPr wrap="none" rtlCol="0">
            <a:spAutoFit/>
          </a:bodyPr>
          <a:lstStyle/>
          <a:p>
            <a:r>
              <a:rPr lang="en-US" sz="3200" dirty="0" smtClean="0">
                <a:latin typeface="Comic Sans MS" panose="030F0702030302020204" pitchFamily="66" charset="0"/>
              </a:rPr>
              <a:t>Prostitution is the oldest profession </a:t>
            </a:r>
          </a:p>
          <a:p>
            <a:r>
              <a:rPr lang="en-US" sz="3200" dirty="0" smtClean="0">
                <a:latin typeface="Comic Sans MS" panose="030F0702030302020204" pitchFamily="66" charset="0"/>
              </a:rPr>
              <a:t>and a victimless crime.</a:t>
            </a:r>
          </a:p>
          <a:p>
            <a:endParaRPr lang="en-US" sz="3200" dirty="0">
              <a:latin typeface="Comic Sans MS" panose="030F0702030302020204" pitchFamily="66" charset="0"/>
            </a:endParaRPr>
          </a:p>
          <a:p>
            <a:r>
              <a:rPr lang="en-US" sz="3200" dirty="0" smtClean="0">
                <a:latin typeface="Comic Sans MS" panose="030F0702030302020204" pitchFamily="66" charset="0"/>
              </a:rPr>
              <a:t>                 </a:t>
            </a:r>
          </a:p>
          <a:p>
            <a:r>
              <a:rPr lang="en-US" sz="3200" dirty="0">
                <a:latin typeface="Comic Sans MS" panose="030F0702030302020204" pitchFamily="66" charset="0"/>
              </a:rPr>
              <a:t> </a:t>
            </a:r>
            <a:r>
              <a:rPr lang="en-US" sz="3200" dirty="0" smtClean="0">
                <a:latin typeface="Comic Sans MS" panose="030F0702030302020204" pitchFamily="66" charset="0"/>
              </a:rPr>
              <a:t>                Slavery is been around at</a:t>
            </a:r>
          </a:p>
          <a:p>
            <a:r>
              <a:rPr lang="en-US" sz="3200" dirty="0">
                <a:latin typeface="Comic Sans MS" panose="030F0702030302020204" pitchFamily="66" charset="0"/>
              </a:rPr>
              <a:t> </a:t>
            </a:r>
            <a:r>
              <a:rPr lang="en-US" sz="3200" dirty="0" smtClean="0">
                <a:latin typeface="Comic Sans MS" panose="030F0702030302020204" pitchFamily="66" charset="0"/>
              </a:rPr>
              <a:t>                least as long,  and, while</a:t>
            </a:r>
          </a:p>
          <a:p>
            <a:r>
              <a:rPr lang="en-US" sz="3200" dirty="0">
                <a:latin typeface="Comic Sans MS" panose="030F0702030302020204" pitchFamily="66" charset="0"/>
              </a:rPr>
              <a:t> </a:t>
            </a:r>
            <a:r>
              <a:rPr lang="en-US" sz="3200" dirty="0" smtClean="0">
                <a:latin typeface="Comic Sans MS" panose="030F0702030302020204" pitchFamily="66" charset="0"/>
              </a:rPr>
              <a:t>                slavery as we have know it</a:t>
            </a:r>
          </a:p>
          <a:p>
            <a:r>
              <a:rPr lang="en-US" sz="3200" dirty="0">
                <a:latin typeface="Comic Sans MS" panose="030F0702030302020204" pitchFamily="66" charset="0"/>
              </a:rPr>
              <a:t> </a:t>
            </a:r>
            <a:r>
              <a:rPr lang="en-US" sz="3200" dirty="0" smtClean="0">
                <a:latin typeface="Comic Sans MS" panose="030F0702030302020204" pitchFamily="66" charset="0"/>
              </a:rPr>
              <a:t>                had been somewhat </a:t>
            </a:r>
          </a:p>
          <a:p>
            <a:r>
              <a:rPr lang="en-US" sz="3200" dirty="0">
                <a:latin typeface="Comic Sans MS" panose="030F0702030302020204" pitchFamily="66" charset="0"/>
              </a:rPr>
              <a:t> </a:t>
            </a:r>
            <a:r>
              <a:rPr lang="en-US" sz="3200" dirty="0" smtClean="0">
                <a:latin typeface="Comic Sans MS" panose="030F0702030302020204" pitchFamily="66" charset="0"/>
              </a:rPr>
              <a:t>                eradicated, Human Trafficking</a:t>
            </a:r>
          </a:p>
          <a:p>
            <a:r>
              <a:rPr lang="en-US" sz="3200" dirty="0">
                <a:latin typeface="Comic Sans MS" panose="030F0702030302020204" pitchFamily="66" charset="0"/>
              </a:rPr>
              <a:t> </a:t>
            </a:r>
            <a:r>
              <a:rPr lang="en-US" sz="3200" dirty="0" smtClean="0">
                <a:latin typeface="Comic Sans MS" panose="030F0702030302020204" pitchFamily="66" charset="0"/>
              </a:rPr>
              <a:t>                is Modern Slavery and an abuse of basic</a:t>
            </a:r>
          </a:p>
          <a:p>
            <a:r>
              <a:rPr lang="en-US" sz="3200" dirty="0">
                <a:latin typeface="Comic Sans MS" panose="030F0702030302020204" pitchFamily="66" charset="0"/>
              </a:rPr>
              <a:t> </a:t>
            </a:r>
            <a:r>
              <a:rPr lang="en-US" sz="3200" dirty="0" smtClean="0">
                <a:latin typeface="Comic Sans MS" panose="030F0702030302020204" pitchFamily="66" charset="0"/>
              </a:rPr>
              <a:t>                human rights.</a:t>
            </a:r>
          </a:p>
          <a:p>
            <a:r>
              <a:rPr lang="en-US" sz="3200" dirty="0">
                <a:latin typeface="Comic Sans MS" panose="030F0702030302020204" pitchFamily="66" charset="0"/>
              </a:rPr>
              <a:t> </a:t>
            </a:r>
            <a:r>
              <a:rPr lang="en-US" sz="3200" dirty="0" smtClean="0">
                <a:latin typeface="Comic Sans MS" panose="030F0702030302020204" pitchFamily="66" charset="0"/>
              </a:rPr>
              <a:t>                 </a:t>
            </a:r>
            <a:endParaRPr lang="en-US" sz="3200" dirty="0">
              <a:latin typeface="Comic Sans MS" panose="030F0702030302020204" pitchFamily="66" charset="0"/>
            </a:endParaRPr>
          </a:p>
        </p:txBody>
      </p:sp>
      <p:sp>
        <p:nvSpPr>
          <p:cNvPr id="15" name="Bevel 14"/>
          <p:cNvSpPr/>
          <p:nvPr/>
        </p:nvSpPr>
        <p:spPr>
          <a:xfrm>
            <a:off x="402684" y="2820738"/>
            <a:ext cx="2298357" cy="2026508"/>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TRUE</a:t>
            </a:r>
            <a:endParaRPr lang="en-US" sz="4000" b="1" dirty="0">
              <a:solidFill>
                <a:schemeClr val="tx1"/>
              </a:solidFill>
            </a:endParaRPr>
          </a:p>
        </p:txBody>
      </p:sp>
      <p:sp>
        <p:nvSpPr>
          <p:cNvPr id="16" name="Minus 15"/>
          <p:cNvSpPr/>
          <p:nvPr/>
        </p:nvSpPr>
        <p:spPr>
          <a:xfrm rot="16200000">
            <a:off x="662039" y="4856236"/>
            <a:ext cx="1779647" cy="12223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927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02.radiovaticana.va/photo/2014/12/02/AFP3738084_LancioGra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388" y="179119"/>
            <a:ext cx="7233795" cy="5153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873" y="5515606"/>
            <a:ext cx="11341289" cy="1261884"/>
          </a:xfrm>
          <a:prstGeom prst="rect">
            <a:avLst/>
          </a:prstGeom>
          <a:noFill/>
        </p:spPr>
        <p:txBody>
          <a:bodyPr wrap="square" rtlCol="0">
            <a:spAutoFit/>
          </a:bodyPr>
          <a:lstStyle/>
          <a:p>
            <a:r>
              <a:rPr lang="en-US" sz="2800" dirty="0" smtClean="0">
                <a:latin typeface="Comic Sans MS" panose="030F0702030302020204" pitchFamily="66" charset="0"/>
              </a:rPr>
              <a:t>Representatives of  Catholic, Anglican, Jewish, Hindu,  Buddhist, Orthodox, and Islamic faiths</a:t>
            </a:r>
          </a:p>
          <a:p>
            <a:r>
              <a:rPr lang="en-US" sz="2000" dirty="0" smtClean="0">
                <a:latin typeface="Comic Sans MS" panose="030F0702030302020204" pitchFamily="66" charset="0"/>
              </a:rPr>
              <a:t>                                                 U. S. State Department Trafficking in Persons Report 2015</a:t>
            </a:r>
            <a:endParaRPr lang="en-US" sz="2000" dirty="0"/>
          </a:p>
        </p:txBody>
      </p:sp>
    </p:spTree>
    <p:extLst>
      <p:ext uri="{BB962C8B-B14F-4D97-AF65-F5344CB8AC3E}">
        <p14:creationId xmlns:p14="http://schemas.microsoft.com/office/powerpoint/2010/main" val="1099498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1658" y="765110"/>
            <a:ext cx="4065537" cy="584775"/>
          </a:xfrm>
          <a:prstGeom prst="rect">
            <a:avLst/>
          </a:prstGeom>
          <a:noFill/>
          <a:ln w="50800">
            <a:solidFill>
              <a:srgbClr val="C00000"/>
            </a:solidFill>
          </a:ln>
        </p:spPr>
        <p:txBody>
          <a:bodyPr wrap="none" rtlCol="0">
            <a:spAutoFit/>
          </a:bodyPr>
          <a:lstStyle/>
          <a:p>
            <a:pPr algn="ctr"/>
            <a:r>
              <a:rPr lang="en-US" sz="3200" dirty="0" smtClean="0">
                <a:latin typeface="Comic Sans MS" panose="030F0702030302020204" pitchFamily="66" charset="0"/>
              </a:rPr>
              <a:t>What is being done?</a:t>
            </a:r>
            <a:endParaRPr lang="en-US" sz="3200" dirty="0">
              <a:latin typeface="Comic Sans MS" panose="030F0702030302020204" pitchFamily="66" charset="0"/>
            </a:endParaRPr>
          </a:p>
        </p:txBody>
      </p:sp>
      <p:sp>
        <p:nvSpPr>
          <p:cNvPr id="3" name="TextBox 2"/>
          <p:cNvSpPr txBox="1"/>
          <p:nvPr/>
        </p:nvSpPr>
        <p:spPr>
          <a:xfrm>
            <a:off x="915714" y="1518918"/>
            <a:ext cx="9453229" cy="5324535"/>
          </a:xfrm>
          <a:prstGeom prst="rect">
            <a:avLst/>
          </a:prstGeom>
          <a:noFill/>
        </p:spPr>
        <p:txBody>
          <a:bodyPr wrap="none" rtlCol="0">
            <a:spAutoFit/>
          </a:bodyPr>
          <a:lstStyle/>
          <a:p>
            <a:pPr algn="ctr"/>
            <a:r>
              <a:rPr lang="en-US" sz="2400" dirty="0" smtClean="0">
                <a:latin typeface="Comic Sans MS" panose="030F0702030302020204" pitchFamily="66" charset="0"/>
              </a:rPr>
              <a:t>Nationally</a:t>
            </a:r>
          </a:p>
          <a:p>
            <a:endParaRPr lang="en-US" sz="2400" dirty="0">
              <a:latin typeface="Comic Sans MS" panose="030F0702030302020204" pitchFamily="66" charset="0"/>
            </a:endParaRPr>
          </a:p>
          <a:p>
            <a:pPr marL="342900" indent="-342900">
              <a:buFont typeface="Wingdings" panose="05000000000000000000" pitchFamily="2" charset="2"/>
              <a:buChar char="Ø"/>
            </a:pPr>
            <a:r>
              <a:rPr lang="en-US" sz="2400" dirty="0" smtClean="0">
                <a:latin typeface="Comic Sans MS" panose="030F0702030302020204" pitchFamily="66" charset="0"/>
              </a:rPr>
              <a:t>(2015) Working to reward companies that have better policies</a:t>
            </a:r>
          </a:p>
          <a:p>
            <a:r>
              <a:rPr lang="en-US" sz="2400" dirty="0">
                <a:latin typeface="Comic Sans MS" panose="030F0702030302020204" pitchFamily="66" charset="0"/>
              </a:rPr>
              <a:t> </a:t>
            </a:r>
            <a:r>
              <a:rPr lang="en-US" sz="2400" dirty="0" smtClean="0">
                <a:latin typeface="Comic Sans MS" panose="030F0702030302020204" pitchFamily="66" charset="0"/>
              </a:rPr>
              <a:t>    to prevent labor abuses</a:t>
            </a:r>
          </a:p>
          <a:p>
            <a:endParaRPr lang="en-US" sz="2400" dirty="0" smtClean="0">
              <a:latin typeface="Comic Sans MS" panose="030F0702030302020204" pitchFamily="66" charset="0"/>
            </a:endParaRPr>
          </a:p>
          <a:p>
            <a:pPr marL="342900" indent="-342900">
              <a:buFont typeface="Wingdings" panose="05000000000000000000" pitchFamily="2" charset="2"/>
              <a:buChar char="Ø"/>
            </a:pPr>
            <a:r>
              <a:rPr lang="en-US" sz="2400" dirty="0">
                <a:latin typeface="Comic Sans MS" panose="030F0702030302020204" pitchFamily="66" charset="0"/>
              </a:rPr>
              <a:t> </a:t>
            </a:r>
            <a:r>
              <a:rPr lang="en-US" sz="2400" dirty="0" smtClean="0">
                <a:latin typeface="Comic Sans MS" panose="030F0702030302020204" pitchFamily="66" charset="0"/>
              </a:rPr>
              <a:t>(2014) passed a bill sponsored by Washington’s U.S.</a:t>
            </a:r>
          </a:p>
          <a:p>
            <a:r>
              <a:rPr lang="en-US" sz="2400" dirty="0">
                <a:latin typeface="Comic Sans MS" panose="030F0702030302020204" pitchFamily="66" charset="0"/>
              </a:rPr>
              <a:t> </a:t>
            </a:r>
            <a:r>
              <a:rPr lang="en-US" sz="2400" dirty="0" smtClean="0">
                <a:latin typeface="Comic Sans MS" panose="030F0702030302020204" pitchFamily="66" charset="0"/>
              </a:rPr>
              <a:t>    Rep. Dave Reichert to fight child sex trafficking</a:t>
            </a:r>
          </a:p>
          <a:p>
            <a:endParaRPr lang="en-US" sz="2400" dirty="0">
              <a:latin typeface="Comic Sans MS" panose="030F0702030302020204" pitchFamily="66" charset="0"/>
            </a:endParaRPr>
          </a:p>
          <a:p>
            <a:pPr marL="342900" indent="-342900">
              <a:buFont typeface="Wingdings" panose="05000000000000000000" pitchFamily="2" charset="2"/>
              <a:buChar char="Ø"/>
            </a:pPr>
            <a:r>
              <a:rPr lang="en-US" sz="2400" dirty="0" smtClean="0">
                <a:latin typeface="Comic Sans MS" panose="030F0702030302020204" pitchFamily="66" charset="0"/>
              </a:rPr>
              <a:t>Businesses are becoming involved</a:t>
            </a:r>
          </a:p>
          <a:p>
            <a:pPr marL="342900" indent="-342900">
              <a:buFont typeface="Wingdings" panose="05000000000000000000" pitchFamily="2" charset="2"/>
              <a:buChar char="Ø"/>
            </a:pPr>
            <a:endParaRPr lang="en-US" sz="2400" dirty="0">
              <a:latin typeface="Comic Sans MS" panose="030F0702030302020204" pitchFamily="66" charset="0"/>
            </a:endParaRPr>
          </a:p>
          <a:p>
            <a:pPr marL="342900" indent="-342900">
              <a:buFont typeface="Wingdings" panose="05000000000000000000" pitchFamily="2" charset="2"/>
              <a:buChar char="Ø"/>
            </a:pPr>
            <a:r>
              <a:rPr lang="en-US" sz="2400" dirty="0">
                <a:latin typeface="Comic Sans MS" panose="030F0702030302020204" pitchFamily="66" charset="0"/>
              </a:rPr>
              <a:t> Buyer Beware Program</a:t>
            </a:r>
          </a:p>
          <a:p>
            <a:pPr marL="342900" indent="-342900">
              <a:buFont typeface="Wingdings" panose="05000000000000000000" pitchFamily="2" charset="2"/>
              <a:buChar char="Ø"/>
            </a:pPr>
            <a:endParaRPr lang="en-US" sz="2400" dirty="0" smtClean="0">
              <a:latin typeface="Comic Sans MS" panose="030F0702030302020204" pitchFamily="66" charset="0"/>
            </a:endParaRPr>
          </a:p>
          <a:p>
            <a:endParaRPr lang="en-US" sz="2400" dirty="0">
              <a:latin typeface="Comic Sans MS" panose="030F0702030302020204" pitchFamily="66" charset="0"/>
            </a:endParaRPr>
          </a:p>
          <a:p>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162466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6157" y="314348"/>
            <a:ext cx="4065537"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What is being done?</a:t>
            </a:r>
            <a:endParaRPr lang="en-US" sz="3200" dirty="0">
              <a:latin typeface="Comic Sans MS" panose="030F0702030302020204" pitchFamily="66" charset="0"/>
            </a:endParaRPr>
          </a:p>
        </p:txBody>
      </p:sp>
      <p:sp>
        <p:nvSpPr>
          <p:cNvPr id="3" name="TextBox 2"/>
          <p:cNvSpPr txBox="1"/>
          <p:nvPr/>
        </p:nvSpPr>
        <p:spPr>
          <a:xfrm>
            <a:off x="2060620" y="1152852"/>
            <a:ext cx="7443988" cy="461665"/>
          </a:xfrm>
          <a:prstGeom prst="rect">
            <a:avLst/>
          </a:prstGeom>
          <a:noFill/>
        </p:spPr>
        <p:txBody>
          <a:bodyPr wrap="square" rtlCol="0">
            <a:spAutoFit/>
          </a:bodyPr>
          <a:lstStyle/>
          <a:p>
            <a:pPr algn="ctr"/>
            <a:r>
              <a:rPr lang="en-US" sz="2400" dirty="0" smtClean="0">
                <a:latin typeface="Comic Sans MS" panose="030F0702030302020204" pitchFamily="66" charset="0"/>
              </a:rPr>
              <a:t>Washington State                                                             </a:t>
            </a:r>
            <a:endParaRPr lang="en-US" sz="2400" dirty="0">
              <a:latin typeface="Comic Sans MS" panose="030F0702030302020204" pitchFamily="66" charset="0"/>
            </a:endParaRPr>
          </a:p>
        </p:txBody>
      </p:sp>
      <p:pic>
        <p:nvPicPr>
          <p:cNvPr id="4" name="Picture 2" descr="http://gsab.ninja/match4democracy/img/stat_hu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922" y="1868246"/>
            <a:ext cx="8099384" cy="4468160"/>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3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1094" y="819835"/>
            <a:ext cx="10095722" cy="6924973"/>
          </a:xfrm>
          <a:prstGeom prst="rect">
            <a:avLst/>
          </a:prstGeom>
        </p:spPr>
        <p:txBody>
          <a:bodyPr wrap="square">
            <a:spAutoFit/>
          </a:bodyPr>
          <a:lstStyle/>
          <a:p>
            <a:pPr fontAlgn="t"/>
            <a:r>
              <a:rPr lang="en-US" sz="2400" dirty="0" smtClean="0">
                <a:latin typeface="Comic Sans MS" panose="030F0702030302020204" pitchFamily="66" charset="0"/>
              </a:rPr>
              <a:t>WA Senate Bill 6251 -Regulating advertising of commercial sexual abuse of a minor. Brief description:  Created a new crime, making it illegal to knowingly publish an escort ad on-line or in print that involves a minor.</a:t>
            </a:r>
          </a:p>
          <a:p>
            <a:pPr fontAlgn="t"/>
            <a:endParaRPr lang="en-US" sz="2400" dirty="0" smtClean="0">
              <a:latin typeface="Comic Sans MS" panose="030F0702030302020204" pitchFamily="66" charset="0"/>
            </a:endParaRPr>
          </a:p>
          <a:p>
            <a:pPr fontAlgn="t"/>
            <a:r>
              <a:rPr lang="en-US" sz="2400" dirty="0" smtClean="0">
                <a:latin typeface="Comic Sans MS" panose="030F0702030302020204" pitchFamily="66" charset="0"/>
              </a:rPr>
              <a:t>WA Senate Bill 6253 – Seizure and Forfeiture</a:t>
            </a:r>
          </a:p>
          <a:p>
            <a:pPr fontAlgn="t"/>
            <a:r>
              <a:rPr lang="en-US" sz="2400" dirty="0" smtClean="0">
                <a:latin typeface="Comic Sans MS" panose="030F0702030302020204" pitchFamily="66" charset="0"/>
              </a:rPr>
              <a:t>Brief Description: Concerning seizure and forfeiture of property in commercial sexual abuse of a minor, promoting commercial sexual abuse of a minor, and promoting prostitution in the first degree crimes.</a:t>
            </a:r>
          </a:p>
          <a:p>
            <a:pPr fontAlgn="t"/>
            <a:endParaRPr lang="en-US" sz="2400" dirty="0">
              <a:latin typeface="Comic Sans MS" panose="030F0702030302020204" pitchFamily="66" charset="0"/>
            </a:endParaRPr>
          </a:p>
          <a:p>
            <a:pPr fontAlgn="t"/>
            <a:r>
              <a:rPr lang="en-US" sz="2400" dirty="0">
                <a:latin typeface="Comic Sans MS" panose="030F0702030302020204" pitchFamily="66" charset="0"/>
              </a:rPr>
              <a:t>WA Senate Bill 5482 -Housing Bill</a:t>
            </a:r>
          </a:p>
          <a:p>
            <a:pPr fontAlgn="t"/>
            <a:r>
              <a:rPr lang="en-US" sz="2400" i="1" dirty="0">
                <a:solidFill>
                  <a:srgbClr val="C00000"/>
                </a:solidFill>
                <a:latin typeface="Comic Sans MS" panose="030F0702030302020204" pitchFamily="66" charset="0"/>
              </a:rPr>
              <a:t>Sponsors: </a:t>
            </a:r>
            <a:r>
              <a:rPr lang="en-US" sz="2400" i="1" dirty="0" smtClean="0">
                <a:solidFill>
                  <a:srgbClr val="C00000"/>
                </a:solidFill>
                <a:latin typeface="Comic Sans MS" panose="030F0702030302020204" pitchFamily="66" charset="0"/>
              </a:rPr>
              <a:t>Jeanne Kohl-Welles</a:t>
            </a:r>
            <a:endParaRPr lang="en-US" sz="2400" dirty="0">
              <a:solidFill>
                <a:srgbClr val="C00000"/>
              </a:solidFill>
              <a:latin typeface="Comic Sans MS" panose="030F0702030302020204" pitchFamily="66" charset="0"/>
            </a:endParaRPr>
          </a:p>
          <a:p>
            <a:pPr fontAlgn="t"/>
            <a:r>
              <a:rPr lang="en-US" sz="2400" dirty="0">
                <a:latin typeface="Comic Sans MS" panose="030F0702030302020204" pitchFamily="66" charset="0"/>
              </a:rPr>
              <a:t>Brief Description: Proposes to direct affordable housing funding to victims of human trafficking.</a:t>
            </a:r>
          </a:p>
          <a:p>
            <a:pPr fontAlgn="t"/>
            <a:endParaRPr lang="en-US" sz="2400" dirty="0" smtClean="0">
              <a:latin typeface="Comic Sans MS" panose="030F0702030302020204" pitchFamily="66" charset="0"/>
            </a:endParaRPr>
          </a:p>
          <a:p>
            <a:pPr fontAlgn="t"/>
            <a:endParaRPr lang="en-US" sz="2400" dirty="0" smtClean="0">
              <a:latin typeface="Comic Sans MS" panose="030F0702030302020204" pitchFamily="66" charset="0"/>
            </a:endParaRPr>
          </a:p>
          <a:p>
            <a:pPr fontAlgn="t"/>
            <a:endParaRPr lang="en-US" dirty="0" smtClean="0"/>
          </a:p>
          <a:p>
            <a:pPr fontAlgn="t"/>
            <a:endParaRPr lang="en-US" b="0" i="0" dirty="0">
              <a:effectLst/>
              <a:latin typeface="Helvetica" panose="020B0604020202020204" pitchFamily="34" charset="0"/>
            </a:endParaRPr>
          </a:p>
        </p:txBody>
      </p:sp>
    </p:spTree>
    <p:extLst>
      <p:ext uri="{BB962C8B-B14F-4D97-AF65-F5344CB8AC3E}">
        <p14:creationId xmlns:p14="http://schemas.microsoft.com/office/powerpoint/2010/main" val="2480534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8754" y="533291"/>
            <a:ext cx="4065537"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What is being done?</a:t>
            </a:r>
            <a:endParaRPr lang="en-US" sz="3200" dirty="0">
              <a:latin typeface="Comic Sans MS" panose="030F0702030302020204" pitchFamily="66" charset="0"/>
            </a:endParaRPr>
          </a:p>
        </p:txBody>
      </p:sp>
      <p:sp>
        <p:nvSpPr>
          <p:cNvPr id="3" name="TextBox 2"/>
          <p:cNvSpPr txBox="1"/>
          <p:nvPr/>
        </p:nvSpPr>
        <p:spPr>
          <a:xfrm>
            <a:off x="348781" y="1295905"/>
            <a:ext cx="11409629" cy="6001643"/>
          </a:xfrm>
          <a:prstGeom prst="rect">
            <a:avLst/>
          </a:prstGeom>
          <a:noFill/>
        </p:spPr>
        <p:txBody>
          <a:bodyPr wrap="square" rtlCol="0">
            <a:spAutoFit/>
          </a:bodyPr>
          <a:lstStyle/>
          <a:p>
            <a:pPr algn="ctr"/>
            <a:r>
              <a:rPr lang="en-US" sz="2400" dirty="0" smtClean="0">
                <a:latin typeface="Comic Sans MS" panose="030F0702030302020204" pitchFamily="66" charset="0"/>
              </a:rPr>
              <a:t>Counties and Locally</a:t>
            </a:r>
          </a:p>
          <a:p>
            <a:pPr algn="ctr"/>
            <a:endParaRPr lang="en-US" sz="2400" dirty="0">
              <a:latin typeface="Comic Sans MS" panose="030F0702030302020204" pitchFamily="66" charset="0"/>
            </a:endParaRPr>
          </a:p>
          <a:p>
            <a:r>
              <a:rPr lang="en-US" sz="2400" dirty="0" smtClean="0">
                <a:latin typeface="Comic Sans MS" panose="030F0702030302020204" pitchFamily="66" charset="0"/>
              </a:rPr>
              <a:t>September 2015 – U.S. Attorney General Loretta Lynch announced that</a:t>
            </a:r>
          </a:p>
          <a:p>
            <a:r>
              <a:rPr lang="en-US" sz="2400" dirty="0" smtClean="0">
                <a:latin typeface="Comic Sans MS" panose="030F0702030302020204" pitchFamily="66" charset="0"/>
              </a:rPr>
              <a:t>Seattle would receive a $1.5 million grant to help fight human trafficking</a:t>
            </a:r>
          </a:p>
          <a:p>
            <a:endParaRPr lang="en-US" sz="2400" dirty="0">
              <a:latin typeface="Comic Sans MS" panose="030F0702030302020204" pitchFamily="66" charset="0"/>
            </a:endParaRPr>
          </a:p>
          <a:p>
            <a:r>
              <a:rPr lang="en-US" sz="2400" dirty="0" smtClean="0">
                <a:latin typeface="Comic Sans MS" panose="030F0702030302020204" pitchFamily="66" charset="0"/>
              </a:rPr>
              <a:t>                                      </a:t>
            </a:r>
            <a:endParaRPr lang="en-US" sz="2400" dirty="0">
              <a:latin typeface="Comic Sans MS" panose="030F0702030302020204" pitchFamily="66" charset="0"/>
            </a:endParaRPr>
          </a:p>
          <a:p>
            <a:pPr algn="ctr"/>
            <a:r>
              <a:rPr lang="en-US" sz="2400" dirty="0" smtClean="0">
                <a:latin typeface="Comic Sans MS" panose="030F0702030302020204" pitchFamily="66" charset="0"/>
              </a:rPr>
              <a:t>Community Coalitions Against Trafficking (CATS)</a:t>
            </a:r>
          </a:p>
          <a:p>
            <a:pPr algn="ctr"/>
            <a:r>
              <a:rPr lang="en-US" sz="2400" dirty="0">
                <a:latin typeface="Comic Sans MS" panose="030F0702030302020204" pitchFamily="66" charset="0"/>
                <a:hlinkClick r:id="rId3"/>
              </a:rPr>
              <a:t>Federal Way</a:t>
            </a:r>
            <a:endParaRPr lang="en-US" sz="2400" dirty="0">
              <a:latin typeface="Comic Sans MS" panose="030F0702030302020204" pitchFamily="66" charset="0"/>
            </a:endParaRPr>
          </a:p>
          <a:p>
            <a:pPr algn="ctr"/>
            <a:r>
              <a:rPr lang="en-US" sz="2400" dirty="0">
                <a:latin typeface="Comic Sans MS" panose="030F0702030302020204" pitchFamily="66" charset="0"/>
                <a:hlinkClick r:id="rId4"/>
              </a:rPr>
              <a:t>Pierce County</a:t>
            </a:r>
            <a:endParaRPr lang="en-US" sz="2400" dirty="0">
              <a:latin typeface="Comic Sans MS" panose="030F0702030302020204" pitchFamily="66" charset="0"/>
            </a:endParaRPr>
          </a:p>
          <a:p>
            <a:pPr algn="ctr"/>
            <a:r>
              <a:rPr lang="en-US" sz="2400" dirty="0">
                <a:latin typeface="Comic Sans MS" panose="030F0702030302020204" pitchFamily="66" charset="0"/>
                <a:hlinkClick r:id="rId5"/>
              </a:rPr>
              <a:t>Skagit County</a:t>
            </a:r>
            <a:endParaRPr lang="en-US" sz="2400" dirty="0">
              <a:latin typeface="Comic Sans MS" panose="030F0702030302020204" pitchFamily="66" charset="0"/>
            </a:endParaRPr>
          </a:p>
          <a:p>
            <a:pPr algn="ctr"/>
            <a:r>
              <a:rPr lang="en-US" sz="2400" dirty="0">
                <a:latin typeface="Comic Sans MS" panose="030F0702030302020204" pitchFamily="66" charset="0"/>
                <a:hlinkClick r:id="rId6"/>
              </a:rPr>
              <a:t>South East King County</a:t>
            </a:r>
            <a:endParaRPr lang="en-US" sz="2400" dirty="0">
              <a:latin typeface="Comic Sans MS" panose="030F0702030302020204" pitchFamily="66" charset="0"/>
            </a:endParaRPr>
          </a:p>
          <a:p>
            <a:pPr algn="ctr"/>
            <a:r>
              <a:rPr lang="en-US" sz="2400" dirty="0">
                <a:latin typeface="Comic Sans MS" panose="030F0702030302020204" pitchFamily="66" charset="0"/>
                <a:hlinkClick r:id="rId7"/>
              </a:rPr>
              <a:t>South West King County</a:t>
            </a:r>
            <a:endParaRPr lang="en-US" sz="2400" dirty="0">
              <a:latin typeface="Comic Sans MS" panose="030F0702030302020204" pitchFamily="66" charset="0"/>
            </a:endParaRPr>
          </a:p>
          <a:p>
            <a:pPr algn="ctr"/>
            <a:r>
              <a:rPr lang="en-US" sz="2400" dirty="0">
                <a:latin typeface="Comic Sans MS" panose="030F0702030302020204" pitchFamily="66" charset="0"/>
                <a:hlinkClick r:id="rId8"/>
              </a:rPr>
              <a:t>Thurston County</a:t>
            </a:r>
            <a:endParaRPr lang="en-US" sz="2400" dirty="0">
              <a:latin typeface="Comic Sans MS" panose="030F0702030302020204" pitchFamily="66" charset="0"/>
            </a:endParaRPr>
          </a:p>
          <a:p>
            <a:pPr algn="ctr"/>
            <a:endParaRPr lang="en-US" sz="2400" dirty="0" smtClean="0">
              <a:latin typeface="Comic Sans MS" panose="030F0702030302020204" pitchFamily="66" charset="0"/>
            </a:endParaRPr>
          </a:p>
          <a:p>
            <a:pPr algn="ctr"/>
            <a:endParaRPr lang="en-US" sz="2400" dirty="0" smtClean="0">
              <a:latin typeface="Comic Sans MS" panose="030F0702030302020204" pitchFamily="66" charset="0"/>
            </a:endParaRPr>
          </a:p>
          <a:p>
            <a:pPr algn="ct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677374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215" y="278472"/>
            <a:ext cx="9487394" cy="1323439"/>
          </a:xfrm>
          <a:prstGeom prst="rect">
            <a:avLst/>
          </a:prstGeom>
          <a:noFill/>
          <a:ln w="50800">
            <a:solidFill>
              <a:srgbClr val="C00000"/>
            </a:solidFill>
          </a:ln>
        </p:spPr>
        <p:txBody>
          <a:bodyPr wrap="square" rtlCol="0">
            <a:spAutoFit/>
          </a:bodyPr>
          <a:lstStyle/>
          <a:p>
            <a:pPr algn="ctr"/>
            <a:endParaRPr lang="en-US" sz="2800" dirty="0" smtClean="0">
              <a:latin typeface="Comic Sans MS" panose="030F0702030302020204" pitchFamily="66" charset="0"/>
            </a:endParaRPr>
          </a:p>
          <a:p>
            <a:pPr algn="ctr"/>
            <a:r>
              <a:rPr lang="en-US" sz="2400" dirty="0" smtClean="0">
                <a:latin typeface="Comic Sans MS" panose="030F0702030302020204" pitchFamily="66" charset="0"/>
              </a:rPr>
              <a:t>BEST – Business Ending Slavery and Trafficking </a:t>
            </a:r>
          </a:p>
          <a:p>
            <a:pPr algn="ctr"/>
            <a:endParaRPr lang="en-US" sz="2800" dirty="0" smtClean="0">
              <a:latin typeface="Comic Sans MS" panose="030F0702030302020204" pitchFamily="66" charset="0"/>
            </a:endParaRPr>
          </a:p>
        </p:txBody>
      </p:sp>
      <p:sp>
        <p:nvSpPr>
          <p:cNvPr id="3" name="Rectangle 2"/>
          <p:cNvSpPr/>
          <p:nvPr/>
        </p:nvSpPr>
        <p:spPr>
          <a:xfrm>
            <a:off x="936215" y="1863503"/>
            <a:ext cx="9907796" cy="4801314"/>
          </a:xfrm>
          <a:prstGeom prst="rect">
            <a:avLst/>
          </a:prstGeom>
          <a:ln w="50800">
            <a:solidFill>
              <a:srgbClr val="C00000"/>
            </a:solidFill>
          </a:ln>
        </p:spPr>
        <p:txBody>
          <a:bodyPr wrap="square">
            <a:spAutoFit/>
          </a:bodyPr>
          <a:lstStyle/>
          <a:p>
            <a:pPr algn="ctr"/>
            <a:r>
              <a:rPr lang="en-US" sz="2400" dirty="0">
                <a:latin typeface="Comic Sans MS" panose="030F0702030302020204" pitchFamily="66" charset="0"/>
              </a:rPr>
              <a:t>Organizations and Resources for Survivors</a:t>
            </a:r>
          </a:p>
          <a:p>
            <a:pPr algn="ctr"/>
            <a:endParaRPr lang="en-US" sz="2400" dirty="0">
              <a:latin typeface="Comic Sans MS" panose="030F0702030302020204" pitchFamily="66" charset="0"/>
            </a:endParaRPr>
          </a:p>
          <a:p>
            <a:r>
              <a:rPr lang="en-US" sz="2400" dirty="0">
                <a:latin typeface="Comic Sans MS" panose="030F0702030302020204" pitchFamily="66" charset="0"/>
              </a:rPr>
              <a:t>Seattle Against </a:t>
            </a:r>
            <a:r>
              <a:rPr lang="en-US" sz="2400" dirty="0" smtClean="0">
                <a:latin typeface="Comic Sans MS" panose="030F0702030302020204" pitchFamily="66" charset="0"/>
              </a:rPr>
              <a:t>Slavery  **Trafficking Prevention for Schools**</a:t>
            </a:r>
            <a:endParaRPr lang="en-US" sz="2400" dirty="0">
              <a:latin typeface="Comic Sans MS" panose="030F0702030302020204" pitchFamily="66" charset="0"/>
            </a:endParaRPr>
          </a:p>
          <a:p>
            <a:r>
              <a:rPr lang="en-US" sz="2400" dirty="0">
                <a:latin typeface="Comic Sans MS" panose="030F0702030302020204" pitchFamily="66" charset="0"/>
              </a:rPr>
              <a:t>National Human Trafficking Resource Hotline (NHTRH)</a:t>
            </a:r>
          </a:p>
          <a:p>
            <a:r>
              <a:rPr lang="en-US" sz="2400" dirty="0">
                <a:latin typeface="Comic Sans MS" panose="030F0702030302020204" pitchFamily="66" charset="0"/>
              </a:rPr>
              <a:t>Polaris Project</a:t>
            </a:r>
          </a:p>
          <a:p>
            <a:endParaRPr lang="en-US" sz="2400" dirty="0">
              <a:latin typeface="Comic Sans MS" panose="030F0702030302020204" pitchFamily="66" charset="0"/>
            </a:endParaRPr>
          </a:p>
          <a:p>
            <a:pPr fontAlgn="t"/>
            <a:r>
              <a:rPr lang="en-US" sz="2400" u="sng" dirty="0">
                <a:latin typeface="Comic Sans MS" panose="030F0702030302020204" pitchFamily="66" charset="0"/>
                <a:hlinkClick r:id="rId3"/>
              </a:rPr>
              <a:t>Washington Anti-trafficking Response Network</a:t>
            </a:r>
            <a:endParaRPr lang="en-US" sz="2400" u="sng" dirty="0">
              <a:latin typeface="Comic Sans MS" panose="030F0702030302020204" pitchFamily="66" charset="0"/>
            </a:endParaRPr>
          </a:p>
          <a:p>
            <a:pPr fontAlgn="t"/>
            <a:r>
              <a:rPr lang="en-US" sz="2400" u="sng" dirty="0">
                <a:latin typeface="Comic Sans MS" panose="030F0702030302020204" pitchFamily="66" charset="0"/>
                <a:hlinkClick r:id="rId4"/>
              </a:rPr>
              <a:t>Organization for Prostitution Survivors</a:t>
            </a:r>
            <a:endParaRPr lang="en-US" sz="2400" u="sng" dirty="0">
              <a:latin typeface="Comic Sans MS" panose="030F0702030302020204" pitchFamily="66" charset="0"/>
            </a:endParaRPr>
          </a:p>
          <a:p>
            <a:pPr fontAlgn="t"/>
            <a:r>
              <a:rPr lang="en-US" sz="2400" u="sng" dirty="0">
                <a:latin typeface="Comic Sans MS" panose="030F0702030302020204" pitchFamily="66" charset="0"/>
                <a:hlinkClick r:id="rId5"/>
              </a:rPr>
              <a:t>API Chaya</a:t>
            </a:r>
            <a:endParaRPr lang="en-US" sz="2400" u="sng" dirty="0">
              <a:latin typeface="Comic Sans MS" panose="030F0702030302020204" pitchFamily="66" charset="0"/>
            </a:endParaRPr>
          </a:p>
          <a:p>
            <a:pPr fontAlgn="t"/>
            <a:r>
              <a:rPr lang="en-US" sz="2400" u="sng" dirty="0">
                <a:latin typeface="Comic Sans MS" panose="030F0702030302020204" pitchFamily="66" charset="0"/>
                <a:hlinkClick r:id="rId6"/>
              </a:rPr>
              <a:t>Refugee Women’s Alliance</a:t>
            </a:r>
            <a:endParaRPr lang="en-US" sz="2400" u="sng" dirty="0">
              <a:latin typeface="Comic Sans MS" panose="030F0702030302020204" pitchFamily="66" charset="0"/>
            </a:endParaRPr>
          </a:p>
          <a:p>
            <a:pPr fontAlgn="t"/>
            <a:r>
              <a:rPr lang="en-US" sz="2400" u="sng" dirty="0" err="1">
                <a:latin typeface="Comic Sans MS" panose="030F0702030302020204" pitchFamily="66" charset="0"/>
                <a:hlinkClick r:id="rId7"/>
              </a:rPr>
              <a:t>YouthCARE</a:t>
            </a:r>
            <a:endParaRPr lang="en-US" sz="2400" u="sng" dirty="0">
              <a:latin typeface="Comic Sans MS" panose="030F0702030302020204" pitchFamily="66" charset="0"/>
            </a:endParaRPr>
          </a:p>
          <a:p>
            <a:pPr fontAlgn="t"/>
            <a:r>
              <a:rPr lang="en-US" sz="2400" u="sng" dirty="0">
                <a:latin typeface="Comic Sans MS" panose="030F0702030302020204" pitchFamily="66" charset="0"/>
                <a:hlinkClick r:id="rId8"/>
              </a:rPr>
              <a:t>Real Escape From the Sex Trade (REST)</a:t>
            </a:r>
            <a:endParaRPr lang="en-US" sz="2400" u="sng"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1195869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0159" y="408839"/>
            <a:ext cx="6614311"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As an individual, what can you do?</a:t>
            </a:r>
            <a:endParaRPr lang="en-US" sz="3200" dirty="0">
              <a:latin typeface="Comic Sans MS" panose="030F0702030302020204" pitchFamily="66" charset="0"/>
            </a:endParaRPr>
          </a:p>
        </p:txBody>
      </p:sp>
      <p:sp>
        <p:nvSpPr>
          <p:cNvPr id="4" name="TextBox 3"/>
          <p:cNvSpPr txBox="1"/>
          <p:nvPr/>
        </p:nvSpPr>
        <p:spPr>
          <a:xfrm>
            <a:off x="2729240" y="1446244"/>
            <a:ext cx="6776150" cy="4401205"/>
          </a:xfrm>
          <a:prstGeom prst="rect">
            <a:avLst/>
          </a:prstGeom>
          <a:noFill/>
          <a:ln w="50800">
            <a:solidFill>
              <a:srgbClr val="C00000"/>
            </a:solidFill>
          </a:ln>
        </p:spPr>
        <p:txBody>
          <a:bodyPr wrap="none" rtlCol="0">
            <a:spAutoFit/>
          </a:bodyPr>
          <a:lstStyle/>
          <a:p>
            <a:pPr algn="ctr"/>
            <a:r>
              <a:rPr lang="en-US" sz="2800" b="1" dirty="0" smtClean="0"/>
              <a:t>Educate (Yourself and Others)</a:t>
            </a:r>
          </a:p>
          <a:p>
            <a:pPr algn="ctr"/>
            <a:endParaRPr lang="en-US" sz="2800" b="1" dirty="0"/>
          </a:p>
          <a:p>
            <a:pPr algn="ctr"/>
            <a:r>
              <a:rPr lang="en-US" sz="2800" b="1" dirty="0" smtClean="0"/>
              <a:t>Report</a:t>
            </a:r>
          </a:p>
          <a:p>
            <a:endParaRPr lang="en-US" sz="2800" b="1" dirty="0"/>
          </a:p>
          <a:p>
            <a:pPr algn="ctr"/>
            <a:r>
              <a:rPr lang="en-US" sz="2800" b="1" dirty="0" smtClean="0"/>
              <a:t>Advocate</a:t>
            </a:r>
            <a:endParaRPr lang="en-US" sz="2800" b="1" dirty="0"/>
          </a:p>
          <a:p>
            <a:pPr algn="ctr"/>
            <a:r>
              <a:rPr lang="en-US" sz="2800" b="1" dirty="0" smtClean="0"/>
              <a:t>Contact Your Congressional Representatives</a:t>
            </a:r>
            <a:endParaRPr lang="en-US" sz="2800" b="1" dirty="0"/>
          </a:p>
          <a:p>
            <a:pPr algn="ctr"/>
            <a:r>
              <a:rPr lang="en-US" sz="2800" b="1" dirty="0" smtClean="0"/>
              <a:t>Vote</a:t>
            </a:r>
          </a:p>
          <a:p>
            <a:pPr algn="ctr"/>
            <a:endParaRPr lang="en-US" sz="2800" b="1" dirty="0" smtClean="0"/>
          </a:p>
          <a:p>
            <a:pPr algn="ctr"/>
            <a:r>
              <a:rPr lang="en-US" sz="2800" b="1" dirty="0" smtClean="0"/>
              <a:t>Volunteer</a:t>
            </a:r>
            <a:endParaRPr lang="en-US" sz="2800" b="1" dirty="0"/>
          </a:p>
          <a:p>
            <a:endParaRPr lang="en-US" sz="2800" dirty="0"/>
          </a:p>
        </p:txBody>
      </p:sp>
    </p:spTree>
    <p:extLst>
      <p:ext uri="{BB962C8B-B14F-4D97-AF65-F5344CB8AC3E}">
        <p14:creationId xmlns:p14="http://schemas.microsoft.com/office/powerpoint/2010/main" val="1826002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7161" y="318687"/>
            <a:ext cx="6614311"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As an individual, what can you do?</a:t>
            </a:r>
            <a:endParaRPr lang="en-US" sz="3200" dirty="0">
              <a:latin typeface="Comic Sans MS" panose="030F0702030302020204" pitchFamily="66" charset="0"/>
            </a:endParaRPr>
          </a:p>
        </p:txBody>
      </p:sp>
      <p:sp>
        <p:nvSpPr>
          <p:cNvPr id="3" name="TextBox 2"/>
          <p:cNvSpPr txBox="1"/>
          <p:nvPr/>
        </p:nvSpPr>
        <p:spPr>
          <a:xfrm>
            <a:off x="1254376" y="1019797"/>
            <a:ext cx="9414757" cy="8279190"/>
          </a:xfrm>
          <a:prstGeom prst="rect">
            <a:avLst/>
          </a:prstGeom>
          <a:noFill/>
        </p:spPr>
        <p:txBody>
          <a:bodyPr wrap="none" rtlCol="0">
            <a:spAutoFit/>
          </a:bodyPr>
          <a:lstStyle/>
          <a:p>
            <a:pPr algn="ctr"/>
            <a:r>
              <a:rPr lang="en-US" sz="2800" dirty="0" smtClean="0">
                <a:latin typeface="Comic Sans MS" panose="030F0702030302020204" pitchFamily="66" charset="0"/>
              </a:rPr>
              <a:t>Educate</a:t>
            </a:r>
          </a:p>
          <a:p>
            <a:endParaRPr lang="en-US" sz="2800" dirty="0" smtClean="0">
              <a:latin typeface="Comic Sans MS" panose="030F0702030302020204" pitchFamily="66" charset="0"/>
            </a:endParaRPr>
          </a:p>
          <a:p>
            <a:pPr marL="457200" indent="-457200">
              <a:buFont typeface="Wingdings" panose="05000000000000000000" pitchFamily="2" charset="2"/>
              <a:buChar char="Ø"/>
            </a:pPr>
            <a:r>
              <a:rPr lang="en-US" sz="2800" dirty="0" smtClean="0">
                <a:latin typeface="Comic Sans MS" panose="030F0702030302020204" pitchFamily="66" charset="0"/>
              </a:rPr>
              <a:t>How might you identify possible Human Trafficking?</a:t>
            </a:r>
          </a:p>
          <a:p>
            <a:r>
              <a:rPr lang="en-US" sz="2800" dirty="0">
                <a:latin typeface="Comic Sans MS" panose="030F0702030302020204" pitchFamily="66" charset="0"/>
              </a:rPr>
              <a:t> </a:t>
            </a:r>
            <a:r>
              <a:rPr lang="en-US" sz="2800" dirty="0" smtClean="0">
                <a:latin typeface="Comic Sans MS" panose="030F0702030302020204" pitchFamily="66" charset="0"/>
              </a:rPr>
              <a:t>                           Ask Questions</a:t>
            </a:r>
          </a:p>
          <a:p>
            <a:endParaRPr lang="en-US" sz="2800" dirty="0" smtClean="0">
              <a:latin typeface="Comic Sans MS" panose="030F0702030302020204" pitchFamily="66" charset="0"/>
            </a:endParaRPr>
          </a:p>
          <a:p>
            <a:pPr marL="457200" indent="-457200">
              <a:buFont typeface="Wingdings" panose="05000000000000000000" pitchFamily="2" charset="2"/>
              <a:buChar char="Ø"/>
            </a:pPr>
            <a:r>
              <a:rPr lang="en-US" sz="2800" dirty="0" smtClean="0">
                <a:latin typeface="Comic Sans MS" panose="030F0702030302020204" pitchFamily="66" charset="0"/>
              </a:rPr>
              <a:t>Read/watch/listen to the news</a:t>
            </a:r>
          </a:p>
          <a:p>
            <a:pPr marL="457200" indent="-457200">
              <a:buFont typeface="Wingdings" panose="05000000000000000000" pitchFamily="2" charset="2"/>
              <a:buChar char="Ø"/>
            </a:pPr>
            <a:endParaRPr lang="en-US" sz="2800" dirty="0" smtClean="0">
              <a:latin typeface="Comic Sans MS" panose="030F0702030302020204" pitchFamily="66" charset="0"/>
            </a:endParaRPr>
          </a:p>
          <a:p>
            <a:pPr marL="457200" indent="-457200">
              <a:buFont typeface="Wingdings" panose="05000000000000000000" pitchFamily="2" charset="2"/>
              <a:buChar char="Ø"/>
            </a:pPr>
            <a:r>
              <a:rPr lang="en-US" sz="2800" dirty="0" smtClean="0">
                <a:latin typeface="Comic Sans MS" panose="030F0702030302020204" pitchFamily="66" charset="0"/>
              </a:rPr>
              <a:t>Listen to a 90-minute audio “</a:t>
            </a:r>
            <a:r>
              <a:rPr lang="en-US" sz="2800" dirty="0" smtClean="0">
                <a:solidFill>
                  <a:srgbClr val="C00000"/>
                </a:solidFill>
                <a:latin typeface="Comic Sans MS" panose="030F0702030302020204" pitchFamily="66" charset="0"/>
              </a:rPr>
              <a:t>The State of Sex </a:t>
            </a:r>
          </a:p>
          <a:p>
            <a:r>
              <a:rPr lang="en-US" sz="2800" dirty="0">
                <a:solidFill>
                  <a:srgbClr val="C00000"/>
                </a:solidFill>
                <a:latin typeface="Comic Sans MS" panose="030F0702030302020204" pitchFamily="66" charset="0"/>
              </a:rPr>
              <a:t> </a:t>
            </a:r>
            <a:r>
              <a:rPr lang="en-US" sz="2800" dirty="0" smtClean="0">
                <a:solidFill>
                  <a:srgbClr val="C00000"/>
                </a:solidFill>
                <a:latin typeface="Comic Sans MS" panose="030F0702030302020204" pitchFamily="66" charset="0"/>
              </a:rPr>
              <a:t>     Trafficking in King County</a:t>
            </a:r>
            <a:r>
              <a:rPr lang="en-US" sz="2800" dirty="0" smtClean="0">
                <a:latin typeface="Comic Sans MS" panose="030F0702030302020204" pitchFamily="66" charset="0"/>
              </a:rPr>
              <a:t>”</a:t>
            </a:r>
          </a:p>
          <a:p>
            <a:r>
              <a:rPr lang="en-US" sz="2800" dirty="0">
                <a:latin typeface="Comic Sans MS" panose="030F0702030302020204" pitchFamily="66" charset="0"/>
              </a:rPr>
              <a:t> </a:t>
            </a:r>
          </a:p>
          <a:p>
            <a:r>
              <a:rPr lang="en-US" sz="2800" dirty="0" smtClean="0">
                <a:latin typeface="Comic Sans MS" panose="030F0702030302020204" pitchFamily="66" charset="0"/>
              </a:rPr>
              <a:t>**Tonight – See the movie “ </a:t>
            </a:r>
            <a:r>
              <a:rPr lang="en-US" sz="2800" dirty="0" smtClean="0">
                <a:solidFill>
                  <a:srgbClr val="C00000"/>
                </a:solidFill>
                <a:latin typeface="Comic Sans MS" panose="030F0702030302020204" pitchFamily="66" charset="0"/>
              </a:rPr>
              <a:t>The Longest Night</a:t>
            </a:r>
            <a:r>
              <a:rPr lang="en-US" sz="2800" dirty="0" smtClean="0">
                <a:latin typeface="Comic Sans MS" panose="030F0702030302020204" pitchFamily="66" charset="0"/>
              </a:rPr>
              <a:t>”**</a:t>
            </a:r>
          </a:p>
          <a:p>
            <a:endParaRPr lang="en-US" sz="2800" dirty="0">
              <a:latin typeface="Comic Sans MS" panose="030F0702030302020204" pitchFamily="66" charset="0"/>
            </a:endParaRPr>
          </a:p>
          <a:p>
            <a:r>
              <a:rPr lang="en-US" sz="2800" dirty="0" smtClean="0">
                <a:latin typeface="Comic Sans MS" panose="030F0702030302020204" pitchFamily="66" charset="0"/>
              </a:rPr>
              <a:t>** Visit any of the websites provided for you today**</a:t>
            </a:r>
          </a:p>
          <a:p>
            <a:endParaRPr lang="en-US" sz="2800" dirty="0">
              <a:latin typeface="Comic Sans MS" panose="030F0702030302020204" pitchFamily="66" charset="0"/>
            </a:endParaRPr>
          </a:p>
          <a:p>
            <a:endParaRPr lang="en-US" sz="2800" dirty="0" smtClean="0">
              <a:latin typeface="Comic Sans MS" panose="030F0702030302020204" pitchFamily="66" charset="0"/>
            </a:endParaRPr>
          </a:p>
          <a:p>
            <a:endParaRPr lang="en-US" sz="2800" dirty="0" smtClean="0">
              <a:latin typeface="Comic Sans MS" panose="030F0702030302020204" pitchFamily="66" charset="0"/>
            </a:endParaRPr>
          </a:p>
          <a:p>
            <a:endParaRPr lang="en-US" sz="2800" dirty="0">
              <a:latin typeface="Comic Sans MS" panose="030F0702030302020204" pitchFamily="66" charset="0"/>
            </a:endParaRPr>
          </a:p>
          <a:p>
            <a:pPr marL="457200" indent="-457200">
              <a:buFont typeface="Wingdings" panose="05000000000000000000" pitchFamily="2" charset="2"/>
              <a:buChar char="Ø"/>
            </a:pPr>
            <a:endParaRPr lang="en-US" sz="2800" dirty="0">
              <a:latin typeface="Comic Sans MS" panose="030F0702030302020204" pitchFamily="66" charset="0"/>
            </a:endParaRPr>
          </a:p>
          <a:p>
            <a:r>
              <a:rPr lang="en-US" sz="2800" dirty="0" smtClean="0">
                <a:latin typeface="Comic Sans MS" panose="030F0702030302020204" pitchFamily="66" charset="0"/>
              </a:rPr>
              <a:t>                          </a:t>
            </a:r>
            <a:endParaRPr lang="en-US" sz="2800" dirty="0">
              <a:latin typeface="Comic Sans MS" panose="030F0702030302020204" pitchFamily="66" charset="0"/>
            </a:endParaRPr>
          </a:p>
        </p:txBody>
      </p:sp>
    </p:spTree>
    <p:extLst>
      <p:ext uri="{BB962C8B-B14F-4D97-AF65-F5344CB8AC3E}">
        <p14:creationId xmlns:p14="http://schemas.microsoft.com/office/powerpoint/2010/main" val="762702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nrcdv.org/rhydvtoolkit/img/tipcar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61" y="1374971"/>
            <a:ext cx="7825494" cy="4982958"/>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0186" y="360609"/>
            <a:ext cx="1494320"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Report</a:t>
            </a:r>
            <a:endParaRPr lang="en-US" sz="3200" dirty="0">
              <a:latin typeface="Comic Sans MS" panose="030F0702030302020204" pitchFamily="66" charset="0"/>
            </a:endParaRPr>
          </a:p>
        </p:txBody>
      </p:sp>
    </p:spTree>
    <p:extLst>
      <p:ext uri="{BB962C8B-B14F-4D97-AF65-F5344CB8AC3E}">
        <p14:creationId xmlns:p14="http://schemas.microsoft.com/office/powerpoint/2010/main" val="3812485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69168"/>
            <a:ext cx="6614311"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As an individual, what can you do?</a:t>
            </a:r>
            <a:endParaRPr lang="en-US" sz="3200" dirty="0">
              <a:latin typeface="Comic Sans MS" panose="030F0702030302020204" pitchFamily="66" charset="0"/>
            </a:endParaRPr>
          </a:p>
        </p:txBody>
      </p:sp>
      <p:sp>
        <p:nvSpPr>
          <p:cNvPr id="4" name="TextBox 3"/>
          <p:cNvSpPr txBox="1"/>
          <p:nvPr/>
        </p:nvSpPr>
        <p:spPr>
          <a:xfrm>
            <a:off x="838607" y="1374753"/>
            <a:ext cx="10072116" cy="6432530"/>
          </a:xfrm>
          <a:prstGeom prst="rect">
            <a:avLst/>
          </a:prstGeom>
          <a:noFill/>
        </p:spPr>
        <p:txBody>
          <a:bodyPr wrap="none" rtlCol="0">
            <a:spAutoFit/>
          </a:bodyPr>
          <a:lstStyle/>
          <a:p>
            <a:pPr algn="ctr"/>
            <a:r>
              <a:rPr lang="en-US" sz="2800" b="1" dirty="0" smtClean="0"/>
              <a:t>Report</a:t>
            </a:r>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r>
              <a:rPr lang="en-US" sz="2800" b="1" dirty="0" smtClean="0"/>
              <a:t> Call </a:t>
            </a:r>
            <a:r>
              <a:rPr lang="en-US" sz="2800" b="1" dirty="0"/>
              <a:t>the National Human Trafficking Resource Center (NHTRC</a:t>
            </a:r>
            <a:r>
              <a:rPr lang="en-US" sz="2800" b="1" dirty="0" smtClean="0"/>
              <a:t>)</a:t>
            </a:r>
          </a:p>
          <a:p>
            <a:r>
              <a:rPr lang="en-US" sz="2800" b="1" dirty="0" smtClean="0"/>
              <a:t> </a:t>
            </a:r>
            <a:r>
              <a:rPr lang="en-US" sz="2800" b="1" dirty="0"/>
              <a:t>toll-free hotline at </a:t>
            </a:r>
            <a:r>
              <a:rPr lang="en-US" sz="2800" b="1" dirty="0" smtClean="0"/>
              <a:t>1-888-373-7888</a:t>
            </a:r>
            <a:r>
              <a:rPr lang="en-US" sz="2800" dirty="0" smtClean="0"/>
              <a:t>:</a:t>
            </a:r>
            <a:r>
              <a:rPr lang="en-US" sz="2800" dirty="0"/>
              <a:t>Call Specialists are </a:t>
            </a:r>
            <a:r>
              <a:rPr lang="en-US" sz="2800" dirty="0" smtClean="0"/>
              <a:t>available</a:t>
            </a:r>
          </a:p>
          <a:p>
            <a:r>
              <a:rPr lang="en-US" sz="2800" dirty="0" smtClean="0"/>
              <a:t> </a:t>
            </a:r>
            <a:r>
              <a:rPr lang="en-US" sz="2800" dirty="0"/>
              <a:t>24/7 to take reports of </a:t>
            </a:r>
            <a:r>
              <a:rPr lang="en-US" sz="2800" dirty="0" smtClean="0"/>
              <a:t>potential human </a:t>
            </a:r>
            <a:r>
              <a:rPr lang="en-US" sz="2800" dirty="0"/>
              <a:t>trafficking. </a:t>
            </a:r>
            <a:endParaRPr lang="en-US" sz="2800" dirty="0" smtClean="0"/>
          </a:p>
          <a:p>
            <a:r>
              <a:rPr lang="en-US" sz="2800" dirty="0"/>
              <a:t> </a:t>
            </a:r>
            <a:r>
              <a:rPr lang="en-US" sz="2800" dirty="0" smtClean="0"/>
              <a:t>All </a:t>
            </a:r>
            <a:r>
              <a:rPr lang="en-US" sz="2800" dirty="0"/>
              <a:t>reports are confidential and </a:t>
            </a:r>
            <a:r>
              <a:rPr lang="en-US" sz="2800" dirty="0" smtClean="0"/>
              <a:t>you </a:t>
            </a:r>
            <a:r>
              <a:rPr lang="en-US" sz="2800" dirty="0"/>
              <a:t>may remain anonymous</a:t>
            </a:r>
            <a:r>
              <a:rPr lang="en-US" sz="2800" dirty="0" smtClean="0"/>
              <a:t>.</a:t>
            </a:r>
          </a:p>
          <a:p>
            <a:pPr marL="457200" indent="-457200" algn="ctr">
              <a:buFont typeface="Wingdings" panose="05000000000000000000" pitchFamily="2" charset="2"/>
              <a:buChar char="Ø"/>
            </a:pPr>
            <a:r>
              <a:rPr lang="en-US" sz="2800" dirty="0" smtClean="0"/>
              <a:t>Seattle Police Department</a:t>
            </a:r>
          </a:p>
          <a:p>
            <a:pPr marL="457200" indent="-457200" algn="ctr">
              <a:buFont typeface="Wingdings" panose="05000000000000000000" pitchFamily="2" charset="2"/>
              <a:buChar char="Ø"/>
            </a:pPr>
            <a:r>
              <a:rPr lang="en-US" sz="2800" dirty="0" err="1" smtClean="0">
                <a:solidFill>
                  <a:srgbClr val="C00000"/>
                </a:solidFill>
              </a:rPr>
              <a:t>Redlight</a:t>
            </a:r>
            <a:r>
              <a:rPr lang="en-US" sz="2800" dirty="0" smtClean="0">
                <a:solidFill>
                  <a:srgbClr val="C00000"/>
                </a:solidFill>
              </a:rPr>
              <a:t> Traffic app</a:t>
            </a:r>
          </a:p>
          <a:p>
            <a:pPr marL="457200" indent="-457200" algn="ctr">
              <a:buFont typeface="Wingdings" panose="05000000000000000000" pitchFamily="2" charset="2"/>
              <a:buChar char="Ø"/>
            </a:pPr>
            <a:r>
              <a:rPr lang="en-US" sz="2800" dirty="0"/>
              <a:t>Washington State Department of </a:t>
            </a:r>
            <a:r>
              <a:rPr lang="en-US" sz="2800" dirty="0" smtClean="0"/>
              <a:t>Health:</a:t>
            </a:r>
            <a:endParaRPr lang="en-US" sz="2800" dirty="0"/>
          </a:p>
          <a:p>
            <a:pPr algn="ctr"/>
            <a:r>
              <a:rPr lang="en-US" sz="2800" dirty="0" smtClean="0"/>
              <a:t>Identifying </a:t>
            </a:r>
            <a:r>
              <a:rPr lang="en-US" sz="2800" dirty="0"/>
              <a:t>and Responding to Victims of Human </a:t>
            </a:r>
            <a:r>
              <a:rPr lang="en-US" sz="2800" dirty="0" smtClean="0"/>
              <a:t>Trafficking</a:t>
            </a:r>
            <a:endParaRPr lang="en-US" sz="2800" dirty="0">
              <a:hlinkClick r:id="rId3"/>
            </a:endParaRPr>
          </a:p>
          <a:p>
            <a:r>
              <a:rPr lang="en-US" sz="2000" dirty="0">
                <a:hlinkClick r:id="rId3"/>
              </a:rPr>
              <a:t>http://www.doh.wa.gov/Portals/1/Documents/2300/IdentifyingVictimsofHumanTrafficking.pdf</a:t>
            </a:r>
            <a:endParaRPr lang="en-US" sz="2000" dirty="0"/>
          </a:p>
          <a:p>
            <a:endParaRPr lang="en-US" sz="2800" dirty="0"/>
          </a:p>
          <a:p>
            <a:pPr algn="ctr"/>
            <a:endParaRPr lang="en-US" sz="2800" dirty="0"/>
          </a:p>
          <a:p>
            <a:endParaRPr lang="en-US" sz="2800" dirty="0"/>
          </a:p>
          <a:p>
            <a:endParaRPr lang="en-US" sz="2800" dirty="0"/>
          </a:p>
        </p:txBody>
      </p:sp>
    </p:spTree>
    <p:extLst>
      <p:ext uri="{BB962C8B-B14F-4D97-AF65-F5344CB8AC3E}">
        <p14:creationId xmlns:p14="http://schemas.microsoft.com/office/powerpoint/2010/main" val="3747496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569168"/>
            <a:ext cx="6614311" cy="584775"/>
          </a:xfrm>
          <a:prstGeom prst="rect">
            <a:avLst/>
          </a:prstGeom>
          <a:noFill/>
          <a:ln w="50800">
            <a:solidFill>
              <a:srgbClr val="C00000"/>
            </a:solidFill>
          </a:ln>
        </p:spPr>
        <p:txBody>
          <a:bodyPr wrap="none" rtlCol="0">
            <a:spAutoFit/>
          </a:bodyPr>
          <a:lstStyle/>
          <a:p>
            <a:r>
              <a:rPr lang="en-US" sz="3200" dirty="0" smtClean="0">
                <a:latin typeface="Comic Sans MS" panose="030F0702030302020204" pitchFamily="66" charset="0"/>
              </a:rPr>
              <a:t>As an individual, what can you do?</a:t>
            </a:r>
            <a:endParaRPr lang="en-US" sz="3200" dirty="0">
              <a:latin typeface="Comic Sans MS" panose="030F0702030302020204" pitchFamily="66" charset="0"/>
            </a:endParaRPr>
          </a:p>
        </p:txBody>
      </p:sp>
      <p:sp>
        <p:nvSpPr>
          <p:cNvPr id="6" name="TextBox 5"/>
          <p:cNvSpPr txBox="1"/>
          <p:nvPr/>
        </p:nvSpPr>
        <p:spPr>
          <a:xfrm>
            <a:off x="798491" y="1965079"/>
            <a:ext cx="10419008" cy="5693866"/>
          </a:xfrm>
          <a:prstGeom prst="rect">
            <a:avLst/>
          </a:prstGeom>
          <a:noFill/>
        </p:spPr>
        <p:txBody>
          <a:bodyPr wrap="square" rtlCol="0">
            <a:spAutoFit/>
          </a:bodyPr>
          <a:lstStyle/>
          <a:p>
            <a:pPr algn="ctr"/>
            <a:r>
              <a:rPr lang="en-US" sz="2800" dirty="0" smtClean="0">
                <a:latin typeface="Comic Sans MS" panose="030F0702030302020204" pitchFamily="66" charset="0"/>
              </a:rPr>
              <a:t>Visit the Seattle Against Slavery website and discover:</a:t>
            </a:r>
          </a:p>
          <a:p>
            <a:pPr algn="ctr"/>
            <a:endParaRPr lang="en-US" sz="2800" dirty="0" smtClean="0">
              <a:latin typeface="Comic Sans MS" panose="030F0702030302020204" pitchFamily="66" charset="0"/>
            </a:endParaRPr>
          </a:p>
          <a:p>
            <a:pPr algn="ctr"/>
            <a:r>
              <a:rPr lang="en-US" sz="2800" dirty="0" smtClean="0">
                <a:latin typeface="Comic Sans MS" panose="030F0702030302020204" pitchFamily="66" charset="0"/>
              </a:rPr>
              <a:t>How many slaves work for you?</a:t>
            </a:r>
          </a:p>
          <a:p>
            <a:pPr algn="ctr"/>
            <a:endParaRPr lang="en-US" sz="2800" dirty="0">
              <a:latin typeface="Comic Sans MS" panose="030F0702030302020204" pitchFamily="66" charset="0"/>
            </a:endParaRPr>
          </a:p>
          <a:p>
            <a:pPr algn="ctr"/>
            <a:r>
              <a:rPr lang="en-US" sz="2800" dirty="0" smtClean="0">
                <a:latin typeface="Comic Sans MS" panose="030F0702030302020204" pitchFamily="66" charset="0"/>
              </a:rPr>
              <a:t>Which brands address modern slavery?</a:t>
            </a:r>
          </a:p>
          <a:p>
            <a:pPr algn="ctr"/>
            <a:endParaRPr lang="en-US" sz="2800" dirty="0">
              <a:latin typeface="Comic Sans MS" panose="030F0702030302020204" pitchFamily="66" charset="0"/>
            </a:endParaRPr>
          </a:p>
          <a:p>
            <a:pPr algn="ctr"/>
            <a:r>
              <a:rPr lang="en-US" sz="2800" dirty="0" smtClean="0">
                <a:latin typeface="Comic Sans MS" panose="030F0702030302020204" pitchFamily="66" charset="0"/>
              </a:rPr>
              <a:t>BEST: Business Ending Slavery &amp; Trafficking.</a:t>
            </a:r>
          </a:p>
          <a:p>
            <a:pPr algn="ctr"/>
            <a:r>
              <a:rPr lang="en-US" sz="2800" dirty="0" smtClean="0">
                <a:latin typeface="Comic Sans MS" panose="030F0702030302020204" pitchFamily="66" charset="0"/>
              </a:rPr>
              <a:t>See what local businesses are doing.</a:t>
            </a:r>
          </a:p>
          <a:p>
            <a:pPr algn="ctr"/>
            <a:endParaRPr lang="en-US" sz="2800" dirty="0">
              <a:latin typeface="Comic Sans MS" panose="030F0702030302020204" pitchFamily="66" charset="0"/>
            </a:endParaRPr>
          </a:p>
          <a:p>
            <a:pPr algn="ctr"/>
            <a:endParaRPr lang="en-US" sz="2800" dirty="0" smtClean="0">
              <a:latin typeface="Comic Sans MS" panose="030F0702030302020204" pitchFamily="66" charset="0"/>
            </a:endParaRPr>
          </a:p>
          <a:p>
            <a:endParaRPr lang="en-US" sz="2800" dirty="0">
              <a:latin typeface="Comic Sans MS" panose="030F0702030302020204" pitchFamily="66" charset="0"/>
            </a:endParaRPr>
          </a:p>
          <a:p>
            <a:endParaRPr lang="en-US" sz="2800" dirty="0" smtClean="0">
              <a:latin typeface="Comic Sans MS" panose="030F0702030302020204" pitchFamily="66" charset="0"/>
            </a:endParaRPr>
          </a:p>
          <a:p>
            <a:endParaRPr lang="en-US" sz="2800" dirty="0">
              <a:latin typeface="Comic Sans MS" panose="030F0702030302020204" pitchFamily="66" charset="0"/>
            </a:endParaRPr>
          </a:p>
        </p:txBody>
      </p:sp>
    </p:spTree>
    <p:extLst>
      <p:ext uri="{BB962C8B-B14F-4D97-AF65-F5344CB8AC3E}">
        <p14:creationId xmlns:p14="http://schemas.microsoft.com/office/powerpoint/2010/main" val="740650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845" y="299132"/>
            <a:ext cx="11235768" cy="7294305"/>
          </a:xfrm>
          <a:prstGeom prst="rect">
            <a:avLst/>
          </a:prstGeom>
          <a:noFill/>
        </p:spPr>
        <p:txBody>
          <a:bodyPr wrap="none" rtlCol="0">
            <a:spAutoFit/>
          </a:bodyPr>
          <a:lstStyle/>
          <a:p>
            <a:r>
              <a:rPr lang="en-US" sz="2400" b="1" dirty="0" smtClean="0">
                <a:latin typeface="Comic Sans MS" panose="030F0702030302020204" pitchFamily="66" charset="0"/>
              </a:rPr>
              <a:t>       How is Human Trafficking defined and what are the types</a:t>
            </a:r>
          </a:p>
          <a:p>
            <a:r>
              <a:rPr lang="en-US" sz="2400" b="1" dirty="0" smtClean="0">
                <a:latin typeface="Comic Sans MS" panose="030F0702030302020204" pitchFamily="66" charset="0"/>
              </a:rPr>
              <a:t>       of Human Trafficking?</a:t>
            </a:r>
          </a:p>
          <a:p>
            <a:endParaRPr lang="en-US" sz="2400" b="1" dirty="0">
              <a:latin typeface="Comic Sans MS" panose="030F0702030302020204" pitchFamily="66" charset="0"/>
            </a:endParaRPr>
          </a:p>
          <a:p>
            <a:r>
              <a:rPr lang="en-US" sz="2400" b="1" dirty="0" smtClean="0">
                <a:latin typeface="Comic Sans MS" panose="030F0702030302020204" pitchFamily="66" charset="0"/>
              </a:rPr>
              <a:t>       What are the common myths surrounding Human Trafficking?</a:t>
            </a:r>
          </a:p>
          <a:p>
            <a:endParaRPr lang="en-US" sz="2400" b="1" dirty="0">
              <a:latin typeface="Comic Sans MS" panose="030F0702030302020204" pitchFamily="66" charset="0"/>
            </a:endParaRPr>
          </a:p>
          <a:p>
            <a:r>
              <a:rPr lang="en-US" sz="2400" b="1" dirty="0" smtClean="0">
                <a:latin typeface="Comic Sans MS" panose="030F0702030302020204" pitchFamily="66" charset="0"/>
              </a:rPr>
              <a:t>       How/what/where is Human Trafficking happening in our city,</a:t>
            </a:r>
          </a:p>
          <a:p>
            <a:r>
              <a:rPr lang="en-US" sz="2400" b="1" dirty="0" smtClean="0">
                <a:latin typeface="Comic Sans MS" panose="030F0702030302020204" pitchFamily="66" charset="0"/>
              </a:rPr>
              <a:t>       county, state? On our campus?</a:t>
            </a:r>
          </a:p>
          <a:p>
            <a:endParaRPr lang="en-US" sz="2400" b="1" dirty="0">
              <a:latin typeface="Comic Sans MS" panose="030F0702030302020204" pitchFamily="66" charset="0"/>
            </a:endParaRPr>
          </a:p>
          <a:p>
            <a:r>
              <a:rPr lang="en-US" sz="2400" b="1" dirty="0" smtClean="0">
                <a:latin typeface="Comic Sans MS" panose="030F0702030302020204" pitchFamily="66" charset="0"/>
              </a:rPr>
              <a:t>       How is Human Trafficking being addressed on the Federal,</a:t>
            </a:r>
          </a:p>
          <a:p>
            <a:r>
              <a:rPr lang="en-US" sz="2400" b="1" dirty="0">
                <a:latin typeface="Comic Sans MS" panose="030F0702030302020204" pitchFamily="66" charset="0"/>
              </a:rPr>
              <a:t> </a:t>
            </a:r>
            <a:r>
              <a:rPr lang="en-US" sz="2400" b="1" dirty="0" smtClean="0">
                <a:latin typeface="Comic Sans MS" panose="030F0702030302020204" pitchFamily="66" charset="0"/>
              </a:rPr>
              <a:t>      county, state, and community levels? </a:t>
            </a:r>
          </a:p>
          <a:p>
            <a:endParaRPr lang="en-US" sz="2400" b="1" dirty="0">
              <a:latin typeface="Comic Sans MS" panose="030F0702030302020204" pitchFamily="66" charset="0"/>
            </a:endParaRPr>
          </a:p>
          <a:p>
            <a:r>
              <a:rPr lang="en-US" sz="2400" b="1" dirty="0" smtClean="0">
                <a:latin typeface="Comic Sans MS" panose="030F0702030302020204" pitchFamily="66" charset="0"/>
              </a:rPr>
              <a:t>       WHAT CAN WE DO AS </a:t>
            </a:r>
            <a:r>
              <a:rPr lang="en-US" sz="2400" b="1" u="sng" dirty="0" smtClean="0">
                <a:latin typeface="Comic Sans MS" panose="030F0702030302020204" pitchFamily="66" charset="0"/>
              </a:rPr>
              <a:t>INDIVIDUALS</a:t>
            </a:r>
            <a:r>
              <a:rPr lang="en-US" sz="2400" b="1" dirty="0" smtClean="0">
                <a:latin typeface="Comic Sans MS" panose="030F0702030302020204" pitchFamily="66" charset="0"/>
              </a:rPr>
              <a:t> TO FIGHT HUMAN</a:t>
            </a:r>
          </a:p>
          <a:p>
            <a:r>
              <a:rPr lang="en-US" sz="2400" b="1" dirty="0" smtClean="0">
                <a:latin typeface="Comic Sans MS" panose="030F0702030302020204" pitchFamily="66" charset="0"/>
              </a:rPr>
              <a:t>       TRAFFICKING?</a:t>
            </a:r>
          </a:p>
          <a:p>
            <a:endParaRPr lang="en-US" sz="2400" b="1" dirty="0">
              <a:latin typeface="Comic Sans MS" panose="030F0702030302020204" pitchFamily="66" charset="0"/>
            </a:endParaRPr>
          </a:p>
          <a:p>
            <a:r>
              <a:rPr lang="en-US" sz="2400" b="1" dirty="0" smtClean="0">
                <a:latin typeface="Comic Sans MS" panose="030F0702030302020204" pitchFamily="66" charset="0"/>
              </a:rPr>
              <a:t>       What is happening on the SPU campus to fight Human Trafficking?</a:t>
            </a:r>
          </a:p>
          <a:p>
            <a:endParaRPr lang="en-US" sz="2400" b="1" dirty="0">
              <a:latin typeface="Comic Sans MS" panose="030F0702030302020204" pitchFamily="66" charset="0"/>
            </a:endParaRPr>
          </a:p>
          <a:p>
            <a:endParaRPr lang="en-US" sz="2800" b="1" dirty="0" smtClean="0">
              <a:latin typeface="Comic Sans MS" panose="030F0702030302020204" pitchFamily="66" charset="0"/>
            </a:endParaRPr>
          </a:p>
          <a:p>
            <a:endParaRPr lang="en-US" sz="2800" b="1" dirty="0">
              <a:latin typeface="Comic Sans MS" panose="030F0702030302020204" pitchFamily="66" charset="0"/>
            </a:endParaRPr>
          </a:p>
          <a:p>
            <a:r>
              <a:rPr lang="en-US" sz="2800" b="1" dirty="0" smtClean="0">
                <a:latin typeface="Comic Sans MS" panose="030F0702030302020204" pitchFamily="66" charset="0"/>
              </a:rPr>
              <a:t> </a:t>
            </a:r>
            <a:endParaRPr lang="en-US" sz="2800" b="1" dirty="0">
              <a:latin typeface="Comic Sans MS" panose="030F0702030302020204" pitchFamily="66" charset="0"/>
            </a:endParaRPr>
          </a:p>
        </p:txBody>
      </p:sp>
      <p:pic>
        <p:nvPicPr>
          <p:cNvPr id="4"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29" y="458050"/>
            <a:ext cx="637043" cy="225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29" y="2290975"/>
            <a:ext cx="637043" cy="225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30" y="3440989"/>
            <a:ext cx="637043" cy="225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31" y="4497907"/>
            <a:ext cx="637043" cy="2251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32" y="5564708"/>
            <a:ext cx="637043" cy="225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29" y="1578941"/>
            <a:ext cx="637043" cy="22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634" y="289354"/>
            <a:ext cx="3143250" cy="1111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attleagainstslavery.org/wp-content/uploads/2013/09/WARN-One-Sheet-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67" y="3653180"/>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attleagainstslavery.org/wp-content/uploads/2013/09/Youth-Prostitution-Report-Thumbn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8743" y="844893"/>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attleagainstslavery.org/wp-content/uploads/2014/09/NHTRC-State-Report-20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8509" y="4331000"/>
            <a:ext cx="28575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attleagainstslavery.org/wp-content/uploads/2013/09/King-County-Thumbn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8743" y="4130975"/>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attleagainstslavery.org/wp-content/uploads/2013/09/YouthCare-Thumbn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570" y="565365"/>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attleagainstslavery.org/wp-content/uploads/2013/09/SPD-High-Risk-Thumbnai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509" y="1675028"/>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33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attleagainstslavery.org/wp-content/uploads/2013/09/Chain-Store-Reaction-Thumb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40" y="1696105"/>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attleagainstslavery.org/wp-content/uploads/2013/09/Slavery-Footprint-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067" y="1696105"/>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attleagainstslavery.org/wp-content/uploads/2013/09/Free-2-Work-Thumbn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317" y="1705630"/>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attleagainstslavery.org/wp-content/uploads/2013/09/ICJP-Northwest-Coalition-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01" y="4396519"/>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attleagainstslavery.org/wp-content/uploads/2013/09/BEST-Thumbn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9509" y="4275726"/>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attleagainstslavery.org/wp-content/uploads/2013/09/Good-Guide-Thumbn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317" y="4275726"/>
            <a:ext cx="28575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1576" y="195943"/>
            <a:ext cx="3596202" cy="1204489"/>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54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2327" y="979714"/>
            <a:ext cx="4681538" cy="584775"/>
          </a:xfrm>
          <a:prstGeom prst="rect">
            <a:avLst/>
          </a:prstGeom>
          <a:noFill/>
          <a:ln w="50800">
            <a:solidFill>
              <a:srgbClr val="C00000"/>
            </a:solidFill>
          </a:ln>
        </p:spPr>
        <p:txBody>
          <a:bodyPr wrap="none" rtlCol="0">
            <a:spAutoFit/>
          </a:bodyPr>
          <a:lstStyle/>
          <a:p>
            <a:r>
              <a:rPr lang="en-US" sz="3200" dirty="0" smtClean="0"/>
              <a:t>What is happening at SPU?</a:t>
            </a:r>
            <a:endParaRPr lang="en-US" sz="3200" dirty="0"/>
          </a:p>
        </p:txBody>
      </p:sp>
      <p:sp>
        <p:nvSpPr>
          <p:cNvPr id="4" name="TextBox 3"/>
          <p:cNvSpPr txBox="1"/>
          <p:nvPr/>
        </p:nvSpPr>
        <p:spPr>
          <a:xfrm>
            <a:off x="2024743" y="2519265"/>
            <a:ext cx="7915950" cy="2062103"/>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latin typeface="Comic Sans MS" panose="030F0702030302020204" pitchFamily="66" charset="0"/>
              </a:rPr>
              <a:t>Working with Seattle Against Slavery</a:t>
            </a:r>
          </a:p>
          <a:p>
            <a:pPr algn="ctr"/>
            <a:r>
              <a:rPr lang="en-US" sz="3200" dirty="0">
                <a:latin typeface="Comic Sans MS" panose="030F0702030302020204" pitchFamily="66" charset="0"/>
              </a:rPr>
              <a:t> </a:t>
            </a:r>
            <a:r>
              <a:rPr lang="en-US" sz="3200" dirty="0" smtClean="0">
                <a:latin typeface="Comic Sans MS" panose="030F0702030302020204" pitchFamily="66" charset="0"/>
              </a:rPr>
              <a:t>        </a:t>
            </a:r>
            <a:r>
              <a:rPr lang="en-US" sz="2400" dirty="0" smtClean="0">
                <a:latin typeface="Comic Sans MS" panose="030F0702030302020204" pitchFamily="66" charset="0"/>
              </a:rPr>
              <a:t>Elena Raney and Grace Lane</a:t>
            </a:r>
            <a:endParaRPr lang="en-US" sz="3200" dirty="0" smtClean="0">
              <a:latin typeface="Comic Sans MS" panose="030F0702030302020204" pitchFamily="66" charset="0"/>
            </a:endParaRPr>
          </a:p>
          <a:p>
            <a:endParaRPr lang="en-US" sz="3200" dirty="0">
              <a:latin typeface="Comic Sans MS" panose="030F0702030302020204" pitchFamily="66" charset="0"/>
            </a:endParaRPr>
          </a:p>
          <a:p>
            <a:pPr marL="457200" indent="-457200" algn="ctr">
              <a:buFont typeface="Wingdings" panose="05000000000000000000" pitchFamily="2" charset="2"/>
              <a:buChar char="Ø"/>
            </a:pPr>
            <a:r>
              <a:rPr lang="en-US" sz="3200" dirty="0" smtClean="0">
                <a:latin typeface="Comic Sans MS" panose="030F0702030302020204" pitchFamily="66" charset="0"/>
              </a:rPr>
              <a:t>Set Free Movement</a:t>
            </a:r>
            <a:endParaRPr lang="en-US" sz="3200" dirty="0">
              <a:latin typeface="Comic Sans MS" panose="030F0702030302020204" pitchFamily="66" charset="0"/>
            </a:endParaRPr>
          </a:p>
        </p:txBody>
      </p:sp>
    </p:spTree>
    <p:extLst>
      <p:ext uri="{BB962C8B-B14F-4D97-AF65-F5344CB8AC3E}">
        <p14:creationId xmlns:p14="http://schemas.microsoft.com/office/powerpoint/2010/main" val="1982344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6" name="Picture 5" descr="C:\Users\robert\Documents\SeattleAgainstSlavery\SAS New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3276600"/>
          </a:xfrm>
          <a:prstGeom prst="rect">
            <a:avLst/>
          </a:prstGeom>
          <a:noFill/>
          <a:extLst>
            <a:ext uri="{909E8E84-426E-40dd-AFC4-6F175D3DCCD1}">
              <a14:hiddenFill xmlns="" xmlns:a14="http://schemas.microsoft.com/office/drawing/2010/main">
                <a:solidFill>
                  <a:srgbClr val="FFFFFF"/>
                </a:solidFill>
              </a14:hiddenFill>
            </a:ext>
          </a:extLst>
        </p:spPr>
      </p:pic>
      <p:sp>
        <p:nvSpPr>
          <p:cNvPr id="139" name="Shape 139"/>
          <p:cNvSpPr txBox="1">
            <a:spLocks noGrp="1"/>
          </p:cNvSpPr>
          <p:nvPr>
            <p:ph type="ctrTitle"/>
          </p:nvPr>
        </p:nvSpPr>
        <p:spPr>
          <a:xfrm>
            <a:off x="6096002" y="533401"/>
            <a:ext cx="4529795" cy="4037931"/>
          </a:xfrm>
          <a:prstGeom prst="rect">
            <a:avLst/>
          </a:prstGeom>
          <a:noFill/>
          <a:ln>
            <a:noFill/>
          </a:ln>
        </p:spPr>
        <p:txBody>
          <a:bodyPr vert="horz" lIns="91425" tIns="45700" rIns="91425" bIns="45700" rtlCol="0" anchor="ctr" anchorCtr="0">
            <a:noAutofit/>
          </a:bodyPr>
          <a:lstStyle/>
          <a:p>
            <a:pPr lvl="0">
              <a:buClr>
                <a:srgbClr val="F2F2F2"/>
              </a:buClr>
              <a:buSzPct val="25000"/>
            </a:pPr>
            <a:r>
              <a:rPr lang="en-US" sz="4000" b="1" dirty="0">
                <a:solidFill>
                  <a:srgbClr val="F2F2F2"/>
                </a:solidFill>
                <a:latin typeface="Century Gothic" panose="020B0502020202020204" pitchFamily="34" charset="0"/>
                <a:ea typeface="Tahoma"/>
                <a:cs typeface="Tahoma"/>
                <a:sym typeface="Tahoma"/>
              </a:rPr>
              <a:t/>
            </a:r>
            <a:br>
              <a:rPr lang="en-US" sz="4000" b="1" dirty="0">
                <a:solidFill>
                  <a:srgbClr val="F2F2F2"/>
                </a:solidFill>
                <a:latin typeface="Century Gothic" panose="020B0502020202020204" pitchFamily="34" charset="0"/>
                <a:ea typeface="Tahoma"/>
                <a:cs typeface="Tahoma"/>
                <a:sym typeface="Tahoma"/>
              </a:rPr>
            </a:br>
            <a:r>
              <a:rPr lang="en-US" sz="4000" b="1" dirty="0">
                <a:solidFill>
                  <a:srgbClr val="F2F2F2"/>
                </a:solidFill>
                <a:effectLst>
                  <a:outerShdw blurRad="38100" dist="38100" dir="2700000" algn="tl">
                    <a:srgbClr val="000000">
                      <a:alpha val="43137"/>
                    </a:srgbClr>
                  </a:outerShdw>
                </a:effectLst>
                <a:latin typeface="Century Gothic" panose="020B0502020202020204" pitchFamily="34" charset="0"/>
                <a:ea typeface="Tahoma"/>
                <a:cs typeface="Tahoma"/>
                <a:sym typeface="Tahoma"/>
              </a:rPr>
              <a:t>A Nurse’s Response to Human Trafficking</a:t>
            </a:r>
            <a:endParaRPr lang="en" sz="4800" b="1" dirty="0">
              <a:solidFill>
                <a:srgbClr val="F2F2F2"/>
              </a:solidFill>
              <a:effectLst>
                <a:outerShdw blurRad="38100" dist="38100" dir="2700000" algn="tl">
                  <a:srgbClr val="000000">
                    <a:alpha val="43137"/>
                  </a:srgbClr>
                </a:outerShdw>
              </a:effectLst>
              <a:latin typeface="Century Gothic" panose="020B0502020202020204" pitchFamily="34" charset="0"/>
              <a:ea typeface="Tahoma"/>
              <a:cs typeface="Tahoma"/>
              <a:sym typeface="Tahoma"/>
            </a:endParaRPr>
          </a:p>
        </p:txBody>
      </p:sp>
      <p:sp>
        <p:nvSpPr>
          <p:cNvPr id="141" name="Shape 141"/>
          <p:cNvSpPr txBox="1"/>
          <p:nvPr/>
        </p:nvSpPr>
        <p:spPr>
          <a:xfrm>
            <a:off x="1905001" y="4648200"/>
            <a:ext cx="8229599" cy="1143000"/>
          </a:xfrm>
          <a:prstGeom prst="rect">
            <a:avLst/>
          </a:prstGeom>
          <a:noFill/>
          <a:ln>
            <a:noFill/>
          </a:ln>
        </p:spPr>
        <p:txBody>
          <a:bodyPr lIns="91425" tIns="45700" rIns="91425" bIns="45700" anchor="ctr" anchorCtr="0">
            <a:noAutofit/>
          </a:bodyPr>
          <a:lstStyle/>
          <a:p>
            <a:pPr algn="ctr">
              <a:buClr>
                <a:srgbClr val="4F6128"/>
              </a:buClr>
              <a:buSzPct val="25000"/>
            </a:pPr>
            <a:r>
              <a:rPr lang="en" sz="1600" b="1" i="1" dirty="0">
                <a:latin typeface="Century Gothic" panose="020B0502020202020204" pitchFamily="34" charset="0"/>
                <a:ea typeface="Calibri"/>
                <a:cs typeface="Calibri"/>
                <a:sym typeface="Calibri"/>
              </a:rPr>
              <a:t>Created by Seattle Pacific University Nursing Students in partnership </a:t>
            </a:r>
          </a:p>
          <a:p>
            <a:pPr algn="ctr">
              <a:buClr>
                <a:srgbClr val="4F6128"/>
              </a:buClr>
              <a:buSzPct val="25000"/>
            </a:pPr>
            <a:r>
              <a:rPr lang="en" sz="1600" b="1" i="1" dirty="0">
                <a:latin typeface="Century Gothic" panose="020B0502020202020204" pitchFamily="34" charset="0"/>
                <a:ea typeface="Calibri"/>
                <a:cs typeface="Calibri"/>
                <a:sym typeface="Calibri"/>
              </a:rPr>
              <a:t>with Seattle Against Slavery</a:t>
            </a:r>
          </a:p>
          <a:p>
            <a:pPr algn="ctr">
              <a:buClr>
                <a:srgbClr val="4F6128"/>
              </a:buClr>
              <a:buSzPct val="25000"/>
            </a:pPr>
            <a:endParaRPr lang="en" i="1" dirty="0">
              <a:latin typeface="Century Gothic" panose="020B0502020202020204" pitchFamily="34" charset="0"/>
              <a:ea typeface="Calibri"/>
              <a:cs typeface="Calibri"/>
              <a:sym typeface="Calibri"/>
            </a:endParaRPr>
          </a:p>
          <a:p>
            <a:pPr algn="ctr">
              <a:buClr>
                <a:srgbClr val="4F6128"/>
              </a:buClr>
              <a:buSzPct val="25000"/>
            </a:pPr>
            <a:r>
              <a:rPr lang="en" sz="1200" dirty="0">
                <a:latin typeface="Century Gothic" panose="020B0502020202020204" pitchFamily="34" charset="0"/>
                <a:ea typeface="Calibri"/>
                <a:cs typeface="Calibri"/>
                <a:sym typeface="Calibri"/>
              </a:rPr>
              <a:t>Kirsten Nelson, Elena Raney, Faith Sairez, Danae VerMulm, Grace Lane</a:t>
            </a:r>
          </a:p>
        </p:txBody>
      </p:sp>
    </p:spTree>
    <p:extLst>
      <p:ext uri="{BB962C8B-B14F-4D97-AF65-F5344CB8AC3E}">
        <p14:creationId xmlns:p14="http://schemas.microsoft.com/office/powerpoint/2010/main" val="18203377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5830" y="972274"/>
            <a:ext cx="7390678" cy="4278094"/>
          </a:xfrm>
          <a:prstGeom prst="rect">
            <a:avLst/>
          </a:prstGeom>
          <a:noFill/>
        </p:spPr>
        <p:txBody>
          <a:bodyPr wrap="none" rtlCol="0">
            <a:spAutoFit/>
          </a:bodyPr>
          <a:lstStyle/>
          <a:p>
            <a:pPr algn="ctr"/>
            <a:r>
              <a:rPr lang="en-US" sz="3200" dirty="0" smtClean="0">
                <a:latin typeface="Comic Sans MS" panose="030F0702030302020204" pitchFamily="66" charset="0"/>
              </a:rPr>
              <a:t>Set Free</a:t>
            </a:r>
          </a:p>
          <a:p>
            <a:pPr algn="ctr"/>
            <a:r>
              <a:rPr lang="en-US" sz="3200" dirty="0" smtClean="0">
                <a:latin typeface="Comic Sans MS" panose="030F0702030302020204" pitchFamily="66" charset="0"/>
              </a:rPr>
              <a:t> </a:t>
            </a:r>
          </a:p>
          <a:p>
            <a:pPr algn="ctr"/>
            <a:r>
              <a:rPr lang="en-US" sz="2800" dirty="0"/>
              <a:t>This club focuses on equipping people through </a:t>
            </a:r>
            <a:endParaRPr lang="en-US" sz="2800" dirty="0" smtClean="0"/>
          </a:p>
          <a:p>
            <a:r>
              <a:rPr lang="en-US" sz="2800" dirty="0" smtClean="0"/>
              <a:t>   spiritual </a:t>
            </a:r>
            <a:r>
              <a:rPr lang="en-US" sz="2800" dirty="0"/>
              <a:t>development and </a:t>
            </a:r>
            <a:r>
              <a:rPr lang="en-US" sz="2800" dirty="0" smtClean="0"/>
              <a:t>education.</a:t>
            </a:r>
            <a:endParaRPr lang="en-US" sz="2800" dirty="0" smtClean="0">
              <a:latin typeface="Comic Sans MS" panose="030F0702030302020204" pitchFamily="66" charset="0"/>
            </a:endParaRPr>
          </a:p>
          <a:p>
            <a:endParaRPr lang="en-US" sz="3200" dirty="0">
              <a:latin typeface="Comic Sans MS" panose="030F0702030302020204" pitchFamily="66" charset="0"/>
            </a:endParaRPr>
          </a:p>
          <a:p>
            <a:endParaRPr lang="en-US" sz="3200" dirty="0" smtClean="0">
              <a:latin typeface="Comic Sans MS" panose="030F0702030302020204" pitchFamily="66" charset="0"/>
            </a:endParaRPr>
          </a:p>
          <a:p>
            <a:pPr algn="ctr"/>
            <a:r>
              <a:rPr lang="en-US" sz="3200" dirty="0" smtClean="0">
                <a:latin typeface="Comic Sans MS" panose="030F0702030302020204" pitchFamily="66" charset="0"/>
              </a:rPr>
              <a:t>Nathan Bennett and Suzi Spooner</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Tree>
    <p:extLst>
      <p:ext uri="{BB962C8B-B14F-4D97-AF65-F5344CB8AC3E}">
        <p14:creationId xmlns:p14="http://schemas.microsoft.com/office/powerpoint/2010/main" val="2048810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034" y="181307"/>
            <a:ext cx="11075830" cy="8032968"/>
          </a:xfrm>
          <a:prstGeom prst="rect">
            <a:avLst/>
          </a:prstGeom>
          <a:noFill/>
        </p:spPr>
        <p:txBody>
          <a:bodyPr wrap="square" rtlCol="0">
            <a:spAutoFit/>
          </a:bodyPr>
          <a:lstStyle/>
          <a:p>
            <a:pPr algn="ctr"/>
            <a:r>
              <a:rPr lang="en-US" sz="2800" dirty="0" smtClean="0">
                <a:latin typeface="Comic Sans MS" panose="030F0702030302020204" pitchFamily="66" charset="0"/>
              </a:rPr>
              <a:t>References/Links</a:t>
            </a:r>
          </a:p>
          <a:p>
            <a:pPr algn="ctr"/>
            <a:endParaRPr lang="en-US" sz="2800" dirty="0" smtClean="0">
              <a:latin typeface="Comic Sans MS" panose="030F0702030302020204" pitchFamily="66" charset="0"/>
            </a:endParaRPr>
          </a:p>
          <a:p>
            <a:pPr lvl="0"/>
            <a:r>
              <a:rPr lang="en-US" sz="1600" dirty="0" smtClean="0"/>
              <a:t>Business Ending Slavery &amp; Trafficking                                              </a:t>
            </a:r>
            <a:r>
              <a:rPr lang="en-US" sz="1600" u="sng" dirty="0" smtClean="0">
                <a:hlinkClick r:id="rId3"/>
              </a:rPr>
              <a:t>http://www.bestalliance.org/</a:t>
            </a:r>
            <a:endParaRPr lang="en-US" sz="1600" dirty="0" smtClean="0"/>
          </a:p>
          <a:p>
            <a:pPr lvl="0"/>
            <a:endParaRPr lang="en-US" sz="1600" dirty="0" smtClean="0"/>
          </a:p>
          <a:p>
            <a:pPr lvl="0"/>
            <a:r>
              <a:rPr lang="en-US" sz="1600" dirty="0" err="1" smtClean="0"/>
              <a:t>H.E.A.T.Watch</a:t>
            </a:r>
            <a:r>
              <a:rPr lang="en-US" sz="1600" dirty="0" smtClean="0"/>
              <a:t> (Stop Human Exploitation and Trafficking              </a:t>
            </a:r>
            <a:r>
              <a:rPr lang="en-US" sz="1600" u="sng" dirty="0" smtClean="0">
                <a:hlinkClick r:id="rId4"/>
              </a:rPr>
              <a:t>http://www.heatwatch.org/</a:t>
            </a:r>
            <a:endParaRPr lang="en-US" sz="1600" u="sng" dirty="0" smtClean="0"/>
          </a:p>
          <a:p>
            <a:pPr lvl="0"/>
            <a:endParaRPr lang="en-US" sz="1600" dirty="0" smtClean="0"/>
          </a:p>
          <a:p>
            <a:pPr lvl="0"/>
            <a:r>
              <a:rPr lang="en-US" sz="1600" dirty="0" smtClean="0"/>
              <a:t>Polaris Project                                                                                      </a:t>
            </a:r>
            <a:r>
              <a:rPr lang="en-US" sz="1600" u="sng" dirty="0" smtClean="0">
                <a:hlinkClick r:id="rId5"/>
              </a:rPr>
              <a:t>www.polarisproject.org</a:t>
            </a:r>
            <a:endParaRPr lang="en-US" sz="1600" u="sng" dirty="0" smtClean="0"/>
          </a:p>
          <a:p>
            <a:pPr lvl="0"/>
            <a:endParaRPr lang="en-US" sz="1600" u="sng" dirty="0" smtClean="0"/>
          </a:p>
          <a:p>
            <a:r>
              <a:rPr lang="en-US" sz="1600" dirty="0" err="1" smtClean="0"/>
              <a:t>Meinecke</a:t>
            </a:r>
            <a:r>
              <a:rPr lang="en-US" sz="1600" dirty="0" smtClean="0"/>
              <a:t>, E. (2013). Human Trafficking on your campus: Now anyone can be a target, even the person you least expect. </a:t>
            </a:r>
            <a:r>
              <a:rPr lang="en-US" sz="1600" i="1" dirty="0" smtClean="0"/>
              <a:t>Town Hall, 45-49.</a:t>
            </a:r>
            <a:endParaRPr lang="en-US" sz="1600" dirty="0" smtClean="0"/>
          </a:p>
          <a:p>
            <a:r>
              <a:rPr lang="en-US" sz="1600" u="sng" dirty="0" smtClean="0">
                <a:hlinkClick r:id="rId6"/>
              </a:rPr>
              <a:t>http://mnchildprotectionleague.com/wp-content/uploads/HumanTraffickingArticleFromTownHallMag.pdf</a:t>
            </a:r>
            <a:endParaRPr lang="en-US" sz="1600" u="sng" dirty="0" smtClean="0"/>
          </a:p>
          <a:p>
            <a:endParaRPr lang="en-US" sz="1600" u="sng" dirty="0" smtClean="0"/>
          </a:p>
          <a:p>
            <a:pPr lvl="0"/>
            <a:r>
              <a:rPr lang="en-US" sz="1600" dirty="0" smtClean="0"/>
              <a:t>National Human Trafficking Resource Center                                 </a:t>
            </a:r>
            <a:r>
              <a:rPr lang="en-US" sz="1600" u="sng" dirty="0" smtClean="0">
                <a:hlinkClick r:id="rId7"/>
              </a:rPr>
              <a:t>http://www.traffickingresourcecenter.org/</a:t>
            </a:r>
            <a:endParaRPr lang="en-US" sz="1600" u="sng" dirty="0" smtClean="0"/>
          </a:p>
          <a:p>
            <a:pPr lvl="0"/>
            <a:endParaRPr lang="en-US" sz="1600" u="sng" dirty="0" smtClean="0"/>
          </a:p>
          <a:p>
            <a:r>
              <a:rPr lang="en-US" sz="1600" dirty="0" smtClean="0"/>
              <a:t>Seattle Against Slavery                                                                        </a:t>
            </a:r>
            <a:r>
              <a:rPr lang="en-US" sz="1600" u="sng" dirty="0" smtClean="0">
                <a:hlinkClick r:id="rId8"/>
              </a:rPr>
              <a:t>http://www.seattleagainstslavery.org/</a:t>
            </a:r>
            <a:endParaRPr lang="en-US" sz="1600" u="sng" dirty="0" smtClean="0"/>
          </a:p>
          <a:p>
            <a:endParaRPr lang="en-US" sz="1600" u="sng" dirty="0" smtClean="0"/>
          </a:p>
          <a:p>
            <a:pPr lvl="0"/>
            <a:r>
              <a:rPr lang="en-US" sz="1600" dirty="0" smtClean="0"/>
              <a:t>Senator Jean Kohl-Welles                                                                   </a:t>
            </a:r>
            <a:r>
              <a:rPr lang="en-US" sz="1600" u="sng" dirty="0" smtClean="0">
                <a:hlinkClick r:id="rId9"/>
              </a:rPr>
              <a:t>http://sdc.wastateleg.org/kohlwelles/</a:t>
            </a:r>
            <a:endParaRPr lang="en-US" sz="1600" u="sng" dirty="0" smtClean="0"/>
          </a:p>
          <a:p>
            <a:pPr lvl="0"/>
            <a:endParaRPr lang="en-US" sz="1600" u="sng" dirty="0" smtClean="0"/>
          </a:p>
          <a:p>
            <a:pPr lvl="0"/>
            <a:r>
              <a:rPr lang="en-US" sz="1600" dirty="0" smtClean="0"/>
              <a:t>The Seattle Times                                                                                 </a:t>
            </a:r>
            <a:r>
              <a:rPr lang="en-US" sz="1600" u="sng" dirty="0" smtClean="0">
                <a:hlinkClick r:id="rId10"/>
              </a:rPr>
              <a:t>http://www.seattletimes.com/</a:t>
            </a:r>
            <a:endParaRPr lang="en-US" sz="1600" u="sng" dirty="0" smtClean="0"/>
          </a:p>
          <a:p>
            <a:pPr lvl="0"/>
            <a:endParaRPr lang="en-US" sz="1600" u="sng" dirty="0" smtClean="0"/>
          </a:p>
          <a:p>
            <a:pPr lvl="0"/>
            <a:r>
              <a:rPr lang="en-US" sz="1600" dirty="0" smtClean="0"/>
              <a:t>The State of Sex Trafficking in King County (audio)                        </a:t>
            </a:r>
            <a:r>
              <a:rPr lang="en-US" sz="1600" u="sng" dirty="0" smtClean="0">
                <a:hlinkClick r:id="rId11"/>
              </a:rPr>
              <a:t>http://kuow.org/post/state-sex-trafficking-king-county</a:t>
            </a:r>
            <a:endParaRPr lang="en-US" sz="1600" u="sng" dirty="0" smtClean="0"/>
          </a:p>
          <a:p>
            <a:pPr lvl="0"/>
            <a:endParaRPr lang="en-US" sz="1600" u="sng" dirty="0" smtClean="0"/>
          </a:p>
          <a:p>
            <a:pPr lvl="0"/>
            <a:r>
              <a:rPr lang="en-US" sz="1600" dirty="0" smtClean="0"/>
              <a:t>U.S Department of State: Trafficking </a:t>
            </a:r>
            <a:r>
              <a:rPr lang="en-US" sz="1600" dirty="0"/>
              <a:t>of Persons Report </a:t>
            </a:r>
            <a:r>
              <a:rPr lang="en-US" sz="1600" dirty="0" smtClean="0"/>
              <a:t>2015     </a:t>
            </a:r>
            <a:r>
              <a:rPr lang="en-US" sz="1600" u="sng" dirty="0" smtClean="0">
                <a:hlinkClick r:id="rId12"/>
              </a:rPr>
              <a:t>http</a:t>
            </a:r>
            <a:r>
              <a:rPr lang="en-US" sz="1600" u="sng" dirty="0">
                <a:hlinkClick r:id="rId12"/>
              </a:rPr>
              <a:t>://www.state.gov/j/tip/rls/tiprpt/2015/</a:t>
            </a:r>
            <a:endParaRPr lang="en-US" sz="1600" dirty="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endParaRPr lang="en-US" sz="2800" dirty="0" smtClean="0">
              <a:latin typeface="Comic Sans MS" panose="030F0702030302020204" pitchFamily="66" charset="0"/>
            </a:endParaRPr>
          </a:p>
          <a:p>
            <a:endParaRPr lang="en-US" sz="1600" dirty="0">
              <a:latin typeface="Comic Sans MS" panose="030F0702030302020204" pitchFamily="66" charset="0"/>
            </a:endParaRPr>
          </a:p>
        </p:txBody>
      </p:sp>
    </p:spTree>
    <p:extLst>
      <p:ext uri="{BB962C8B-B14F-4D97-AF65-F5344CB8AC3E}">
        <p14:creationId xmlns:p14="http://schemas.microsoft.com/office/powerpoint/2010/main" val="824596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23" y="363915"/>
            <a:ext cx="11487955" cy="6494085"/>
          </a:xfrm>
          <a:prstGeom prst="rect">
            <a:avLst/>
          </a:prstGeom>
          <a:ln w="57150">
            <a:solidFill>
              <a:srgbClr val="C00000"/>
            </a:solidFill>
          </a:ln>
        </p:spPr>
        <p:txBody>
          <a:bodyPr wrap="square">
            <a:spAutoFit/>
          </a:bodyPr>
          <a:lstStyle/>
          <a:p>
            <a:pPr algn="ctr"/>
            <a:r>
              <a:rPr lang="en-US" sz="3200" dirty="0">
                <a:latin typeface="Comic Sans MS" panose="030F0702030302020204" pitchFamily="66" charset="0"/>
              </a:rPr>
              <a:t>DECLARATION OF RELIGIOUS LEADERS AGAINST MODERN </a:t>
            </a:r>
            <a:r>
              <a:rPr lang="en-US" sz="3200" dirty="0" smtClean="0">
                <a:latin typeface="Comic Sans MS" panose="030F0702030302020204" pitchFamily="66" charset="0"/>
              </a:rPr>
              <a:t>SLAVERY</a:t>
            </a:r>
          </a:p>
          <a:p>
            <a:pPr algn="ctr"/>
            <a:endParaRPr lang="en-US" sz="3200" dirty="0">
              <a:latin typeface="Comic Sans MS" panose="030F0702030302020204" pitchFamily="66" charset="0"/>
            </a:endParaRPr>
          </a:p>
          <a:p>
            <a:r>
              <a:rPr lang="en-US" sz="2000" dirty="0">
                <a:latin typeface="Comic Sans MS" panose="030F0702030302020204" pitchFamily="66" charset="0"/>
              </a:rPr>
              <a:t>We, the undersigned, are gathered here today for a historic initiative to inspire spiritual and practical action by all global faiths and people of good will everywhere to eradicate modern slavery across the world by 2020 and for all time</a:t>
            </a:r>
            <a:r>
              <a:rPr lang="en-US" sz="2000" dirty="0" smtClean="0">
                <a:latin typeface="Comic Sans MS" panose="030F0702030302020204" pitchFamily="66" charset="0"/>
              </a:rPr>
              <a:t>.</a:t>
            </a:r>
          </a:p>
          <a:p>
            <a:endParaRPr lang="en-US" sz="2000" dirty="0" smtClean="0">
              <a:latin typeface="Comic Sans MS" panose="030F0702030302020204" pitchFamily="66" charset="0"/>
            </a:endParaRPr>
          </a:p>
          <a:p>
            <a:r>
              <a:rPr lang="en-US" sz="2000" dirty="0" smtClean="0">
                <a:latin typeface="Comic Sans MS" panose="030F0702030302020204" pitchFamily="66" charset="0"/>
              </a:rPr>
              <a:t> </a:t>
            </a:r>
            <a:r>
              <a:rPr lang="en-US" sz="2000" dirty="0">
                <a:latin typeface="Comic Sans MS" panose="030F0702030302020204" pitchFamily="66" charset="0"/>
              </a:rPr>
              <a:t>In the eyes of God,* each human being is a free person, whether girl, boy, woman or man, and is destined to exist for the good of all in equality and fraternity. Modern slavery, in terms of human trafficking, forced </a:t>
            </a:r>
            <a:r>
              <a:rPr lang="en-US" sz="2000" dirty="0" err="1">
                <a:latin typeface="Comic Sans MS" panose="030F0702030302020204" pitchFamily="66" charset="0"/>
              </a:rPr>
              <a:t>labour</a:t>
            </a:r>
            <a:r>
              <a:rPr lang="en-US" sz="2000" dirty="0">
                <a:latin typeface="Comic Sans MS" panose="030F0702030302020204" pitchFamily="66" charset="0"/>
              </a:rPr>
              <a:t> and prostitution, organ trafficking, and any relationship that fails to respect the fundamental conviction that all people are equal and have the same freedom and dignity, is a crime against humanity</a:t>
            </a:r>
            <a:r>
              <a:rPr lang="en-US" sz="2000" dirty="0" smtClean="0">
                <a:latin typeface="Comic Sans MS" panose="030F0702030302020204" pitchFamily="66" charset="0"/>
              </a:rPr>
              <a:t>.**</a:t>
            </a:r>
          </a:p>
          <a:p>
            <a:r>
              <a:rPr lang="en-US" sz="2000" dirty="0" smtClean="0">
                <a:latin typeface="Comic Sans MS" panose="030F0702030302020204" pitchFamily="66" charset="0"/>
              </a:rPr>
              <a:t> </a:t>
            </a:r>
          </a:p>
          <a:p>
            <a:r>
              <a:rPr lang="en-US" sz="2000" dirty="0" smtClean="0">
                <a:latin typeface="Comic Sans MS" panose="030F0702030302020204" pitchFamily="66" charset="0"/>
              </a:rPr>
              <a:t>We </a:t>
            </a:r>
            <a:r>
              <a:rPr lang="en-US" sz="2000" dirty="0">
                <a:latin typeface="Comic Sans MS" panose="030F0702030302020204" pitchFamily="66" charset="0"/>
              </a:rPr>
              <a:t>pledge ourselves here today to do all in our power, within our faith communities and beyond, to work together for the freedom of all those who are enslaved and trafficked so that their future may be restored. Today we have the opportunity</a:t>
            </a:r>
            <a:r>
              <a:rPr lang="en-US" sz="2000" dirty="0" smtClean="0">
                <a:latin typeface="Comic Sans MS" panose="030F0702030302020204" pitchFamily="66" charset="0"/>
              </a:rPr>
              <a:t>,</a:t>
            </a:r>
            <a:r>
              <a:rPr lang="en-US" sz="2000" dirty="0">
                <a:latin typeface="Comic Sans MS" panose="030F0702030302020204" pitchFamily="66" charset="0"/>
              </a:rPr>
              <a:t> awareness, wisdom, innovation and technology to achieve this human and moral imperative</a:t>
            </a:r>
            <a:r>
              <a:rPr lang="en-US" sz="2000" dirty="0" smtClean="0">
                <a:latin typeface="Comic Sans MS" panose="030F0702030302020204" pitchFamily="66" charset="0"/>
              </a:rPr>
              <a:t>.</a:t>
            </a:r>
          </a:p>
          <a:p>
            <a:endParaRPr lang="en-US" sz="2000" dirty="0">
              <a:latin typeface="Comic Sans MS" panose="030F0702030302020204" pitchFamily="66" charset="0"/>
            </a:endParaRPr>
          </a:p>
          <a:p>
            <a:r>
              <a:rPr lang="en-US" sz="2000" dirty="0" smtClean="0">
                <a:latin typeface="Comic Sans MS" panose="030F0702030302020204" pitchFamily="66" charset="0"/>
              </a:rPr>
              <a:t>                                                                                                      12/2/2014</a:t>
            </a:r>
            <a:endParaRPr lang="en-US" sz="2000" dirty="0">
              <a:latin typeface="Comic Sans MS" panose="030F0702030302020204" pitchFamily="66" charset="0"/>
            </a:endParaRPr>
          </a:p>
        </p:txBody>
      </p:sp>
    </p:spTree>
    <p:extLst>
      <p:ext uri="{BB962C8B-B14F-4D97-AF65-F5344CB8AC3E}">
        <p14:creationId xmlns:p14="http://schemas.microsoft.com/office/powerpoint/2010/main" val="853051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461" y="1763486"/>
            <a:ext cx="184731" cy="584775"/>
          </a:xfrm>
          <a:prstGeom prst="rect">
            <a:avLst/>
          </a:prstGeom>
          <a:noFill/>
        </p:spPr>
        <p:txBody>
          <a:bodyPr wrap="none" rtlCol="0">
            <a:spAutoFit/>
          </a:bodyPr>
          <a:lstStyle/>
          <a:p>
            <a:endParaRPr lang="en-US" sz="3200" dirty="0">
              <a:latin typeface="Berlin Sans FB" panose="020E0602020502020306" pitchFamily="34" charset="0"/>
            </a:endParaRPr>
          </a:p>
        </p:txBody>
      </p:sp>
      <p:pic>
        <p:nvPicPr>
          <p:cNvPr id="7170" name="Picture 2" descr="https://iex-website2012.s3.amazonaws.com/files/pictures/IEX-Anti-trafficing-Graphic-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745" y="653143"/>
            <a:ext cx="5617703" cy="5421085"/>
          </a:xfrm>
          <a:prstGeom prst="rect">
            <a:avLst/>
          </a:prstGeom>
          <a:noFill/>
          <a:ln w="50800">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0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sucj.bcpdev.com/assets/Outreach-Humantrafficking-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108" y="1031032"/>
            <a:ext cx="8670005" cy="4828592"/>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26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79" y="318472"/>
            <a:ext cx="11655489" cy="1137104"/>
          </a:xfrm>
        </p:spPr>
        <p:txBody>
          <a:bodyPr>
            <a:normAutofit/>
          </a:bodyPr>
          <a:lstStyle/>
          <a:p>
            <a:r>
              <a:rPr lang="en-US" b="1" dirty="0" smtClean="0">
                <a:latin typeface="Comic Sans MS" panose="030F0702030302020204" pitchFamily="66" charset="0"/>
              </a:rPr>
              <a:t>Common Myths about Human Trafficking </a:t>
            </a:r>
            <a:endParaRPr lang="en-US" b="1" dirty="0">
              <a:latin typeface="Comic Sans MS" panose="030F0702030302020204" pitchFamily="66" charset="0"/>
            </a:endParaRPr>
          </a:p>
        </p:txBody>
      </p:sp>
      <p:sp>
        <p:nvSpPr>
          <p:cNvPr id="8" name="TextBox 7"/>
          <p:cNvSpPr txBox="1"/>
          <p:nvPr/>
        </p:nvSpPr>
        <p:spPr>
          <a:xfrm>
            <a:off x="475861" y="1679509"/>
            <a:ext cx="10916817" cy="5693866"/>
          </a:xfrm>
          <a:prstGeom prst="rect">
            <a:avLst/>
          </a:prstGeom>
          <a:noFill/>
        </p:spPr>
        <p:txBody>
          <a:bodyPr wrap="square" rtlCol="0">
            <a:spAutoFit/>
          </a:bodyPr>
          <a:lstStyle/>
          <a:p>
            <a:r>
              <a:rPr lang="en-US" sz="2800" dirty="0" smtClean="0">
                <a:latin typeface="Comic Sans MS" panose="030F0702030302020204" pitchFamily="66" charset="0"/>
              </a:rPr>
              <a:t>          Human Trafficking is a crime that must involve some form of travel, transportation, or movement across state of national</a:t>
            </a:r>
          </a:p>
          <a:p>
            <a:r>
              <a:rPr lang="en-US" sz="2800" dirty="0">
                <a:latin typeface="Comic Sans MS" panose="030F0702030302020204" pitchFamily="66" charset="0"/>
              </a:rPr>
              <a:t>b</a:t>
            </a:r>
            <a:r>
              <a:rPr lang="en-US" sz="2800" dirty="0" smtClean="0">
                <a:latin typeface="Comic Sans MS" panose="030F0702030302020204" pitchFamily="66" charset="0"/>
              </a:rPr>
              <a:t>orders.</a:t>
            </a:r>
          </a:p>
          <a:p>
            <a:endParaRPr lang="en-US" sz="2800" dirty="0" smtClean="0">
              <a:latin typeface="Comic Sans MS" panose="030F0702030302020204" pitchFamily="66" charset="0"/>
            </a:endParaRPr>
          </a:p>
          <a:p>
            <a:r>
              <a:rPr lang="en-US" sz="2800" dirty="0">
                <a:latin typeface="Comic Sans MS" panose="030F0702030302020204" pitchFamily="66" charset="0"/>
              </a:rPr>
              <a:t> </a:t>
            </a:r>
            <a:r>
              <a:rPr lang="en-US" sz="2800" dirty="0" smtClean="0">
                <a:latin typeface="Comic Sans MS" panose="030F0702030302020204" pitchFamily="66" charset="0"/>
              </a:rPr>
              <a:t>         There must be elements of physical restraint, physical force, or physical bondage when identifying a Human </a:t>
            </a:r>
            <a:r>
              <a:rPr lang="en-US" sz="2800" dirty="0">
                <a:latin typeface="Comic Sans MS" panose="030F0702030302020204" pitchFamily="66" charset="0"/>
              </a:rPr>
              <a:t>T</a:t>
            </a:r>
            <a:r>
              <a:rPr lang="en-US" sz="2800" dirty="0" smtClean="0">
                <a:latin typeface="Comic Sans MS" panose="030F0702030302020204" pitchFamily="66" charset="0"/>
              </a:rPr>
              <a:t>rafficking</a:t>
            </a:r>
          </a:p>
          <a:p>
            <a:r>
              <a:rPr lang="en-US" sz="2800" dirty="0" smtClean="0">
                <a:latin typeface="Comic Sans MS" panose="030F0702030302020204" pitchFamily="66" charset="0"/>
              </a:rPr>
              <a:t>Situation.</a:t>
            </a:r>
          </a:p>
          <a:p>
            <a:endParaRPr lang="en-US" sz="2800" dirty="0">
              <a:latin typeface="Comic Sans MS" panose="030F0702030302020204" pitchFamily="66" charset="0"/>
            </a:endParaRPr>
          </a:p>
          <a:p>
            <a:r>
              <a:rPr lang="en-US" sz="2800" dirty="0" smtClean="0">
                <a:latin typeface="Comic Sans MS" panose="030F0702030302020204" pitchFamily="66" charset="0"/>
              </a:rPr>
              <a:t>           If the trafficked person consented to be in their initial situation but was informed about the type of ‘work’ they would be doing, it cannot be Human Trafficking or against their will.</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9"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52" y="1848525"/>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52" y="3549806"/>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8" y="5148982"/>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61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79" y="318472"/>
            <a:ext cx="11655489" cy="1137104"/>
          </a:xfrm>
        </p:spPr>
        <p:txBody>
          <a:bodyPr>
            <a:normAutofit/>
          </a:bodyPr>
          <a:lstStyle/>
          <a:p>
            <a:r>
              <a:rPr lang="en-US" b="1" dirty="0" smtClean="0">
                <a:latin typeface="Comic Sans MS" panose="030F0702030302020204" pitchFamily="66" charset="0"/>
              </a:rPr>
              <a:t>Common Myths about Human Trafficking </a:t>
            </a:r>
            <a:endParaRPr lang="en-US" b="1" dirty="0">
              <a:latin typeface="Comic Sans MS" panose="030F0702030302020204" pitchFamily="66" charset="0"/>
            </a:endParaRPr>
          </a:p>
        </p:txBody>
      </p:sp>
      <p:sp>
        <p:nvSpPr>
          <p:cNvPr id="8" name="TextBox 7"/>
          <p:cNvSpPr txBox="1"/>
          <p:nvPr/>
        </p:nvSpPr>
        <p:spPr>
          <a:xfrm>
            <a:off x="475861" y="1679509"/>
            <a:ext cx="10916817" cy="5262979"/>
          </a:xfrm>
          <a:prstGeom prst="rect">
            <a:avLst/>
          </a:prstGeom>
          <a:noFill/>
        </p:spPr>
        <p:txBody>
          <a:bodyPr wrap="square" rtlCol="0">
            <a:spAutoFit/>
          </a:bodyPr>
          <a:lstStyle/>
          <a:p>
            <a:r>
              <a:rPr lang="en-US" sz="2800" dirty="0" smtClean="0">
                <a:latin typeface="Comic Sans MS" panose="030F0702030302020204" pitchFamily="66" charset="0"/>
              </a:rPr>
              <a:t>          Sex trafficking is the only form of Human Trafficking.</a:t>
            </a:r>
          </a:p>
          <a:p>
            <a:endParaRPr lang="en-US" sz="2800" dirty="0" smtClean="0">
              <a:latin typeface="Comic Sans MS" panose="030F0702030302020204" pitchFamily="66" charset="0"/>
            </a:endParaRPr>
          </a:p>
          <a:p>
            <a:r>
              <a:rPr lang="en-US" sz="2800" dirty="0">
                <a:latin typeface="Comic Sans MS" panose="030F0702030302020204" pitchFamily="66" charset="0"/>
              </a:rPr>
              <a:t> </a:t>
            </a:r>
            <a:r>
              <a:rPr lang="en-US" sz="2800" dirty="0" smtClean="0">
                <a:latin typeface="Comic Sans MS" panose="030F0702030302020204" pitchFamily="66" charset="0"/>
              </a:rPr>
              <a:t>         </a:t>
            </a:r>
            <a:r>
              <a:rPr lang="en-US" sz="2800" dirty="0">
                <a:latin typeface="Comic Sans MS" panose="030F0702030302020204" pitchFamily="66" charset="0"/>
              </a:rPr>
              <a:t>T</a:t>
            </a:r>
            <a:r>
              <a:rPr lang="en-US" sz="2800" dirty="0" smtClean="0">
                <a:latin typeface="Comic Sans MS" panose="030F0702030302020204" pitchFamily="66" charset="0"/>
              </a:rPr>
              <a:t>rafficking victims are only immigrants from other countries and here in the country illegally.</a:t>
            </a:r>
          </a:p>
          <a:p>
            <a:endParaRPr lang="en-US" sz="2800" dirty="0">
              <a:latin typeface="Comic Sans MS" panose="030F0702030302020204" pitchFamily="66" charset="0"/>
            </a:endParaRPr>
          </a:p>
          <a:p>
            <a:r>
              <a:rPr lang="en-US" sz="2800" dirty="0" smtClean="0">
                <a:latin typeface="Comic Sans MS" panose="030F0702030302020204" pitchFamily="66" charset="0"/>
              </a:rPr>
              <a:t>          Children who are prostitutes are considered criminal.</a:t>
            </a:r>
          </a:p>
          <a:p>
            <a:endParaRPr lang="en-US" sz="2800" dirty="0">
              <a:latin typeface="Comic Sans MS" panose="030F0702030302020204" pitchFamily="66" charset="0"/>
            </a:endParaRPr>
          </a:p>
          <a:p>
            <a:r>
              <a:rPr lang="en-US" sz="2800" dirty="0" smtClean="0">
                <a:latin typeface="Comic Sans MS" panose="030F0702030302020204" pitchFamily="66" charset="0"/>
              </a:rPr>
              <a:t>         Only pedophiles have sex with minors.</a:t>
            </a:r>
          </a:p>
          <a:p>
            <a:r>
              <a:rPr lang="en-US" sz="2800" dirty="0" smtClean="0">
                <a:latin typeface="Comic Sans MS" panose="030F0702030302020204" pitchFamily="66" charset="0"/>
              </a:rPr>
              <a:t>         </a:t>
            </a:r>
          </a:p>
          <a:p>
            <a:r>
              <a:rPr lang="en-US" sz="2800" dirty="0" smtClean="0">
                <a:latin typeface="Comic Sans MS" panose="030F0702030302020204" pitchFamily="66" charset="0"/>
              </a:rPr>
              <a:t>         We </a:t>
            </a:r>
            <a:r>
              <a:rPr lang="en-US" sz="2800" dirty="0">
                <a:latin typeface="Comic Sans MS" panose="030F0702030302020204" pitchFamily="66" charset="0"/>
              </a:rPr>
              <a:t>know how many people are enslaved today.</a:t>
            </a: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9"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52" y="1939519"/>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4851024"/>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52" y="2661708"/>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3962360"/>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7" y="5709384"/>
            <a:ext cx="577712" cy="204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3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460" y="419572"/>
            <a:ext cx="11440223" cy="7602081"/>
          </a:xfrm>
          <a:prstGeom prst="rect">
            <a:avLst/>
          </a:prstGeom>
          <a:noFill/>
        </p:spPr>
        <p:txBody>
          <a:bodyPr wrap="square" rtlCol="0">
            <a:spAutoFit/>
          </a:bodyPr>
          <a:lstStyle/>
          <a:p>
            <a:pPr algn="ctr"/>
            <a:r>
              <a:rPr lang="en-US" sz="4000" dirty="0" smtClean="0">
                <a:latin typeface="Comic Sans MS" panose="030F0702030302020204" pitchFamily="66" charset="0"/>
              </a:rPr>
              <a:t>So many </a:t>
            </a:r>
            <a:r>
              <a:rPr lang="en-US" sz="4000" dirty="0" smtClean="0">
                <a:solidFill>
                  <a:srgbClr val="C00000"/>
                </a:solidFill>
                <a:latin typeface="Comic Sans MS" panose="030F0702030302020204" pitchFamily="66" charset="0"/>
              </a:rPr>
              <a:t>statistics</a:t>
            </a:r>
            <a:r>
              <a:rPr lang="en-US" sz="4000" dirty="0" smtClean="0">
                <a:latin typeface="Comic Sans MS" panose="030F0702030302020204" pitchFamily="66" charset="0"/>
              </a:rPr>
              <a:t> – so many sources:</a:t>
            </a:r>
          </a:p>
          <a:p>
            <a:endParaRPr lang="en-US" sz="4000" dirty="0">
              <a:latin typeface="Comic Sans MS" panose="030F0702030302020204" pitchFamily="66" charset="0"/>
            </a:endParaRPr>
          </a:p>
          <a:p>
            <a:pPr marL="342900" indent="-342900">
              <a:buFont typeface="Wingdings" panose="05000000000000000000" pitchFamily="2" charset="2"/>
              <a:buChar char="Ø"/>
            </a:pPr>
            <a:r>
              <a:rPr lang="en-US" sz="2400" dirty="0" smtClean="0">
                <a:latin typeface="Comic Sans MS" panose="030F0702030302020204" pitchFamily="66" charset="0"/>
              </a:rPr>
              <a:t>In Seattle businesses, </a:t>
            </a:r>
            <a:r>
              <a:rPr lang="en-US" sz="2400" dirty="0" smtClean="0">
                <a:solidFill>
                  <a:srgbClr val="C00000"/>
                </a:solidFill>
                <a:latin typeface="Comic Sans MS" panose="030F0702030302020204" pitchFamily="66" charset="0"/>
              </a:rPr>
              <a:t>27,000</a:t>
            </a:r>
            <a:r>
              <a:rPr lang="en-US" sz="2400" dirty="0" smtClean="0">
                <a:latin typeface="Comic Sans MS" panose="030F0702030302020204" pitchFamily="66" charset="0"/>
              </a:rPr>
              <a:t> buyers solicit online sex through 130 </a:t>
            </a:r>
          </a:p>
          <a:p>
            <a:r>
              <a:rPr lang="en-US" sz="2400" dirty="0">
                <a:latin typeface="Comic Sans MS" panose="030F0702030302020204" pitchFamily="66" charset="0"/>
              </a:rPr>
              <a:t> </a:t>
            </a:r>
            <a:r>
              <a:rPr lang="en-US" sz="2400" dirty="0" smtClean="0">
                <a:latin typeface="Comic Sans MS" panose="030F0702030302020204" pitchFamily="66" charset="0"/>
              </a:rPr>
              <a:t>   different website every day</a:t>
            </a:r>
          </a:p>
          <a:p>
            <a:r>
              <a:rPr lang="en-US" sz="2400" dirty="0">
                <a:latin typeface="Comic Sans MS" panose="030F0702030302020204" pitchFamily="66" charset="0"/>
              </a:rPr>
              <a:t> </a:t>
            </a:r>
            <a:r>
              <a:rPr lang="en-US" sz="2400" dirty="0" smtClean="0">
                <a:latin typeface="Comic Sans MS" panose="030F0702030302020204" pitchFamily="66" charset="0"/>
              </a:rPr>
              <a:t>    - a 24-hr. survey counted 8700</a:t>
            </a:r>
          </a:p>
          <a:p>
            <a:r>
              <a:rPr lang="en-US" sz="2400" dirty="0">
                <a:latin typeface="Comic Sans MS" panose="030F0702030302020204" pitchFamily="66" charset="0"/>
              </a:rPr>
              <a:t> </a:t>
            </a:r>
            <a:r>
              <a:rPr lang="en-US" sz="2400" dirty="0" smtClean="0">
                <a:latin typeface="Comic Sans MS" panose="030F0702030302020204" pitchFamily="66" charset="0"/>
              </a:rPr>
              <a:t>   online postings and responses</a:t>
            </a:r>
          </a:p>
          <a:p>
            <a:r>
              <a:rPr lang="en-US" sz="2400" dirty="0">
                <a:latin typeface="Comic Sans MS" panose="030F0702030302020204" pitchFamily="66" charset="0"/>
              </a:rPr>
              <a:t> </a:t>
            </a:r>
            <a:r>
              <a:rPr lang="en-US" sz="2400" dirty="0" smtClean="0">
                <a:latin typeface="Comic Sans MS" panose="030F0702030302020204" pitchFamily="66" charset="0"/>
              </a:rPr>
              <a:t>   concerning men seeking  commercial</a:t>
            </a:r>
          </a:p>
          <a:p>
            <a:r>
              <a:rPr lang="en-US" sz="2400" dirty="0">
                <a:latin typeface="Comic Sans MS" panose="030F0702030302020204" pitchFamily="66" charset="0"/>
              </a:rPr>
              <a:t> </a:t>
            </a:r>
            <a:r>
              <a:rPr lang="en-US" sz="2400" dirty="0" smtClean="0">
                <a:latin typeface="Comic Sans MS" panose="030F0702030302020204" pitchFamily="66" charset="0"/>
              </a:rPr>
              <a:t>    sex</a:t>
            </a:r>
          </a:p>
          <a:p>
            <a:endParaRPr lang="en-US" sz="2400" dirty="0" smtClean="0">
              <a:latin typeface="Comic Sans MS" panose="030F0702030302020204" pitchFamily="66" charset="0"/>
            </a:endParaRPr>
          </a:p>
          <a:p>
            <a:pPr marL="342900" indent="-342900">
              <a:buFont typeface="Wingdings" panose="05000000000000000000" pitchFamily="2" charset="2"/>
              <a:buChar char="Ø"/>
            </a:pPr>
            <a:r>
              <a:rPr lang="en-US" sz="2400" dirty="0">
                <a:latin typeface="Comic Sans MS" panose="030F0702030302020204" pitchFamily="66" charset="0"/>
              </a:rPr>
              <a:t>I</a:t>
            </a:r>
            <a:r>
              <a:rPr lang="en-US" sz="2400" dirty="0" smtClean="0">
                <a:latin typeface="Comic Sans MS" panose="030F0702030302020204" pitchFamily="66" charset="0"/>
              </a:rPr>
              <a:t>n 2012 the International</a:t>
            </a:r>
          </a:p>
          <a:p>
            <a:r>
              <a:rPr lang="en-US" sz="2400" dirty="0">
                <a:latin typeface="Comic Sans MS" panose="030F0702030302020204" pitchFamily="66" charset="0"/>
              </a:rPr>
              <a:t> </a:t>
            </a:r>
            <a:r>
              <a:rPr lang="en-US" sz="2400" dirty="0" smtClean="0">
                <a:latin typeface="Comic Sans MS" panose="030F0702030302020204" pitchFamily="66" charset="0"/>
              </a:rPr>
              <a:t>   Labor organization estimated</a:t>
            </a:r>
          </a:p>
          <a:p>
            <a:r>
              <a:rPr lang="en-US" sz="2400" dirty="0">
                <a:latin typeface="Comic Sans MS" panose="030F0702030302020204" pitchFamily="66" charset="0"/>
              </a:rPr>
              <a:t> </a:t>
            </a:r>
            <a:r>
              <a:rPr lang="en-US" sz="2400" dirty="0" smtClean="0">
                <a:latin typeface="Comic Sans MS" panose="030F0702030302020204" pitchFamily="66" charset="0"/>
              </a:rPr>
              <a:t>   that </a:t>
            </a:r>
            <a:r>
              <a:rPr lang="en-US" sz="2400" dirty="0" smtClean="0">
                <a:solidFill>
                  <a:srgbClr val="C00000"/>
                </a:solidFill>
                <a:latin typeface="Comic Sans MS" panose="030F0702030302020204" pitchFamily="66" charset="0"/>
              </a:rPr>
              <a:t>20.9 million</a:t>
            </a:r>
            <a:r>
              <a:rPr lang="en-US" sz="2400" dirty="0" smtClean="0">
                <a:latin typeface="Comic Sans MS" panose="030F0702030302020204" pitchFamily="66" charset="0"/>
              </a:rPr>
              <a:t> people</a:t>
            </a:r>
          </a:p>
          <a:p>
            <a:r>
              <a:rPr lang="en-US" sz="2400" dirty="0">
                <a:latin typeface="Comic Sans MS" panose="030F0702030302020204" pitchFamily="66" charset="0"/>
              </a:rPr>
              <a:t> </a:t>
            </a:r>
            <a:r>
              <a:rPr lang="en-US" sz="2400" dirty="0" smtClean="0">
                <a:latin typeface="Comic Sans MS" panose="030F0702030302020204" pitchFamily="66" charset="0"/>
              </a:rPr>
              <a:t>   were enslaved</a:t>
            </a:r>
          </a:p>
          <a:p>
            <a:endParaRPr lang="en-US" sz="2400" dirty="0" smtClean="0">
              <a:latin typeface="Comic Sans MS" panose="030F0702030302020204" pitchFamily="66" charset="0"/>
            </a:endParaRPr>
          </a:p>
          <a:p>
            <a:endParaRPr lang="en-US" sz="2400" dirty="0" smtClean="0">
              <a:latin typeface="Comic Sans MS" panose="030F0702030302020204" pitchFamily="66" charset="0"/>
            </a:endParaRPr>
          </a:p>
          <a:p>
            <a:endParaRPr lang="en-US" sz="2400" dirty="0" smtClean="0">
              <a:latin typeface="Comic Sans MS" panose="030F0702030302020204" pitchFamily="66" charset="0"/>
            </a:endParaRPr>
          </a:p>
          <a:p>
            <a:pPr fontAlgn="base"/>
            <a:endParaRPr lang="en-US" sz="2400" dirty="0">
              <a:latin typeface="Comic Sans MS" panose="030F0702030302020204" pitchFamily="66" charset="0"/>
            </a:endParaRPr>
          </a:p>
          <a:p>
            <a:endParaRPr lang="en-US" sz="2400" dirty="0">
              <a:latin typeface="Comic Sans MS" panose="030F0702030302020204" pitchFamily="66" charset="0"/>
            </a:endParaRPr>
          </a:p>
          <a:p>
            <a:pPr marL="342900" indent="-342900">
              <a:buFont typeface="Wingdings" panose="05000000000000000000" pitchFamily="2" charset="2"/>
              <a:buChar char="Ø"/>
            </a:pPr>
            <a:endParaRPr lang="en-US" sz="2400" dirty="0">
              <a:latin typeface="Comic Sans MS" panose="030F0702030302020204" pitchFamily="66" charset="0"/>
            </a:endParaRPr>
          </a:p>
        </p:txBody>
      </p:sp>
      <p:pic>
        <p:nvPicPr>
          <p:cNvPr id="5" name="Picture 2" descr="http://a2.typepad.com/6a0167691fa21e970b017ee4aed69a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55" y="2231638"/>
            <a:ext cx="5441728" cy="431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65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340" y="715786"/>
            <a:ext cx="11516294" cy="3662541"/>
          </a:xfrm>
          <a:prstGeom prst="rect">
            <a:avLst/>
          </a:prstGeom>
          <a:noFill/>
        </p:spPr>
        <p:txBody>
          <a:bodyPr wrap="none" rtlCol="0">
            <a:spAutoFit/>
          </a:bodyPr>
          <a:lstStyle/>
          <a:p>
            <a:pPr algn="ctr"/>
            <a:r>
              <a:rPr lang="en-US" sz="4000" dirty="0" smtClean="0">
                <a:latin typeface="Comic Sans MS" panose="030F0702030302020204" pitchFamily="66" charset="0"/>
              </a:rPr>
              <a:t>So many </a:t>
            </a:r>
            <a:r>
              <a:rPr lang="en-US" sz="4000" dirty="0" smtClean="0">
                <a:solidFill>
                  <a:srgbClr val="C00000"/>
                </a:solidFill>
                <a:latin typeface="Comic Sans MS" panose="030F0702030302020204" pitchFamily="66" charset="0"/>
              </a:rPr>
              <a:t>statistics</a:t>
            </a:r>
            <a:r>
              <a:rPr lang="en-US" sz="4000" dirty="0" smtClean="0">
                <a:latin typeface="Comic Sans MS" panose="030F0702030302020204" pitchFamily="66" charset="0"/>
              </a:rPr>
              <a:t> – so many sources:</a:t>
            </a:r>
          </a:p>
          <a:p>
            <a:endParaRPr lang="en-US" sz="2400" dirty="0" smtClean="0">
              <a:latin typeface="Comic Sans MS" panose="030F0702030302020204" pitchFamily="66" charset="0"/>
            </a:endParaRPr>
          </a:p>
          <a:p>
            <a:pPr marL="342900" indent="-342900">
              <a:buFont typeface="Wingdings" panose="05000000000000000000" pitchFamily="2" charset="2"/>
              <a:buChar char="Ø"/>
            </a:pPr>
            <a:r>
              <a:rPr lang="en-US" sz="2400" dirty="0" smtClean="0">
                <a:latin typeface="Comic Sans MS" panose="030F0702030302020204" pitchFamily="66" charset="0"/>
              </a:rPr>
              <a:t>Between </a:t>
            </a:r>
            <a:r>
              <a:rPr lang="en-US" sz="2400" dirty="0">
                <a:solidFill>
                  <a:srgbClr val="C00000"/>
                </a:solidFill>
                <a:latin typeface="Comic Sans MS" panose="030F0702030302020204" pitchFamily="66" charset="0"/>
              </a:rPr>
              <a:t>14,500 and 17,500 </a:t>
            </a:r>
            <a:r>
              <a:rPr lang="en-US" sz="2400" dirty="0">
                <a:latin typeface="Comic Sans MS" panose="030F0702030302020204" pitchFamily="66" charset="0"/>
              </a:rPr>
              <a:t>people are trafficked into the U.S. each </a:t>
            </a:r>
            <a:r>
              <a:rPr lang="en-US" sz="2400" dirty="0" smtClean="0">
                <a:latin typeface="Comic Sans MS" panose="030F0702030302020204" pitchFamily="66" charset="0"/>
              </a:rPr>
              <a:t>year </a:t>
            </a:r>
          </a:p>
          <a:p>
            <a:endParaRPr lang="en-US" sz="2400" dirty="0" smtClean="0">
              <a:latin typeface="Comic Sans MS" panose="030F0702030302020204" pitchFamily="66" charset="0"/>
            </a:endParaRPr>
          </a:p>
          <a:p>
            <a:pPr marL="342900" indent="-342900" fontAlgn="base">
              <a:buFont typeface="Wingdings" panose="05000000000000000000" pitchFamily="2" charset="2"/>
              <a:buChar char="Ø"/>
            </a:pPr>
            <a:r>
              <a:rPr lang="en-US" sz="2400" dirty="0" smtClean="0">
                <a:latin typeface="Comic Sans MS" panose="030F0702030302020204" pitchFamily="66" charset="0"/>
              </a:rPr>
              <a:t>Human </a:t>
            </a:r>
            <a:r>
              <a:rPr lang="en-US" sz="2400" dirty="0">
                <a:latin typeface="Comic Sans MS" panose="030F0702030302020204" pitchFamily="66" charset="0"/>
              </a:rPr>
              <a:t>trafficking is the third largest international crime </a:t>
            </a:r>
            <a:r>
              <a:rPr lang="en-US" sz="2400" dirty="0" smtClean="0">
                <a:latin typeface="Comic Sans MS" panose="030F0702030302020204" pitchFamily="66" charset="0"/>
              </a:rPr>
              <a:t>industry</a:t>
            </a:r>
          </a:p>
          <a:p>
            <a:pPr algn="just" fontAlgn="base"/>
            <a:r>
              <a:rPr lang="en-US" sz="2400" dirty="0">
                <a:latin typeface="Comic Sans MS" panose="030F0702030302020204" pitchFamily="66" charset="0"/>
              </a:rPr>
              <a:t> </a:t>
            </a:r>
            <a:r>
              <a:rPr lang="en-US" sz="2400" dirty="0" smtClean="0">
                <a:latin typeface="Comic Sans MS" panose="030F0702030302020204" pitchFamily="66" charset="0"/>
              </a:rPr>
              <a:t>   (</a:t>
            </a:r>
            <a:r>
              <a:rPr lang="en-US" sz="2400" dirty="0">
                <a:latin typeface="Comic Sans MS" panose="030F0702030302020204" pitchFamily="66" charset="0"/>
              </a:rPr>
              <a:t>behind illegal drugs and arms trafficking). It reportedly </a:t>
            </a:r>
            <a:r>
              <a:rPr lang="en-US" sz="2400" dirty="0" smtClean="0">
                <a:latin typeface="Comic Sans MS" panose="030F0702030302020204" pitchFamily="66" charset="0"/>
              </a:rPr>
              <a:t>generates a profit </a:t>
            </a:r>
          </a:p>
          <a:p>
            <a:pPr algn="just" fontAlgn="base"/>
            <a:r>
              <a:rPr lang="en-US" sz="2400" dirty="0">
                <a:latin typeface="Comic Sans MS" panose="030F0702030302020204" pitchFamily="66" charset="0"/>
              </a:rPr>
              <a:t> </a:t>
            </a:r>
            <a:r>
              <a:rPr lang="en-US" sz="2400" dirty="0" smtClean="0">
                <a:latin typeface="Comic Sans MS" panose="030F0702030302020204" pitchFamily="66" charset="0"/>
              </a:rPr>
              <a:t>   of </a:t>
            </a:r>
            <a:r>
              <a:rPr lang="en-US" sz="2400" dirty="0" smtClean="0">
                <a:solidFill>
                  <a:srgbClr val="C00000"/>
                </a:solidFill>
                <a:latin typeface="Comic Sans MS" panose="030F0702030302020204" pitchFamily="66" charset="0"/>
              </a:rPr>
              <a:t>$32 billion every year</a:t>
            </a:r>
            <a:r>
              <a:rPr lang="en-US" sz="2400" dirty="0" smtClean="0">
                <a:latin typeface="Comic Sans MS" panose="030F0702030302020204" pitchFamily="66" charset="0"/>
              </a:rPr>
              <a:t>. Of that number, </a:t>
            </a:r>
            <a:r>
              <a:rPr lang="en-US" sz="2400" dirty="0" smtClean="0">
                <a:solidFill>
                  <a:srgbClr val="C00000"/>
                </a:solidFill>
                <a:latin typeface="Comic Sans MS" panose="030F0702030302020204" pitchFamily="66" charset="0"/>
              </a:rPr>
              <a:t>$15.5 billion </a:t>
            </a:r>
            <a:r>
              <a:rPr lang="en-US" sz="2400" dirty="0" smtClean="0">
                <a:latin typeface="Comic Sans MS" panose="030F0702030302020204" pitchFamily="66" charset="0"/>
              </a:rPr>
              <a:t>is made in </a:t>
            </a:r>
          </a:p>
          <a:p>
            <a:pPr algn="just" fontAlgn="base"/>
            <a:r>
              <a:rPr lang="en-US" sz="2400" dirty="0">
                <a:latin typeface="Comic Sans MS" panose="030F0702030302020204" pitchFamily="66" charset="0"/>
              </a:rPr>
              <a:t> </a:t>
            </a:r>
            <a:r>
              <a:rPr lang="en-US" sz="2400" dirty="0" smtClean="0">
                <a:latin typeface="Comic Sans MS" panose="030F0702030302020204" pitchFamily="66" charset="0"/>
              </a:rPr>
              <a:t>   </a:t>
            </a:r>
            <a:r>
              <a:rPr lang="en-US" sz="2400" dirty="0" smtClean="0">
                <a:solidFill>
                  <a:srgbClr val="C00000"/>
                </a:solidFill>
                <a:latin typeface="Comic Sans MS" panose="030F0702030302020204" pitchFamily="66" charset="0"/>
              </a:rPr>
              <a:t>industrialized countries.         </a:t>
            </a:r>
          </a:p>
          <a:p>
            <a:pPr algn="just" fontAlgn="base"/>
            <a:r>
              <a:rPr lang="en-US" sz="2400" dirty="0">
                <a:latin typeface="Comic Sans MS" panose="030F0702030302020204" pitchFamily="66" charset="0"/>
              </a:rPr>
              <a:t> </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pic>
        <p:nvPicPr>
          <p:cNvPr id="3" name="Picture 2" descr="https://encrypted-tbn3.gstatic.com/images?q=tbn:ANd9GcS1dtHGyhK2xt2ewInGOmZPbz3kYkxvYxK7CxtG61qRzvbH6I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11" y="3799729"/>
            <a:ext cx="3861876" cy="2881555"/>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19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5736</Words>
  <Application>Microsoft Office PowerPoint</Application>
  <PresentationFormat>Widescreen</PresentationFormat>
  <Paragraphs>626</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Aharoni</vt:lpstr>
      <vt:lpstr>Arial</vt:lpstr>
      <vt:lpstr>Berlin Sans FB</vt:lpstr>
      <vt:lpstr>Calibri</vt:lpstr>
      <vt:lpstr>Calibri Light</vt:lpstr>
      <vt:lpstr>Century Gothic</vt:lpstr>
      <vt:lpstr>Comic Sans MS</vt:lpstr>
      <vt:lpstr>Haettenschweiler</vt:lpstr>
      <vt:lpstr>Helvetica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Common Myths about Human Trafficking </vt:lpstr>
      <vt:lpstr>Common Myths about Human Trafficking </vt:lpstr>
      <vt:lpstr>PowerPoint Presentation</vt:lpstr>
      <vt:lpstr>PowerPoint Presentation</vt:lpstr>
      <vt:lpstr>PowerPoint Presentation</vt:lpstr>
      <vt:lpstr>PowerPoint Presentation</vt:lpstr>
      <vt:lpstr>Common Myths about Human Trafficking </vt:lpstr>
      <vt:lpstr>PowerPoint Presentation</vt:lpstr>
      <vt:lpstr>Common Myths about Human Trafficking </vt:lpstr>
      <vt:lpstr>PowerPoint Presentation</vt:lpstr>
      <vt:lpstr>PowerPoint Presentation</vt:lpstr>
      <vt:lpstr>PowerPoint Presentation</vt:lpstr>
      <vt:lpstr>PowerPoint Presentation</vt:lpstr>
      <vt:lpstr>Common Myths about Human Trafficking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Nurse’s Response to Human Trafficking</vt:lpstr>
      <vt:lpstr>PowerPoint Presentation</vt:lpstr>
      <vt:lpstr>PowerPoint Presentation</vt:lpstr>
      <vt:lpstr>PowerPoint Presentation</vt:lpstr>
    </vt:vector>
  </TitlesOfParts>
  <Company>Seattle Pacific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Mortinson, Sandy</dc:creator>
  <cp:lastModifiedBy>Mortinson, Sandy</cp:lastModifiedBy>
  <cp:revision>156</cp:revision>
  <cp:lastPrinted>2015-10-21T15:57:29Z</cp:lastPrinted>
  <dcterms:created xsi:type="dcterms:W3CDTF">2015-10-06T18:17:11Z</dcterms:created>
  <dcterms:modified xsi:type="dcterms:W3CDTF">2015-11-20T22:17:28Z</dcterms:modified>
</cp:coreProperties>
</file>