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69" r:id="rId5"/>
    <p:sldId id="274" r:id="rId6"/>
    <p:sldId id="270" r:id="rId7"/>
    <p:sldId id="271" r:id="rId8"/>
    <p:sldId id="272" r:id="rId9"/>
    <p:sldId id="273" r:id="rId10"/>
    <p:sldId id="288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84204" autoAdjust="0"/>
  </p:normalViewPr>
  <p:slideViewPr>
    <p:cSldViewPr snapToGrid="0" showGuides="1">
      <p:cViewPr varScale="1">
        <p:scale>
          <a:sx n="78" d="100"/>
          <a:sy n="78" d="100"/>
        </p:scale>
        <p:origin x="120" y="2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6BE78-0EF2-4E12-9379-32F738F42F1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12CA-644B-4B81-86BD-902CC5F9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r>
              <a:rPr lang="en-US" baseline="0" dirty="0" smtClean="0"/>
              <a:t> are actually not specifically called “good” at all. They are good, and it seems that there is a unique sort of relationship between God and humans, but their intrinsic goodness is the same as the earth’s – it is good because it was created by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CO2</a:t>
            </a:r>
            <a:r>
              <a:rPr lang="en-US" baseline="0" dirty="0" smtClean="0"/>
              <a:t> in red, temperature 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Selfishness</a:t>
            </a:r>
            <a:r>
              <a:rPr lang="en-US" baseline="0" dirty="0" smtClean="0"/>
              <a:t> is a factor of both anthropocentrism and individualism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quotes from encyclical.</a:t>
            </a:r>
          </a:p>
          <a:p>
            <a:r>
              <a:rPr lang="en-US" dirty="0" smtClean="0"/>
              <a:t>If God cares for the well-being</a:t>
            </a:r>
            <a:r>
              <a:rPr lang="en-US" baseline="0" dirty="0" smtClean="0"/>
              <a:t> of the natural world AND God cares about the well-being of humans, AND our selfishness is causing unfair, unjust harm to both, THEN I contend that God grieves.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proper view of the God/Human/Earth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quotes from encyclical.</a:t>
            </a:r>
          </a:p>
          <a:p>
            <a:r>
              <a:rPr lang="en-US" dirty="0" smtClean="0"/>
              <a:t>If God cares for the well-being</a:t>
            </a:r>
            <a:r>
              <a:rPr lang="en-US" baseline="0" dirty="0" smtClean="0"/>
              <a:t> of the natural world AND God cares about the well-being of humans, AND our selfishness is causing unfair, unjust harm to both, THEN I contend that God grieves.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proper view of the God/Human/Earth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3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quotes from encyclical.</a:t>
            </a:r>
          </a:p>
          <a:p>
            <a:r>
              <a:rPr lang="en-US" dirty="0" smtClean="0"/>
              <a:t>If God cares for the well-being</a:t>
            </a:r>
            <a:r>
              <a:rPr lang="en-US" baseline="0" dirty="0" smtClean="0"/>
              <a:t> of the natural world AND God cares about the well-being of humans, AND our selfishness is causing unfair, unjust harm to both, THEN I contend that God grieves.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proper view of the God/Human/Earth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Forest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Forest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5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Forest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we are</a:t>
            </a:r>
            <a:r>
              <a:rPr lang="en-US" baseline="0" dirty="0" smtClean="0"/>
              <a:t> not ruling over subjects in creation; often they rule us. So what does this mean?</a:t>
            </a:r>
          </a:p>
          <a:p>
            <a:r>
              <a:rPr lang="en-US" baseline="0" dirty="0" smtClean="0"/>
              <a:t>Has to be taken in context; interpreted by other verses (like Gen 2), and how God does not appreciate other </a:t>
            </a:r>
            <a:r>
              <a:rPr lang="en-US" baseline="0" dirty="0" err="1" smtClean="0"/>
              <a:t>radah-ers</a:t>
            </a:r>
            <a:r>
              <a:rPr lang="en-US" baseline="0" dirty="0" smtClean="0"/>
              <a:t> in Scripture.</a:t>
            </a:r>
          </a:p>
          <a:p>
            <a:r>
              <a:rPr lang="en-US" baseline="0" dirty="0" smtClean="0"/>
              <a:t>Psalm 72 - </a:t>
            </a:r>
            <a:r>
              <a:rPr lang="en-US" baseline="0" dirty="0" err="1" smtClean="0"/>
              <a:t>radah</a:t>
            </a:r>
            <a:endParaRPr lang="en-US" baseline="0" dirty="0" smtClean="0"/>
          </a:p>
          <a:p>
            <a:r>
              <a:rPr lang="en-US" baseline="0" dirty="0" smtClean="0"/>
              <a:t>Dominion is not domination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8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Peter</a:t>
            </a:r>
            <a:r>
              <a:rPr lang="en-US" baseline="0" dirty="0" smtClean="0"/>
              <a:t> 3:10</a:t>
            </a:r>
          </a:p>
          <a:p>
            <a:r>
              <a:rPr lang="en-US" baseline="0" dirty="0" smtClean="0"/>
              <a:t>Fire is symbol of purification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Isaiah 65:17, 66:22, 2 Peter 3:13, and Revelation 21:1 reference the “new earth”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extinction:</a:t>
            </a:r>
            <a:r>
              <a:rPr lang="en-US" baseline="0" dirty="0" smtClean="0"/>
              <a:t> ~75% or more of species lost in a geologically short period of time (millions of years)</a:t>
            </a:r>
          </a:p>
          <a:p>
            <a:r>
              <a:rPr lang="en-US" baseline="0" dirty="0" smtClean="0"/>
              <a:t>Current extinction rates are estimated to be 100 – 10000 times the normal background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1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extinction:</a:t>
            </a:r>
            <a:r>
              <a:rPr lang="en-US" baseline="0" dirty="0" smtClean="0"/>
              <a:t> ~75% or more of species lost in a geologically short period of time (millions of years)</a:t>
            </a:r>
          </a:p>
          <a:p>
            <a:r>
              <a:rPr lang="en-US" baseline="0" dirty="0" smtClean="0"/>
              <a:t>Current extinction rates are estimated to be 100 – 10000 times the normal background rate.  Mostly due to overharvest and </a:t>
            </a:r>
            <a:r>
              <a:rPr lang="en-US" baseline="0" smtClean="0"/>
              <a:t>habitat degradation </a:t>
            </a:r>
            <a:r>
              <a:rPr lang="en-US" baseline="0" dirty="0" smtClean="0"/>
              <a:t>(i.e., humans)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2CA-644B-4B81-86BD-902CC5F95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1946-26C3-419C-B0E7-3C2B568CCD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84CD-D85C-4025-BC26-C43965D4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- From Space 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3567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From Good to Groaning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621" y="1149179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Theological and Scientific </a:t>
            </a:r>
            <a:r>
              <a:rPr lang="en-US" dirty="0" smtClean="0">
                <a:solidFill>
                  <a:schemeClr val="bg1"/>
                </a:solidFill>
              </a:rPr>
              <a:t>Perspectives on Ecological Justice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Dr. Eric Long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Dr. Mike Langford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686" y="3827475"/>
            <a:ext cx="444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God saw all that he had made, and it was very good. 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And there was evening and there was morning – the sixth day. </a:t>
            </a:r>
            <a:r>
              <a:rPr lang="en-US" sz="1400" i="1" dirty="0" smtClean="0">
                <a:solidFill>
                  <a:schemeClr val="bg1"/>
                </a:solidFill>
              </a:rPr>
              <a:t>(Gen 1:31)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686" y="5713329"/>
            <a:ext cx="444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We know that the whole creation has been groaning as in the pains of childbirth right up to the present time. </a:t>
            </a:r>
            <a:r>
              <a:rPr lang="en-US" sz="1400" i="1" dirty="0" smtClean="0">
                <a:solidFill>
                  <a:schemeClr val="bg1"/>
                </a:solidFill>
              </a:rPr>
              <a:t>(Rom 8:22)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there a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affected by the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Now what?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146" name="Picture 2" descr="https://mattsko.files.wordpress.com/2012/11/earth-at-night-12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2"/>
          <a:stretch/>
        </p:blipFill>
        <p:spPr bwMode="auto">
          <a:xfrm>
            <a:off x="6362120" y="1314958"/>
            <a:ext cx="5684106" cy="44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If “good” = “ordered”, is there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Untimely loss of biodiversity</a:t>
            </a:r>
          </a:p>
          <a:p>
            <a:pPr lvl="1"/>
            <a:r>
              <a:rPr lang="en-US" sz="2200" dirty="0" smtClean="0"/>
              <a:t>Extinction is normal (and OK)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urrent extinction </a:t>
            </a:r>
            <a:r>
              <a:rPr lang="en-US" sz="2200" i="1" dirty="0" smtClean="0"/>
              <a:t>rate </a:t>
            </a:r>
            <a:r>
              <a:rPr lang="en-US" sz="2200" b="1" dirty="0" smtClean="0"/>
              <a:t>not</a:t>
            </a:r>
            <a:r>
              <a:rPr lang="en-US" sz="2200" dirty="0" smtClean="0"/>
              <a:t> OK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Why so high?</a:t>
            </a:r>
          </a:p>
        </p:txBody>
      </p:sp>
      <p:pic>
        <p:nvPicPr>
          <p:cNvPr id="2050" name="Picture 2" descr="http://ecx.images-amazon.com/images/I/513qCLaP5s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85" y="3919890"/>
            <a:ext cx="1924328" cy="28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niverse-review.ca/I10-33-extinctio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0927"/>
          <a:stretch/>
        </p:blipFill>
        <p:spPr bwMode="auto">
          <a:xfrm>
            <a:off x="5449095" y="1690688"/>
            <a:ext cx="6835669" cy="51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mbc-comics.com/comics/2009060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 bwMode="auto">
          <a:xfrm>
            <a:off x="6683637" y="1462897"/>
            <a:ext cx="4772868" cy="45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738191" y="6135757"/>
            <a:ext cx="6493562" cy="3682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081664" y="4134675"/>
            <a:ext cx="237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Extinction 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5913" y="5866407"/>
            <a:ext cx="166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“Normal” rate of extinction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If “good” = “ordered”, 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Untimely loss of biodiversity</a:t>
            </a:r>
          </a:p>
          <a:p>
            <a:pPr lvl="1"/>
            <a:r>
              <a:rPr lang="en-US" sz="2200" dirty="0" smtClean="0"/>
              <a:t>Extinction is normal (and OK)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urrent extinction </a:t>
            </a:r>
            <a:r>
              <a:rPr lang="en-US" sz="2200" i="1" dirty="0" smtClean="0"/>
              <a:t>rate </a:t>
            </a:r>
            <a:r>
              <a:rPr lang="en-US" sz="2200" b="1" dirty="0" smtClean="0"/>
              <a:t>not</a:t>
            </a:r>
            <a:r>
              <a:rPr lang="en-US" sz="2200" dirty="0" smtClean="0"/>
              <a:t> OK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Why so high?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08924"/>
            <a:ext cx="11884975" cy="2701843"/>
            <a:chOff x="0" y="4108924"/>
            <a:chExt cx="11884975" cy="2701843"/>
          </a:xfrm>
        </p:grpSpPr>
        <p:pic>
          <p:nvPicPr>
            <p:cNvPr id="3080" name="Picture 8" descr="http://cdn.zmescience.com/wp-content/uploads/2014/03/passenger-pigeon-photo-researchers-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4295"/>
              <a:ext cx="2784475" cy="2147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43697" y="6441435"/>
              <a:ext cx="192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Passenger Pigeon</a:t>
              </a:r>
              <a:endParaRPr lang="en-US" dirty="0"/>
            </a:p>
          </p:txBody>
        </p:sp>
        <p:pic>
          <p:nvPicPr>
            <p:cNvPr id="3084" name="Picture 12" descr="Conuropsis carolinensis (Carolina parakeet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4108924"/>
              <a:ext cx="23812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617698" y="6403471"/>
              <a:ext cx="192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Carolina parakeet</a:t>
              </a:r>
              <a:endParaRPr lang="en-US" dirty="0"/>
            </a:p>
          </p:txBody>
        </p:sp>
        <p:pic>
          <p:nvPicPr>
            <p:cNvPr id="3086" name="Picture 14" descr="http://www.factzoo.com/sites/all/img/birds/ivory-billed-woodpeck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68" y="4108924"/>
              <a:ext cx="1911922" cy="225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44001" y="6430170"/>
              <a:ext cx="2534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Ivory-billed woodpecker</a:t>
              </a:r>
              <a:endParaRPr lang="en-US" dirty="0"/>
            </a:p>
          </p:txBody>
        </p:sp>
        <p:pic>
          <p:nvPicPr>
            <p:cNvPr id="4098" name="Picture 2" descr="Great au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6669" y="4192030"/>
              <a:ext cx="3238306" cy="203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118002" y="6365464"/>
              <a:ext cx="2534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Great auk</a:t>
              </a:r>
              <a:endParaRPr lang="en-US" dirty="0"/>
            </a:p>
          </p:txBody>
        </p:sp>
      </p:grpSp>
      <p:pic>
        <p:nvPicPr>
          <p:cNvPr id="13" name="Picture 2" descr="http://ecx.images-amazon.com/images/I/513qCLaP5sL._SX331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85" y="3919890"/>
            <a:ext cx="1924328" cy="28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53529 -0.496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8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O2 levels chart James Ba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 r="18061" b="5477"/>
          <a:stretch/>
        </p:blipFill>
        <p:spPr bwMode="auto">
          <a:xfrm>
            <a:off x="5560284" y="3467100"/>
            <a:ext cx="6212616" cy="33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If “good” = “ordered”, 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Untimely loss of biodiversity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Extinction is normal (and OK)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Current extinction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rate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OK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Why so high?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5229" y="1817384"/>
            <a:ext cx="56202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Human-caused global climate change</a:t>
            </a:r>
          </a:p>
          <a:p>
            <a:pPr lvl="1"/>
            <a:r>
              <a:rPr lang="en-US" sz="2200" dirty="0" smtClean="0"/>
              <a:t>The climate does change (and that’s OK)</a:t>
            </a:r>
          </a:p>
          <a:p>
            <a:pPr lvl="1"/>
            <a:r>
              <a:rPr lang="en-US" sz="2200" dirty="0" smtClean="0"/>
              <a:t>Current rate of change is not OK</a:t>
            </a:r>
          </a:p>
          <a:p>
            <a:pPr lvl="1"/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39400" y="3680726"/>
            <a:ext cx="9295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094127">
            <a:off x="10477500" y="31242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398 ppm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3650" y="3455521"/>
            <a:ext cx="5496697" cy="6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8935" y="6049447"/>
            <a:ext cx="8001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Today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0171111" y="4768421"/>
            <a:ext cx="3324563" cy="6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99791" y="3332163"/>
            <a:ext cx="843860" cy="69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If “good” = “ordered”, 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Untimely loss of biodiversity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Extinction is normal (and OK)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Current extinction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rate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OK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Why so high?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5229" y="1817384"/>
            <a:ext cx="56202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Human-caused global climate change</a:t>
            </a:r>
          </a:p>
          <a:p>
            <a:pPr lvl="1"/>
            <a:r>
              <a:rPr lang="en-US" sz="2200" dirty="0" smtClean="0"/>
              <a:t>The climate does change (and that’s OK)</a:t>
            </a:r>
          </a:p>
          <a:p>
            <a:pPr lvl="1"/>
            <a:r>
              <a:rPr lang="en-US" sz="2200" dirty="0" smtClean="0"/>
              <a:t>Current rate of change is not OK</a:t>
            </a:r>
          </a:p>
          <a:p>
            <a:pPr lvl="1"/>
            <a:r>
              <a:rPr lang="en-US" sz="2200" dirty="0" smtClean="0"/>
              <a:t>Why so hot?</a:t>
            </a:r>
          </a:p>
          <a:p>
            <a:pPr lvl="1"/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60284" y="3124200"/>
            <a:ext cx="6212616" cy="3667463"/>
            <a:chOff x="5560284" y="3124200"/>
            <a:chExt cx="6212616" cy="3667463"/>
          </a:xfrm>
        </p:grpSpPr>
        <p:pic>
          <p:nvPicPr>
            <p:cNvPr id="2056" name="Picture 8" descr="CO2 levels chart James Balo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4" r="18061" b="5477"/>
            <a:stretch/>
          </p:blipFill>
          <p:spPr bwMode="auto">
            <a:xfrm>
              <a:off x="5560284" y="3467100"/>
              <a:ext cx="6212616" cy="3324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0439400" y="3680726"/>
              <a:ext cx="92958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094127">
              <a:off x="10477500" y="3124200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398 ppm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68935" y="6049447"/>
              <a:ext cx="8001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Today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6146" name="Picture 2" descr="https://www.ncdc.noaa.gov/paleo/globalwarming/images/temperature-change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50" y="3708417"/>
            <a:ext cx="49911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If “good” = “ordered”, 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Untimely loss of biodiversity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Extinction is normal (and OK)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Current extinction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rate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OK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Why so high?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5229" y="1817384"/>
            <a:ext cx="56202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Human-caused global climate change</a:t>
            </a:r>
          </a:p>
          <a:p>
            <a:pPr lvl="1"/>
            <a:r>
              <a:rPr lang="en-US" sz="2200" dirty="0" smtClean="0"/>
              <a:t>The climate does change (and that’s OK)</a:t>
            </a:r>
          </a:p>
          <a:p>
            <a:pPr lvl="1"/>
            <a:r>
              <a:rPr lang="en-US" sz="2200" dirty="0" smtClean="0"/>
              <a:t>Current rate of change is not OK</a:t>
            </a:r>
            <a:endParaRPr lang="en-US" sz="2200" dirty="0"/>
          </a:p>
          <a:p>
            <a:pPr lvl="1"/>
            <a:r>
              <a:rPr lang="en-US" sz="2200" dirty="0" smtClean="0"/>
              <a:t>Why so hot?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100" y="4119749"/>
            <a:ext cx="11709400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1882366" y="3661051"/>
            <a:ext cx="2610126" cy="649355"/>
          </a:xfrm>
          <a:prstGeom prst="roundRect">
            <a:avLst/>
          </a:prstGeom>
          <a:solidFill>
            <a:srgbClr val="0E32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800" dirty="0" smtClean="0"/>
              <a:t>830 Scientists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776172" y="3678366"/>
            <a:ext cx="2610126" cy="649355"/>
          </a:xfrm>
          <a:prstGeom prst="roundRect">
            <a:avLst/>
          </a:prstGeom>
          <a:solidFill>
            <a:srgbClr val="0E32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800" dirty="0" smtClean="0"/>
              <a:t>120 Countries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7669978" y="3671742"/>
            <a:ext cx="2610126" cy="649355"/>
          </a:xfrm>
          <a:prstGeom prst="roundRect">
            <a:avLst/>
          </a:prstGeom>
          <a:solidFill>
            <a:srgbClr val="0E32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800" dirty="0" smtClean="0"/>
              <a:t>9200 Studies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3201110" y="4529503"/>
            <a:ext cx="5784900" cy="649355"/>
          </a:xfrm>
          <a:prstGeom prst="roundRect">
            <a:avLst/>
          </a:prstGeom>
          <a:solidFill>
            <a:srgbClr val="1448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3" indent="-457200"/>
            <a:r>
              <a:rPr lang="en-US" sz="2200" i="1" dirty="0">
                <a:solidFill>
                  <a:schemeClr val="bg1"/>
                </a:solidFill>
              </a:rPr>
              <a:t>Warming of the climate system is unequivocal</a:t>
            </a:r>
            <a:r>
              <a:rPr lang="en-US" sz="2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5082" y="5395565"/>
            <a:ext cx="11602278" cy="860346"/>
          </a:xfrm>
          <a:prstGeom prst="roundRect">
            <a:avLst/>
          </a:prstGeom>
          <a:solidFill>
            <a:srgbClr val="1448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3" indent="-457200"/>
            <a:r>
              <a:rPr lang="en-US" sz="2200" i="1" dirty="0">
                <a:solidFill>
                  <a:schemeClr val="bg1"/>
                </a:solidFill>
              </a:rPr>
              <a:t>“It is extremely likely (more than </a:t>
            </a:r>
            <a:r>
              <a:rPr lang="en-US" sz="2200" b="1" i="1" dirty="0">
                <a:solidFill>
                  <a:schemeClr val="bg1"/>
                </a:solidFill>
              </a:rPr>
              <a:t>95% sure</a:t>
            </a:r>
            <a:r>
              <a:rPr lang="en-US" sz="2200" i="1" dirty="0">
                <a:solidFill>
                  <a:schemeClr val="bg1"/>
                </a:solidFill>
              </a:rPr>
              <a:t>) that more than half of the observed increase in global average surface temperature from 1950 – 2010 was caused by </a:t>
            </a:r>
            <a:r>
              <a:rPr lang="en-US" sz="2200" b="1" i="1" dirty="0">
                <a:solidFill>
                  <a:schemeClr val="bg1"/>
                </a:solidFill>
              </a:rPr>
              <a:t>anthropogenic [factors]”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4575" y="6453809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~IUCN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If “good” = “ordered”, 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Untimely loss of biodiversity</a:t>
            </a:r>
          </a:p>
          <a:p>
            <a:pPr lvl="1"/>
            <a:r>
              <a:rPr lang="en-US" sz="2200" dirty="0" smtClean="0"/>
              <a:t>Extinction is normal (and OK)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Current extinction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rate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OK</a:t>
            </a:r>
          </a:p>
          <a:p>
            <a:pPr lvl="1"/>
            <a:r>
              <a:rPr lang="en-US" sz="2200" dirty="0" smtClean="0"/>
              <a:t>Why so high?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5229" y="1817384"/>
            <a:ext cx="56202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Human-caused global climate change</a:t>
            </a:r>
          </a:p>
          <a:p>
            <a:pPr lvl="1"/>
            <a:r>
              <a:rPr lang="en-US" sz="2200" dirty="0" smtClean="0"/>
              <a:t>The climate does change (and that’s OK)</a:t>
            </a:r>
          </a:p>
          <a:p>
            <a:pPr lvl="1"/>
            <a:r>
              <a:rPr lang="en-US" sz="2200" dirty="0" smtClean="0"/>
              <a:t>Current rate of change is not OK</a:t>
            </a:r>
            <a:endParaRPr lang="en-US" sz="2200" dirty="0"/>
          </a:p>
          <a:p>
            <a:pPr lvl="1"/>
            <a:r>
              <a:rPr lang="en-US" sz="2200" dirty="0" smtClean="0"/>
              <a:t>Why so hot?</a:t>
            </a:r>
          </a:p>
        </p:txBody>
      </p:sp>
      <p:sp>
        <p:nvSpPr>
          <p:cNvPr id="5" name="Oval 4"/>
          <p:cNvSpPr/>
          <p:nvPr/>
        </p:nvSpPr>
        <p:spPr>
          <a:xfrm>
            <a:off x="1085850" y="1690688"/>
            <a:ext cx="1485900" cy="652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29528" y="1757059"/>
            <a:ext cx="2443021" cy="652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24729" y="1212797"/>
            <a:ext cx="381000" cy="423612"/>
            <a:chOff x="704850" y="5372100"/>
            <a:chExt cx="723900" cy="80486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04850" y="5372100"/>
              <a:ext cx="3810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085850" y="5372100"/>
              <a:ext cx="3429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 rot="21121766">
            <a:off x="6006980" y="-28875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</a:t>
            </a:r>
            <a:r>
              <a:rPr lang="en-US" sz="4400" dirty="0" smtClean="0">
                <a:solidFill>
                  <a:srgbClr val="FF0000"/>
                </a:solidFill>
              </a:rPr>
              <a:t>hy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flipH="1">
            <a:off x="923424" y="3144811"/>
            <a:ext cx="695826" cy="819150"/>
          </a:xfrm>
          <a:prstGeom prst="arc">
            <a:avLst>
              <a:gd name="adj1" fmla="val 16200000"/>
              <a:gd name="adj2" fmla="val 3183677"/>
            </a:avLst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85850" y="3775732"/>
            <a:ext cx="3041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Overharvest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Habitat destruction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6529528" y="3144811"/>
            <a:ext cx="695826" cy="819150"/>
          </a:xfrm>
          <a:prstGeom prst="arc">
            <a:avLst>
              <a:gd name="adj1" fmla="val 16200000"/>
              <a:gd name="adj2" fmla="val 3183677"/>
            </a:avLst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45315" y="3672518"/>
            <a:ext cx="3041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Over-use of resources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3567" y="4381612"/>
            <a:ext cx="3218361" cy="146947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2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57531" y="4508308"/>
            <a:ext cx="3038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Ignorance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Short-sightedness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Selfishness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  <p:bldP spid="16" grpId="0" animBg="1"/>
      <p:bldP spid="17" grpId="0"/>
      <p:bldP spid="18" grpId="0" animBg="1"/>
      <p:bldP spid="19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is affected by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world (obviously)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earthrangers.com/content/wildwire/habitat_los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2687"/>
          <a:stretch/>
        </p:blipFill>
        <p:spPr bwMode="auto">
          <a:xfrm>
            <a:off x="6546499" y="2629694"/>
            <a:ext cx="4956525" cy="31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64974" y="2629694"/>
            <a:ext cx="3154018" cy="2743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dirty="0" smtClean="0">
                <a:latin typeface="Book Antiqua" panose="02040602050305030304" pitchFamily="18" charset="0"/>
              </a:rPr>
              <a:t>Gen 2:15</a:t>
            </a:r>
          </a:p>
          <a:p>
            <a:pPr marL="7493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>
                <a:latin typeface="Book Antiqua" panose="02040602050305030304" pitchFamily="18" charset="0"/>
              </a:rPr>
              <a:t>Abad </a:t>
            </a:r>
          </a:p>
          <a:p>
            <a:pPr marL="7493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>
                <a:latin typeface="Book Antiqua" panose="02040602050305030304" pitchFamily="18" charset="0"/>
              </a:rPr>
              <a:t>Shamar</a:t>
            </a:r>
            <a:endParaRPr lang="en-US" sz="34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8" descr="http://cdn.zmescience.com/wp-content/uploads/2014/03/passenger-pigeon-photo-researchers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2" y="1002458"/>
            <a:ext cx="2009637" cy="15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is affected by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world</a:t>
            </a:r>
          </a:p>
          <a:p>
            <a:endParaRPr lang="en-US" dirty="0" smtClean="0"/>
          </a:p>
          <a:p>
            <a:r>
              <a:rPr lang="en-US" dirty="0" smtClean="0"/>
              <a:t>Other people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10748" y="980661"/>
            <a:ext cx="1219200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580381" y="1212797"/>
            <a:ext cx="381000" cy="423612"/>
            <a:chOff x="704850" y="5372100"/>
            <a:chExt cx="723900" cy="80486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04850" y="5372100"/>
              <a:ext cx="3810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085850" y="5372100"/>
              <a:ext cx="3429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21121766">
            <a:off x="2322876" y="43982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001" y="3523840"/>
            <a:ext cx="7189856" cy="291671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dirty="0" smtClean="0"/>
              <a:t>We are faced not with two separate crises, but rather with </a:t>
            </a:r>
            <a:r>
              <a:rPr lang="en-US" sz="2200" dirty="0" smtClean="0">
                <a:solidFill>
                  <a:srgbClr val="FFFF00"/>
                </a:solidFill>
              </a:rPr>
              <a:t>one complex crisis which is both social and environmental</a:t>
            </a:r>
            <a:r>
              <a:rPr lang="en-US" sz="2200" dirty="0" smtClean="0"/>
              <a:t>. </a:t>
            </a:r>
          </a:p>
          <a:p>
            <a:pPr algn="ctr">
              <a:spcBef>
                <a:spcPts val="1200"/>
              </a:spcBef>
            </a:pPr>
            <a:endParaRPr lang="en-US" sz="2200" dirty="0"/>
          </a:p>
          <a:p>
            <a:pPr algn="ctr">
              <a:spcBef>
                <a:spcPts val="1200"/>
              </a:spcBef>
            </a:pPr>
            <a:endParaRPr lang="en-US" sz="2200" dirty="0" smtClean="0"/>
          </a:p>
          <a:p>
            <a:pPr algn="r">
              <a:spcBef>
                <a:spcPts val="1200"/>
              </a:spcBef>
            </a:pPr>
            <a:r>
              <a:rPr lang="en-US" sz="2200" dirty="0" smtClean="0"/>
              <a:t>~Pope Francis, 2015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35862"/>
            <a:ext cx="6864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Strategies for a solution demand an </a:t>
            </a:r>
            <a:r>
              <a:rPr lang="en-US" sz="2200" b="1" i="1" u="sng" dirty="0">
                <a:solidFill>
                  <a:srgbClr val="FFFF00"/>
                </a:solidFill>
              </a:rPr>
              <a:t>integrated approach </a:t>
            </a:r>
            <a:r>
              <a:rPr lang="en-US" sz="2200" dirty="0">
                <a:solidFill>
                  <a:schemeClr val="bg1"/>
                </a:solidFill>
              </a:rPr>
              <a:t>to combating poverty, restoring dignity to the excluded, and at the same time protecting nature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www.english-online.at/geography/africa/drought-in-eastern-afr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/>
          <a:stretch/>
        </p:blipFill>
        <p:spPr bwMode="auto">
          <a:xfrm>
            <a:off x="8203096" y="2755992"/>
            <a:ext cx="3988904" cy="29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dn.zmescience.com/wp-content/uploads/2014/03/passenger-pigeon-photo-researchers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2" y="1002458"/>
            <a:ext cx="2009637" cy="15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is affected by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world</a:t>
            </a:r>
          </a:p>
          <a:p>
            <a:endParaRPr lang="en-US" dirty="0" smtClean="0"/>
          </a:p>
          <a:p>
            <a:r>
              <a:rPr lang="en-US" dirty="0" smtClean="0"/>
              <a:t>Other people</a:t>
            </a:r>
          </a:p>
          <a:p>
            <a:endParaRPr lang="en-US" dirty="0"/>
          </a:p>
          <a:p>
            <a:r>
              <a:rPr lang="en-US" dirty="0" smtClean="0"/>
              <a:t>God?</a:t>
            </a:r>
            <a:endParaRPr lang="en-US" dirty="0"/>
          </a:p>
        </p:txBody>
      </p:sp>
      <p:pic>
        <p:nvPicPr>
          <p:cNvPr id="12" name="Picture 2" descr="http://www.english-online.at/geography/africa/drought-in-eastern-afr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/>
          <a:stretch/>
        </p:blipFill>
        <p:spPr bwMode="auto">
          <a:xfrm>
            <a:off x="8203096" y="2755992"/>
            <a:ext cx="3988904" cy="29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cdn.zmescience.com/wp-content/uploads/2014/03/passenger-pigeon-photo-researchers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2" y="1002458"/>
            <a:ext cx="2009637" cy="15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10748" y="980661"/>
            <a:ext cx="1219200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580381" y="1212797"/>
            <a:ext cx="381000" cy="423612"/>
            <a:chOff x="704850" y="5372100"/>
            <a:chExt cx="723900" cy="80486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704850" y="5372100"/>
              <a:ext cx="3810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085850" y="5372100"/>
              <a:ext cx="342900" cy="804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 rot="21121766">
            <a:off x="2322876" y="43982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Who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7715" y="2755992"/>
            <a:ext cx="4522188" cy="649355"/>
            <a:chOff x="3279911" y="2755992"/>
            <a:chExt cx="4522188" cy="649355"/>
          </a:xfrm>
        </p:grpSpPr>
        <p:sp>
          <p:nvSpPr>
            <p:cNvPr id="19" name="Right Arrow 18"/>
            <p:cNvSpPr/>
            <p:nvPr/>
          </p:nvSpPr>
          <p:spPr>
            <a:xfrm>
              <a:off x="7232255" y="2907929"/>
              <a:ext cx="569844" cy="3505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79911" y="2755992"/>
              <a:ext cx="4083329" cy="649355"/>
              <a:chOff x="5486396" y="1728945"/>
              <a:chExt cx="4083329" cy="649355"/>
            </a:xfrm>
          </p:grpSpPr>
          <p:sp>
            <p:nvSpPr>
              <p:cNvPr id="16" name="Right Arrow 15"/>
              <p:cNvSpPr/>
              <p:nvPr/>
            </p:nvSpPr>
            <p:spPr>
              <a:xfrm flipH="1">
                <a:off x="5486396" y="1875802"/>
                <a:ext cx="569844" cy="350561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12227" y="1728945"/>
                <a:ext cx="3557498" cy="6493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en-US" sz="2200" dirty="0" smtClean="0"/>
                  <a:t>and God cares about them,</a:t>
                </a:r>
                <a:endParaRPr lang="en-US" sz="22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808276" y="1728945"/>
            <a:ext cx="4181066" cy="649355"/>
            <a:chOff x="5367128" y="1728945"/>
            <a:chExt cx="4181066" cy="649355"/>
          </a:xfrm>
        </p:grpSpPr>
        <p:sp>
          <p:nvSpPr>
            <p:cNvPr id="17" name="Right Arrow 16"/>
            <p:cNvSpPr/>
            <p:nvPr/>
          </p:nvSpPr>
          <p:spPr>
            <a:xfrm>
              <a:off x="8978350" y="1908934"/>
              <a:ext cx="569844" cy="3505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67128" y="1728945"/>
              <a:ext cx="3737115" cy="649355"/>
              <a:chOff x="5367128" y="1728945"/>
              <a:chExt cx="3737115" cy="649355"/>
            </a:xfrm>
          </p:grpSpPr>
          <p:sp>
            <p:nvSpPr>
              <p:cNvPr id="4" name="Right Arrow 3"/>
              <p:cNvSpPr/>
              <p:nvPr/>
            </p:nvSpPr>
            <p:spPr>
              <a:xfrm flipH="1">
                <a:off x="5367128" y="1875802"/>
                <a:ext cx="569844" cy="350561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769703" y="1728945"/>
                <a:ext cx="3334540" cy="6493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en-US" sz="2200" dirty="0" smtClean="0"/>
                  <a:t>If God cares about these,</a:t>
                </a:r>
                <a:endParaRPr lang="en-US" sz="220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436990" y="4463083"/>
            <a:ext cx="2923639" cy="1603506"/>
            <a:chOff x="4473567" y="5070726"/>
            <a:chExt cx="3218361" cy="1603506"/>
          </a:xfrm>
          <a:solidFill>
            <a:schemeClr val="bg2">
              <a:lumMod val="25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4473567" y="5070726"/>
              <a:ext cx="3218361" cy="146947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endParaRPr lang="en-US" sz="26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4912" y="5196904"/>
              <a:ext cx="30384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Ignorance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Short-sightedness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Selfishness</a:t>
              </a:r>
            </a:p>
            <a:p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731789" y="3650788"/>
            <a:ext cx="2334040" cy="6493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dirty="0"/>
              <a:t>b</a:t>
            </a:r>
            <a:r>
              <a:rPr lang="en-US" sz="2200" dirty="0" smtClean="0"/>
              <a:t>ut our:</a:t>
            </a:r>
            <a:endParaRPr lang="en-US" sz="2200" dirty="0"/>
          </a:p>
        </p:txBody>
      </p:sp>
      <p:sp>
        <p:nvSpPr>
          <p:cNvPr id="30" name="Rounded Rectangle 29"/>
          <p:cNvSpPr/>
          <p:nvPr/>
        </p:nvSpPr>
        <p:spPr>
          <a:xfrm>
            <a:off x="4731789" y="6016302"/>
            <a:ext cx="2334040" cy="6493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dirty="0" smtClean="0"/>
              <a:t>Cause </a:t>
            </a:r>
            <a:r>
              <a:rPr lang="en-US" sz="2200" b="1" dirty="0" smtClean="0"/>
              <a:t>unjust</a:t>
            </a:r>
            <a:r>
              <a:rPr lang="en-US" sz="2200" dirty="0" smtClean="0"/>
              <a:t> harm to both,</a:t>
            </a:r>
            <a:endParaRPr lang="en-US" sz="2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07167" y="4366403"/>
            <a:ext cx="4012301" cy="2180705"/>
            <a:chOff x="1007167" y="4366403"/>
            <a:chExt cx="4012301" cy="2180705"/>
          </a:xfrm>
        </p:grpSpPr>
        <p:sp>
          <p:nvSpPr>
            <p:cNvPr id="31" name="Bent Arrow 30"/>
            <p:cNvSpPr/>
            <p:nvPr/>
          </p:nvSpPr>
          <p:spPr>
            <a:xfrm rot="16200000">
              <a:off x="1812438" y="3561132"/>
              <a:ext cx="2158843" cy="3769386"/>
            </a:xfrm>
            <a:prstGeom prst="bentArrow">
              <a:avLst>
                <a:gd name="adj1" fmla="val 16517"/>
                <a:gd name="adj2" fmla="val 19782"/>
                <a:gd name="adj3" fmla="val 2254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0991" y="6085443"/>
              <a:ext cx="3038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God grieves.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3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Some theological foundations…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</a:rPr>
              <a:t>The intrinsic goodness of creation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</a:rPr>
              <a:t>The denial of duality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</a:rPr>
              <a:t>The endurance of the earth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63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</a:p>
        </p:txBody>
      </p:sp>
      <p:pic>
        <p:nvPicPr>
          <p:cNvPr id="2052" name="Picture 4" descr="http://www.annsheybani.com/wp-content/uploads/2012/04/ost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4" y="2527300"/>
            <a:ext cx="5622925" cy="37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</a:p>
          <a:p>
            <a:r>
              <a:rPr lang="en-US" dirty="0" smtClean="0"/>
              <a:t>Advocacy</a:t>
            </a:r>
          </a:p>
        </p:txBody>
      </p:sp>
      <p:pic>
        <p:nvPicPr>
          <p:cNvPr id="5" name="Picture 2" descr="https://s-media-cache-ak0.pinimg.com/236x/3f/c4/07/3fc407c6016d810735b42e1ecdc3e1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b="23146"/>
          <a:stretch/>
        </p:blipFill>
        <p:spPr bwMode="auto">
          <a:xfrm>
            <a:off x="3959250" y="2517913"/>
            <a:ext cx="4273499" cy="264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anna lap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18reasons.org/sites/default/files/Anna%20Lappe_Clark%20Patrick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28" y="4288527"/>
            <a:ext cx="1894966" cy="24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396 -0.3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Consumer Consciousness</a:t>
            </a:r>
          </a:p>
          <a:p>
            <a:pPr lvl="1"/>
            <a:r>
              <a:rPr lang="en-US" dirty="0" smtClean="0"/>
              <a:t>For non-necessities:  reduce volume of consumption</a:t>
            </a:r>
          </a:p>
          <a:p>
            <a:pPr lvl="1"/>
            <a:r>
              <a:rPr lang="en-US" dirty="0" smtClean="0"/>
              <a:t>For necessities: source responsibly</a:t>
            </a:r>
          </a:p>
          <a:p>
            <a:pPr lvl="2"/>
            <a:r>
              <a:rPr lang="en-US" dirty="0" smtClean="0"/>
              <a:t>Clothes: buy used</a:t>
            </a:r>
          </a:p>
          <a:p>
            <a:pPr lvl="2"/>
            <a:r>
              <a:rPr lang="en-US" dirty="0" smtClean="0"/>
              <a:t>Food: buy “sustainable” (or grow it!)</a:t>
            </a:r>
            <a:endParaRPr lang="en-US" dirty="0"/>
          </a:p>
        </p:txBody>
      </p:sp>
      <p:pic>
        <p:nvPicPr>
          <p:cNvPr id="2054" name="Picture 6" descr="Monterey Bay Seafood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28" y="4055676"/>
            <a:ext cx="2070242" cy="24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-media-cache-ak0.pinimg.com/236x/3f/c4/07/3fc407c6016d810735b42e1ecdc3e1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b="23146"/>
          <a:stretch/>
        </p:blipFill>
        <p:spPr bwMode="auto">
          <a:xfrm>
            <a:off x="7918501" y="39756"/>
            <a:ext cx="4273499" cy="264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ustainablefurnishings.org/sites/default/files/civicrm/persist/contribute/image/FSC-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593" y="5062486"/>
            <a:ext cx="1205464" cy="14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ssets.wholefoodsmarket.com/www/departments/seafood/msc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49" y="5442327"/>
            <a:ext cx="2730933" cy="10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wastecleanup.com/wp-content/uploads/2015/09/reduce-reuse-recyc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40" y="2794924"/>
            <a:ext cx="4009317" cy="21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oodalliance.org/images/final_certified-small.jpg/image_min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72" y="5034294"/>
            <a:ext cx="1543405" cy="15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eattlefarmersmarkets.org/++theme++nfma.plonetheme/static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41" y="5066376"/>
            <a:ext cx="1905000" cy="14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Want to learn more?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72370" y="1814294"/>
            <a:ext cx="1924328" cy="4200911"/>
            <a:chOff x="410370" y="1814294"/>
            <a:chExt cx="1924328" cy="4200911"/>
          </a:xfrm>
        </p:grpSpPr>
        <p:pic>
          <p:nvPicPr>
            <p:cNvPr id="4" name="Picture 2" descr="http://ecx.images-amazon.com/images/I/513qCLaP5sL._SX331_BO1,204,203,200_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70" y="1814294"/>
              <a:ext cx="1924328" cy="288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7637" y="4814876"/>
              <a:ext cx="1855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Accessible read on the current state of biodiversity loss</a:t>
              </a:r>
              <a:endParaRPr lang="en-US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73928" y="1814294"/>
            <a:ext cx="2006693" cy="3922810"/>
            <a:chOff x="3041764" y="1814294"/>
            <a:chExt cx="2006693" cy="3922810"/>
          </a:xfrm>
        </p:grpSpPr>
        <p:sp>
          <p:nvSpPr>
            <p:cNvPr id="6" name="TextBox 5"/>
            <p:cNvSpPr txBox="1"/>
            <p:nvPr/>
          </p:nvSpPr>
          <p:spPr>
            <a:xfrm>
              <a:off x="3051866" y="4813774"/>
              <a:ext cx="1994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A clear call for Biblically informed creation care </a:t>
              </a:r>
              <a:endParaRPr lang="en-US" i="1" dirty="0"/>
            </a:p>
          </p:txBody>
        </p:sp>
        <p:pic>
          <p:nvPicPr>
            <p:cNvPr id="1028" name="Picture 4" descr="http://ecx.images-amazon.com/images/I/51wvpoSuPeL._SX341_BO1,204,203,200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764" y="1814294"/>
              <a:ext cx="2006693" cy="291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457851" y="1800489"/>
            <a:ext cx="2006499" cy="4410492"/>
            <a:chOff x="5793196" y="1800489"/>
            <a:chExt cx="2006499" cy="4410492"/>
          </a:xfrm>
        </p:grpSpPr>
        <p:sp>
          <p:nvSpPr>
            <p:cNvPr id="7" name="TextBox 6"/>
            <p:cNvSpPr txBox="1"/>
            <p:nvPr/>
          </p:nvSpPr>
          <p:spPr>
            <a:xfrm>
              <a:off x="5805243" y="4733653"/>
              <a:ext cx="19944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Wow! </a:t>
              </a:r>
              <a:br>
                <a:rPr lang="en-US" i="1" dirty="0" smtClean="0"/>
              </a:br>
              <a:r>
                <a:rPr lang="en-US" i="1" dirty="0" smtClean="0"/>
                <a:t>A beautiful case for integrated social and environmental justice</a:t>
              </a:r>
              <a:endParaRPr lang="en-US" i="1" dirty="0"/>
            </a:p>
          </p:txBody>
        </p:sp>
        <p:pic>
          <p:nvPicPr>
            <p:cNvPr id="1030" name="Picture 6" descr="http://ecx.images-amazon.com/images/I/51bkVHlieZL._SX334_BO1,204,203,200_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196" y="1800489"/>
              <a:ext cx="1955051" cy="290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141581" y="1770368"/>
            <a:ext cx="2115028" cy="3252936"/>
            <a:chOff x="8379581" y="1770368"/>
            <a:chExt cx="2115028" cy="3252936"/>
          </a:xfrm>
        </p:grpSpPr>
        <p:pic>
          <p:nvPicPr>
            <p:cNvPr id="1026" name="Picture 2" descr="http://ecx.images-amazon.com/images/I/51u6rAlR8NL._SX364_BO1,204,203,200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581" y="1770368"/>
              <a:ext cx="2115028" cy="288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431029" y="4653972"/>
              <a:ext cx="199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‘</a:t>
              </a:r>
              <a:r>
                <a:rPr lang="en-US" i="1" dirty="0" err="1" smtClean="0"/>
                <a:t>nuff</a:t>
              </a:r>
              <a:r>
                <a:rPr lang="en-US" i="1" dirty="0" smtClean="0"/>
                <a:t> said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6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Creation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79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“Maybe humans are good, and the rest is just there for us to use.”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Genesis 1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</a:t>
            </a:r>
            <a:r>
              <a:rPr lang="en-US" sz="4400" b="1" dirty="0">
                <a:solidFill>
                  <a:schemeClr val="bg1"/>
                </a:solidFill>
              </a:rPr>
              <a:t>And God saw that it was good</a:t>
            </a:r>
            <a:r>
              <a:rPr lang="en-US" sz="4400" b="1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</a:t>
            </a:r>
            <a:r>
              <a:rPr lang="en-US" sz="4400" b="1" dirty="0">
                <a:solidFill>
                  <a:schemeClr val="bg1"/>
                </a:solidFill>
              </a:rPr>
              <a:t>God saw everything that he had made, and indeed, it was very </a:t>
            </a:r>
            <a:r>
              <a:rPr lang="en-US" sz="4400" b="1" dirty="0" smtClean="0">
                <a:solidFill>
                  <a:schemeClr val="bg1"/>
                </a:solidFill>
              </a:rPr>
              <a:t>good.”</a:t>
            </a:r>
          </a:p>
        </p:txBody>
      </p:sp>
    </p:spTree>
    <p:extLst>
      <p:ext uri="{BB962C8B-B14F-4D97-AF65-F5344CB8AC3E}">
        <p14:creationId xmlns:p14="http://schemas.microsoft.com/office/powerpoint/2010/main" val="111445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Creation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“Maybe humans are good, and the rest is just there for us to use.”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Genesis 1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bg1"/>
                </a:solidFill>
              </a:rPr>
              <a:t>God said to them, ‘Be fruitful and multiply, and fill the earth and subdue it; and have dominion over the fish of the sea and over the birds of the air and over every living thing that moves upon the earth</a:t>
            </a:r>
            <a:r>
              <a:rPr lang="en-US" sz="3200" b="1" dirty="0" smtClean="0">
                <a:solidFill>
                  <a:schemeClr val="bg1"/>
                </a:solidFill>
              </a:rPr>
              <a:t>.’”</a:t>
            </a:r>
          </a:p>
          <a:p>
            <a:pPr marL="0" indent="0">
              <a:buNone/>
            </a:pPr>
            <a:r>
              <a:rPr lang="en-US" sz="4400" b="1" i="1" dirty="0" err="1" smtClean="0">
                <a:solidFill>
                  <a:schemeClr val="bg1"/>
                </a:solidFill>
              </a:rPr>
              <a:t>Radah</a:t>
            </a:r>
            <a:r>
              <a:rPr lang="en-US" sz="4400" b="1" dirty="0" smtClean="0">
                <a:solidFill>
                  <a:schemeClr val="bg1"/>
                </a:solidFill>
              </a:rPr>
              <a:t> – to rule subjects … but how?</a:t>
            </a:r>
          </a:p>
        </p:txBody>
      </p:sp>
    </p:spTree>
    <p:extLst>
      <p:ext uri="{BB962C8B-B14F-4D97-AF65-F5344CB8AC3E}">
        <p14:creationId xmlns:p14="http://schemas.microsoft.com/office/powerpoint/2010/main" val="6049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Creation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“Maybe humans are good, and the rest is just there for us to use.”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Genesis 2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bg1"/>
                </a:solidFill>
              </a:rPr>
              <a:t>The </a:t>
            </a:r>
            <a:r>
              <a:rPr lang="en-US" sz="3200" b="1" cap="small" dirty="0">
                <a:solidFill>
                  <a:schemeClr val="bg1"/>
                </a:solidFill>
              </a:rPr>
              <a:t>Lord</a:t>
            </a:r>
            <a:r>
              <a:rPr lang="en-US" sz="3200" b="1" dirty="0">
                <a:solidFill>
                  <a:schemeClr val="bg1"/>
                </a:solidFill>
              </a:rPr>
              <a:t> God took the man and put him in the garden of Eden to till it and keep </a:t>
            </a:r>
            <a:r>
              <a:rPr lang="en-US" sz="3200" b="1" dirty="0" smtClean="0">
                <a:solidFill>
                  <a:schemeClr val="bg1"/>
                </a:solidFill>
              </a:rPr>
              <a:t>it.”</a:t>
            </a:r>
          </a:p>
          <a:p>
            <a:pPr marL="0" indent="0">
              <a:buNone/>
            </a:pPr>
            <a:r>
              <a:rPr lang="en-US" sz="4400" b="1" i="1" dirty="0" smtClean="0">
                <a:solidFill>
                  <a:schemeClr val="bg1"/>
                </a:solidFill>
              </a:rPr>
              <a:t>Abad</a:t>
            </a:r>
            <a:r>
              <a:rPr lang="en-US" sz="4400" b="1" dirty="0" smtClean="0">
                <a:solidFill>
                  <a:schemeClr val="bg1"/>
                </a:solidFill>
              </a:rPr>
              <a:t> – to tend, to cultivate</a:t>
            </a:r>
          </a:p>
          <a:p>
            <a:pPr marL="0" indent="0">
              <a:buNone/>
            </a:pPr>
            <a:r>
              <a:rPr lang="en-US" sz="4400" b="1" i="1" dirty="0" smtClean="0">
                <a:solidFill>
                  <a:schemeClr val="bg1"/>
                </a:solidFill>
              </a:rPr>
              <a:t>Shamar</a:t>
            </a:r>
            <a:r>
              <a:rPr lang="en-US" sz="4400" b="1" dirty="0" smtClean="0">
                <a:solidFill>
                  <a:schemeClr val="bg1"/>
                </a:solidFill>
              </a:rPr>
              <a:t> – to exercise great care over</a:t>
            </a:r>
          </a:p>
        </p:txBody>
      </p:sp>
    </p:spTree>
    <p:extLst>
      <p:ext uri="{BB962C8B-B14F-4D97-AF65-F5344CB8AC3E}">
        <p14:creationId xmlns:p14="http://schemas.microsoft.com/office/powerpoint/2010/main" val="3842328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Creation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“Maybe humans are good, and the rest is just there for us to use.”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Genesis 9:12-13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“God </a:t>
            </a:r>
            <a:r>
              <a:rPr lang="en-US" sz="3200" b="1" dirty="0">
                <a:solidFill>
                  <a:schemeClr val="bg1"/>
                </a:solidFill>
              </a:rPr>
              <a:t>said, ‘This is the sign of the covenant that I make between me and you and every living creature that is with you, for all future generations: </a:t>
            </a:r>
            <a:r>
              <a:rPr lang="en-US" sz="3200" b="1" dirty="0" smtClean="0">
                <a:solidFill>
                  <a:schemeClr val="bg1"/>
                </a:solidFill>
              </a:rPr>
              <a:t>I </a:t>
            </a:r>
            <a:r>
              <a:rPr lang="en-US" sz="3200" b="1" dirty="0">
                <a:solidFill>
                  <a:schemeClr val="bg1"/>
                </a:solidFill>
              </a:rPr>
              <a:t>have set my bow in the clouds, and it shall be a sign of the covenant between me and the earth</a:t>
            </a:r>
            <a:r>
              <a:rPr lang="en-US" sz="3200" b="1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We are attached to the earth</a:t>
            </a:r>
          </a:p>
        </p:txBody>
      </p:sp>
    </p:spTree>
    <p:extLst>
      <p:ext uri="{BB962C8B-B14F-4D97-AF65-F5344CB8AC3E}">
        <p14:creationId xmlns:p14="http://schemas.microsoft.com/office/powerpoint/2010/main" val="2712935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natural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“But isn’t spiritual reality – heaven and our souls – good, and the rest sort of less than good?”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Plato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“Dualism”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Judaism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Hellenistic influence</a:t>
            </a:r>
          </a:p>
        </p:txBody>
      </p:sp>
    </p:spTree>
    <p:extLst>
      <p:ext uri="{BB962C8B-B14F-4D97-AF65-F5344CB8AC3E}">
        <p14:creationId xmlns:p14="http://schemas.microsoft.com/office/powerpoint/2010/main" val="1205008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natural is good!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“But isn’t spiritual reality – heaven and our souls – good, and the rest sort of less than good?”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Incarnation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Resurrection</a:t>
            </a:r>
          </a:p>
        </p:txBody>
      </p:sp>
    </p:spTree>
    <p:extLst>
      <p:ext uri="{BB962C8B-B14F-4D97-AF65-F5344CB8AC3E}">
        <p14:creationId xmlns:p14="http://schemas.microsoft.com/office/powerpoint/2010/main" val="2931401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From Space 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0" y="-1"/>
            <a:ext cx="12192000" cy="7619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It’s not going anywhere!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74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“But what does it matter if it is all going to burn anyway?”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“Eschatology”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Where in the bible is this claim made?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Persecution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Popular culture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2536672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1474</Words>
  <Application>Microsoft Office PowerPoint</Application>
  <PresentationFormat>Widescreen</PresentationFormat>
  <Paragraphs>220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Office Theme</vt:lpstr>
      <vt:lpstr>From Good to Groaning</vt:lpstr>
      <vt:lpstr>Some theological foundations…</vt:lpstr>
      <vt:lpstr>Creation is good!</vt:lpstr>
      <vt:lpstr>Creation is good!</vt:lpstr>
      <vt:lpstr>Creation is good!</vt:lpstr>
      <vt:lpstr>Creation is good!</vt:lpstr>
      <vt:lpstr>The natural is good!</vt:lpstr>
      <vt:lpstr>The natural is good!</vt:lpstr>
      <vt:lpstr>It’s not going anywhere!</vt:lpstr>
      <vt:lpstr>Some questions…</vt:lpstr>
      <vt:lpstr>1. If “good” = “ordered”, is there a problem?</vt:lpstr>
      <vt:lpstr>1. If “good” = “ordered”, is there a problem?</vt:lpstr>
      <vt:lpstr>1. If “good” = “ordered”, is there a problem?</vt:lpstr>
      <vt:lpstr>1. If “good” = “ordered”, is there a problem?</vt:lpstr>
      <vt:lpstr>1. If “good” = “ordered”, is there a problem?</vt:lpstr>
      <vt:lpstr>2. If “good” = “ordered”, is there a problem?</vt:lpstr>
      <vt:lpstr>3. What is affected by the problem?</vt:lpstr>
      <vt:lpstr>3. What is affected by the problem?</vt:lpstr>
      <vt:lpstr>3. What is affected by the problem?</vt:lpstr>
      <vt:lpstr>4. Now what?</vt:lpstr>
      <vt:lpstr>4. Now what?</vt:lpstr>
      <vt:lpstr>4. Now what?</vt:lpstr>
      <vt:lpstr>Want to learn more?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Good to Groaning</dc:title>
  <dc:creator>Long, Eric</dc:creator>
  <cp:lastModifiedBy>Long, Eric</cp:lastModifiedBy>
  <cp:revision>42</cp:revision>
  <dcterms:created xsi:type="dcterms:W3CDTF">2015-10-16T19:01:45Z</dcterms:created>
  <dcterms:modified xsi:type="dcterms:W3CDTF">2015-10-29T21:37:31Z</dcterms:modified>
</cp:coreProperties>
</file>