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91" r:id="rId4"/>
    <p:sldId id="259" r:id="rId5"/>
    <p:sldId id="261" r:id="rId6"/>
    <p:sldId id="264" r:id="rId7"/>
    <p:sldId id="285" r:id="rId8"/>
    <p:sldId id="286" r:id="rId9"/>
    <p:sldId id="287" r:id="rId10"/>
    <p:sldId id="288" r:id="rId11"/>
    <p:sldId id="289" r:id="rId12"/>
    <p:sldId id="290" r:id="rId13"/>
    <p:sldId id="292" r:id="rId14"/>
    <p:sldId id="293" r:id="rId15"/>
    <p:sldId id="273" r:id="rId16"/>
    <p:sldId id="274" r:id="rId17"/>
    <p:sldId id="282" r:id="rId18"/>
    <p:sldId id="268" r:id="rId19"/>
    <p:sldId id="270" r:id="rId20"/>
    <p:sldId id="275"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91" autoAdjust="0"/>
  </p:normalViewPr>
  <p:slideViewPr>
    <p:cSldViewPr>
      <p:cViewPr varScale="1">
        <p:scale>
          <a:sx n="59" d="100"/>
          <a:sy n="59" d="100"/>
        </p:scale>
        <p:origin x="99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3B63B78-139B-4019-9FCF-741784D365F0}" type="datetimeFigureOut">
              <a:rPr lang="en-US" smtClean="0"/>
              <a:t>10/25/2016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B49796D-388F-4D6A-8874-600F05ECFDB5}" type="slidenum">
              <a:rPr lang="en-US" smtClean="0"/>
              <a:t>‹#›</a:t>
            </a:fld>
            <a:endParaRPr lang="en-US"/>
          </a:p>
        </p:txBody>
      </p:sp>
    </p:spTree>
    <p:extLst>
      <p:ext uri="{BB962C8B-B14F-4D97-AF65-F5344CB8AC3E}">
        <p14:creationId xmlns:p14="http://schemas.microsoft.com/office/powerpoint/2010/main" val="99496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a:t>
            </a:fld>
            <a:endParaRPr lang="en-US" dirty="0"/>
          </a:p>
        </p:txBody>
      </p:sp>
    </p:spTree>
    <p:extLst>
      <p:ext uri="{BB962C8B-B14F-4D97-AF65-F5344CB8AC3E}">
        <p14:creationId xmlns:p14="http://schemas.microsoft.com/office/powerpoint/2010/main" val="323853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11</a:t>
            </a:fld>
            <a:endParaRPr lang="en-US"/>
          </a:p>
        </p:txBody>
      </p:sp>
    </p:spTree>
    <p:extLst>
      <p:ext uri="{BB962C8B-B14F-4D97-AF65-F5344CB8AC3E}">
        <p14:creationId xmlns:p14="http://schemas.microsoft.com/office/powerpoint/2010/main" val="128702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12</a:t>
            </a:fld>
            <a:endParaRPr lang="en-US"/>
          </a:p>
        </p:txBody>
      </p:sp>
    </p:spTree>
    <p:extLst>
      <p:ext uri="{BB962C8B-B14F-4D97-AF65-F5344CB8AC3E}">
        <p14:creationId xmlns:p14="http://schemas.microsoft.com/office/powerpoint/2010/main" val="168365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14</a:t>
            </a:fld>
            <a:endParaRPr lang="en-US"/>
          </a:p>
        </p:txBody>
      </p:sp>
    </p:spTree>
    <p:extLst>
      <p:ext uri="{BB962C8B-B14F-4D97-AF65-F5344CB8AC3E}">
        <p14:creationId xmlns:p14="http://schemas.microsoft.com/office/powerpoint/2010/main" val="28657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15</a:t>
            </a:fld>
            <a:endParaRPr lang="en-US"/>
          </a:p>
        </p:txBody>
      </p:sp>
    </p:spTree>
    <p:extLst>
      <p:ext uri="{BB962C8B-B14F-4D97-AF65-F5344CB8AC3E}">
        <p14:creationId xmlns:p14="http://schemas.microsoft.com/office/powerpoint/2010/main" val="35940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B49796D-388F-4D6A-8874-600F05ECFDB5}" type="slidenum">
              <a:rPr lang="en-US" smtClean="0"/>
              <a:t>16</a:t>
            </a:fld>
            <a:endParaRPr lang="en-US"/>
          </a:p>
        </p:txBody>
      </p:sp>
    </p:spTree>
    <p:extLst>
      <p:ext uri="{BB962C8B-B14F-4D97-AF65-F5344CB8AC3E}">
        <p14:creationId xmlns:p14="http://schemas.microsoft.com/office/powerpoint/2010/main" val="35940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portion of the TOC for </a:t>
            </a:r>
            <a:r>
              <a:rPr lang="en-US" i="1" baseline="0" dirty="0" smtClean="0"/>
              <a:t>Keepers of the Animals</a:t>
            </a:r>
          </a:p>
          <a:p>
            <a:r>
              <a:rPr lang="en-US" i="0" baseline="0" dirty="0" smtClean="0"/>
              <a:t>A sample story is “The Rabbit Dance”</a:t>
            </a:r>
          </a:p>
        </p:txBody>
      </p:sp>
      <p:sp>
        <p:nvSpPr>
          <p:cNvPr id="4" name="Slide Number Placeholder 3"/>
          <p:cNvSpPr>
            <a:spLocks noGrp="1"/>
          </p:cNvSpPr>
          <p:nvPr>
            <p:ph type="sldNum" sz="quarter" idx="10"/>
          </p:nvPr>
        </p:nvSpPr>
        <p:spPr/>
        <p:txBody>
          <a:bodyPr/>
          <a:lstStyle/>
          <a:p>
            <a:fld id="{2B49796D-388F-4D6A-8874-600F05ECFDB5}" type="slidenum">
              <a:rPr lang="en-US" smtClean="0"/>
              <a:t>17</a:t>
            </a:fld>
            <a:endParaRPr lang="en-US"/>
          </a:p>
        </p:txBody>
      </p:sp>
    </p:spTree>
    <p:extLst>
      <p:ext uri="{BB962C8B-B14F-4D97-AF65-F5344CB8AC3E}">
        <p14:creationId xmlns:p14="http://schemas.microsoft.com/office/powerpoint/2010/main" val="35940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18</a:t>
            </a:fld>
            <a:endParaRPr lang="en-US"/>
          </a:p>
        </p:txBody>
      </p:sp>
    </p:spTree>
    <p:extLst>
      <p:ext uri="{BB962C8B-B14F-4D97-AF65-F5344CB8AC3E}">
        <p14:creationId xmlns:p14="http://schemas.microsoft.com/office/powerpoint/2010/main" val="176151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9796D-388F-4D6A-8874-600F05ECFDB5}" type="slidenum">
              <a:rPr lang="en-US" smtClean="0"/>
              <a:t>19</a:t>
            </a:fld>
            <a:endParaRPr lang="en-US"/>
          </a:p>
        </p:txBody>
      </p:sp>
    </p:spTree>
    <p:extLst>
      <p:ext uri="{BB962C8B-B14F-4D97-AF65-F5344CB8AC3E}">
        <p14:creationId xmlns:p14="http://schemas.microsoft.com/office/powerpoint/2010/main" val="425185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9796D-388F-4D6A-8874-600F05ECFDB5}" type="slidenum">
              <a:rPr lang="en-US" smtClean="0"/>
              <a:t>20</a:t>
            </a:fld>
            <a:endParaRPr lang="en-US"/>
          </a:p>
        </p:txBody>
      </p:sp>
    </p:spTree>
    <p:extLst>
      <p:ext uri="{BB962C8B-B14F-4D97-AF65-F5344CB8AC3E}">
        <p14:creationId xmlns:p14="http://schemas.microsoft.com/office/powerpoint/2010/main" val="425185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2</a:t>
            </a:fld>
            <a:endParaRPr lang="en-US"/>
          </a:p>
        </p:txBody>
      </p:sp>
    </p:spTree>
    <p:extLst>
      <p:ext uri="{BB962C8B-B14F-4D97-AF65-F5344CB8AC3E}">
        <p14:creationId xmlns:p14="http://schemas.microsoft.com/office/powerpoint/2010/main" val="209416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3</a:t>
            </a:fld>
            <a:endParaRPr lang="en-US"/>
          </a:p>
        </p:txBody>
      </p:sp>
    </p:spTree>
    <p:extLst>
      <p:ext uri="{BB962C8B-B14F-4D97-AF65-F5344CB8AC3E}">
        <p14:creationId xmlns:p14="http://schemas.microsoft.com/office/powerpoint/2010/main" val="290354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4</a:t>
            </a:fld>
            <a:endParaRPr lang="en-US"/>
          </a:p>
        </p:txBody>
      </p:sp>
    </p:spTree>
    <p:extLst>
      <p:ext uri="{BB962C8B-B14F-4D97-AF65-F5344CB8AC3E}">
        <p14:creationId xmlns:p14="http://schemas.microsoft.com/office/powerpoint/2010/main" val="421137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5</a:t>
            </a:fld>
            <a:endParaRPr lang="en-US"/>
          </a:p>
        </p:txBody>
      </p:sp>
    </p:spTree>
    <p:extLst>
      <p:ext uri="{BB962C8B-B14F-4D97-AF65-F5344CB8AC3E}">
        <p14:creationId xmlns:p14="http://schemas.microsoft.com/office/powerpoint/2010/main" val="69039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6</a:t>
            </a:fld>
            <a:endParaRPr lang="en-US"/>
          </a:p>
        </p:txBody>
      </p:sp>
    </p:spTree>
    <p:extLst>
      <p:ext uri="{BB962C8B-B14F-4D97-AF65-F5344CB8AC3E}">
        <p14:creationId xmlns:p14="http://schemas.microsoft.com/office/powerpoint/2010/main" val="101165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7</a:t>
            </a:fld>
            <a:endParaRPr lang="en-US"/>
          </a:p>
        </p:txBody>
      </p:sp>
    </p:spTree>
    <p:extLst>
      <p:ext uri="{BB962C8B-B14F-4D97-AF65-F5344CB8AC3E}">
        <p14:creationId xmlns:p14="http://schemas.microsoft.com/office/powerpoint/2010/main" val="213640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9</a:t>
            </a:fld>
            <a:endParaRPr lang="en-US"/>
          </a:p>
        </p:txBody>
      </p:sp>
    </p:spTree>
    <p:extLst>
      <p:ext uri="{BB962C8B-B14F-4D97-AF65-F5344CB8AC3E}">
        <p14:creationId xmlns:p14="http://schemas.microsoft.com/office/powerpoint/2010/main" val="424821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9796D-388F-4D6A-8874-600F05ECFDB5}" type="slidenum">
              <a:rPr lang="en-US" smtClean="0"/>
              <a:t>10</a:t>
            </a:fld>
            <a:endParaRPr lang="en-US"/>
          </a:p>
        </p:txBody>
      </p:sp>
    </p:spTree>
    <p:extLst>
      <p:ext uri="{BB962C8B-B14F-4D97-AF65-F5344CB8AC3E}">
        <p14:creationId xmlns:p14="http://schemas.microsoft.com/office/powerpoint/2010/main" val="168762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16EB23B3-9EB9-4E7A-B741-4413E347D1FE}" type="datetimeFigureOut">
              <a:rPr lang="en-US"/>
              <a:pPr>
                <a:defRPr/>
              </a:pPr>
              <a:t>10/25/2016</a:t>
            </a:fld>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3D9BB498-B419-48D2-86F7-7A032869ECEF}" type="slidenum">
              <a:rPr lang="en-US"/>
              <a:pPr>
                <a:defRPr/>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6CE86-2A91-40F7-A3C3-F62EB27066EF}" type="datetimeFigureOut">
              <a:rPr lang="en-US"/>
              <a:pPr>
                <a:defRPr/>
              </a:pPr>
              <a:t>10/25/2016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A7D63D6-FE94-4A9E-9272-0F811F84F5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5BD68D79-D8AB-4A50-8551-46E2BB17B56A}" type="datetimeFigureOut">
              <a:rPr lang="en-US"/>
              <a:pPr>
                <a:defRPr/>
              </a:pPr>
              <a:t>10/25/2016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EB35E4BE-BAC8-4D2C-B977-5E71BF283B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7A1E6DED-D98E-4913-AC5B-7940B92F8FF9}" type="datetimeFigureOut">
              <a:rPr lang="en-US"/>
              <a:pPr>
                <a:defRPr/>
              </a:pPr>
              <a:t>10/25/2016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BFF0831F-69B3-4CF7-8461-CB2BCE54DBF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E0A0276F-1171-44BC-B3B0-84C9372482FE}" type="datetimeFigureOut">
              <a:rPr lang="en-US"/>
              <a:pPr>
                <a:defRPr/>
              </a:pPr>
              <a:t>10/25/2016</a:t>
            </a:fld>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A98C91FF-858F-4DAE-97C7-ACF747240ED6}"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88D2C5F4-493B-481D-8358-B931552CC9A1}" type="datetimeFigureOut">
              <a:rPr lang="en-US"/>
              <a:pPr>
                <a:defRPr/>
              </a:pPr>
              <a:t>10/25/2016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B2B84F3-306C-4EB5-84AB-E2D19C8855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4BCE85A1-82F2-4924-AFBD-E91AE030A2F5}" type="datetimeFigureOut">
              <a:rPr lang="en-US"/>
              <a:pPr>
                <a:defRPr/>
              </a:pPr>
              <a:t>10/25/2016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B112929A-DB22-441D-BE7E-114B27BCEF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19C3DF-8929-4C68-8E36-05F5C9611306}" type="datetimeFigureOut">
              <a:rPr lang="en-US"/>
              <a:pPr>
                <a:defRPr/>
              </a:pPr>
              <a:t>10/25/2016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503DC6E6-1DB9-4ED8-BBCE-28F43AF939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C594E65E-D049-49D3-A8EE-F2EB030F9A91}" type="datetimeFigureOut">
              <a:rPr lang="en-US"/>
              <a:pPr>
                <a:defRPr/>
              </a:pPr>
              <a:t>10/25/2016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074B649-90C9-470B-805D-6FD1B0E777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7D676421-D75C-4846-9FBA-DE4EB7DC5C5A}" type="datetimeFigureOut">
              <a:rPr lang="en-US"/>
              <a:pPr>
                <a:defRPr/>
              </a:pPr>
              <a:t>10/25/2016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8E73D091-227E-4682-91AC-3835B51AFF8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A2C0F65A-B07C-42F1-866B-1944DF996319}" type="datetimeFigureOut">
              <a:rPr lang="en-US"/>
              <a:pPr>
                <a:defRPr/>
              </a:pPr>
              <a:t>10/25/2016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A04C1F6-9533-44B5-9B92-FD9B00D65FF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fontAlgn="auto">
              <a:spcBef>
                <a:spcPts val="0"/>
              </a:spcBef>
              <a:spcAft>
                <a:spcPts val="0"/>
              </a:spcAft>
              <a:defRPr sz="1100">
                <a:solidFill>
                  <a:schemeClr val="tx2"/>
                </a:solidFill>
                <a:latin typeface="+mn-lt"/>
                <a:cs typeface="+mn-cs"/>
              </a:defRPr>
            </a:lvl1pPr>
          </a:lstStyle>
          <a:p>
            <a:pPr>
              <a:defRPr/>
            </a:pPr>
            <a:fld id="{30EE6238-53FB-449B-AE3A-7DF8B62FF2CF}" type="datetimeFigureOut">
              <a:rPr lang="en-US"/>
              <a:pPr>
                <a:defRPr/>
              </a:pPr>
              <a:t>10/25/2016</a:t>
            </a:fld>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fontAlgn="auto">
              <a:spcBef>
                <a:spcPts val="0"/>
              </a:spcBef>
              <a:spcAft>
                <a:spcPts val="0"/>
              </a:spcAft>
              <a:defRPr sz="1100">
                <a:solidFill>
                  <a:schemeClr val="tx2"/>
                </a:solidFill>
                <a:latin typeface="+mn-lt"/>
                <a:cs typeface="+mn-cs"/>
              </a:defRPr>
            </a:lvl1pPr>
          </a:lstStyle>
          <a:p>
            <a:pPr>
              <a:defRPr/>
            </a:pPr>
            <a:fld id="{EC1AD4C5-9202-4781-9E3D-0CF374F135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heur@sp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regf@sp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josephbruchac.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066800"/>
            <a:ext cx="2133600" cy="5257800"/>
          </a:xfrm>
        </p:spPr>
        <p:txBody>
          <a:bodyPr/>
          <a:lstStyle/>
          <a:p>
            <a:pPr eaLnBrk="1" fontAlgn="auto" hangingPunct="1">
              <a:spcAft>
                <a:spcPts val="0"/>
              </a:spcAft>
              <a:defRPr/>
            </a:pPr>
            <a:r>
              <a:rPr lang="en-US" dirty="0" smtClean="0"/>
              <a:t>SPU </a:t>
            </a:r>
            <a:r>
              <a:rPr lang="en-US" dirty="0" smtClean="0"/>
              <a:t>Day of Common Learning</a:t>
            </a:r>
            <a:endParaRPr lang="en-US" dirty="0" smtClean="0"/>
          </a:p>
          <a:p>
            <a:pPr eaLnBrk="1" fontAlgn="auto" hangingPunct="1">
              <a:spcAft>
                <a:spcPts val="0"/>
              </a:spcAft>
              <a:defRPr/>
            </a:pPr>
            <a:endParaRPr lang="en-US" dirty="0"/>
          </a:p>
          <a:p>
            <a:pPr eaLnBrk="1" fontAlgn="auto" hangingPunct="1">
              <a:spcAft>
                <a:spcPts val="0"/>
              </a:spcAft>
              <a:defRPr/>
            </a:pPr>
            <a:r>
              <a:rPr lang="en-US" dirty="0" smtClean="0"/>
              <a:t>October 25, 2016</a:t>
            </a: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a:p>
          <a:p>
            <a:pPr eaLnBrk="1" fontAlgn="auto" hangingPunct="1">
              <a:spcAft>
                <a:spcPts val="0"/>
              </a:spcAft>
              <a:defRPr/>
            </a:pPr>
            <a:r>
              <a:rPr lang="en-US" sz="1600" dirty="0" smtClean="0">
                <a:hlinkClick r:id="rId3"/>
              </a:rPr>
              <a:t>scheur@spu.edu</a:t>
            </a:r>
            <a:endParaRPr lang="en-US" sz="1600" dirty="0" smtClean="0"/>
          </a:p>
          <a:p>
            <a:pPr eaLnBrk="1" fontAlgn="auto" hangingPunct="1">
              <a:spcAft>
                <a:spcPts val="0"/>
              </a:spcAft>
              <a:defRPr/>
            </a:pPr>
            <a:r>
              <a:rPr lang="en-US" sz="1600" dirty="0" smtClean="0">
                <a:hlinkClick r:id="rId4"/>
              </a:rPr>
              <a:t>gregf@spu.edu</a:t>
            </a:r>
            <a:endParaRPr lang="en-US" sz="1600" dirty="0" smtClean="0"/>
          </a:p>
          <a:p>
            <a:pPr eaLnBrk="1" fontAlgn="auto" hangingPunct="1">
              <a:spcAft>
                <a:spcPts val="0"/>
              </a:spcAft>
              <a:defRPr/>
            </a:pPr>
            <a:endParaRPr lang="en-US" sz="1600" dirty="0" smtClean="0"/>
          </a:p>
        </p:txBody>
      </p:sp>
      <p:sp>
        <p:nvSpPr>
          <p:cNvPr id="2" name="Title 1"/>
          <p:cNvSpPr>
            <a:spLocks noGrp="1"/>
          </p:cNvSpPr>
          <p:nvPr>
            <p:ph type="title"/>
          </p:nvPr>
        </p:nvSpPr>
        <p:spPr>
          <a:xfrm>
            <a:off x="457200" y="381000"/>
            <a:ext cx="6324600" cy="5486400"/>
          </a:xfrm>
        </p:spPr>
        <p:txBody>
          <a:bodyPr>
            <a:normAutofit fontScale="90000"/>
          </a:bodyPr>
          <a:lstStyle/>
          <a:p>
            <a:pPr eaLnBrk="1" fontAlgn="auto" hangingPunct="1">
              <a:spcAft>
                <a:spcPts val="0"/>
              </a:spcAft>
              <a:defRPr/>
            </a:pPr>
            <a:r>
              <a:rPr lang="en-US" dirty="0" smtClean="0">
                <a:solidFill>
                  <a:schemeClr val="accent6">
                    <a:lumMod val="75000"/>
                  </a:schemeClr>
                </a:solidFill>
              </a:rPr>
              <a:t>Common learning </a:t>
            </a:r>
            <a:br>
              <a:rPr lang="en-US" dirty="0" smtClean="0">
                <a:solidFill>
                  <a:schemeClr val="accent6">
                    <a:lumMod val="75000"/>
                  </a:schemeClr>
                </a:solidFill>
              </a:rPr>
            </a:br>
            <a:r>
              <a:rPr lang="en-US" i="1" dirty="0" smtClean="0">
                <a:solidFill>
                  <a:schemeClr val="accent6">
                    <a:lumMod val="75000"/>
                  </a:schemeClr>
                </a:solidFill>
              </a:rPr>
              <a:t>every day</a:t>
            </a:r>
            <a:r>
              <a:rPr lang="en-US" dirty="0" smtClean="0">
                <a:solidFill>
                  <a:schemeClr val="accent6">
                    <a:lumMod val="75000"/>
                  </a:schemeClr>
                </a:solidFill>
              </a:rPr>
              <a:t>:</a:t>
            </a:r>
            <a:br>
              <a:rPr lang="en-US" dirty="0" smtClean="0">
                <a:solidFill>
                  <a:schemeClr val="accent6">
                    <a:lumMod val="75000"/>
                  </a:schemeClr>
                </a:solidFill>
              </a:rPr>
            </a:br>
            <a:r>
              <a:rPr lang="en-US" dirty="0" smtClean="0">
                <a:solidFill>
                  <a:schemeClr val="tx2">
                    <a:lumMod val="40000"/>
                    <a:lumOff val="60000"/>
                  </a:schemeClr>
                </a:solidFill>
              </a:rPr>
              <a:t>northwest native American perspectives on sustainability education</a:t>
            </a:r>
            <a:r>
              <a:rPr lang="en-US" dirty="0" smtClean="0"/>
              <a:t/>
            </a:r>
            <a:br>
              <a:rPr lang="en-US" dirty="0" smtClean="0"/>
            </a:br>
            <a:r>
              <a:rPr lang="en-US" dirty="0"/>
              <a:t/>
            </a:r>
            <a:br>
              <a:rPr lang="en-US" dirty="0"/>
            </a:br>
            <a:r>
              <a:rPr lang="en-US" sz="2000" dirty="0" smtClean="0"/>
              <a:t>Richard </a:t>
            </a:r>
            <a:r>
              <a:rPr lang="en-US" sz="2000" dirty="0" smtClean="0"/>
              <a:t>Scheuerman and Greg Fritzberg with Carrie </a:t>
            </a:r>
            <a:r>
              <a:rPr lang="en-US" sz="2000" dirty="0" smtClean="0"/>
              <a:t>Jim Schuster</a:t>
            </a:r>
            <a:br>
              <a:rPr lang="en-US" sz="2000"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0" y="1719072"/>
            <a:ext cx="4114800" cy="4757928"/>
          </a:xfrm>
        </p:spPr>
        <p:txBody>
          <a:bodyPr/>
          <a:lstStyle/>
          <a:p>
            <a:pPr marL="44450" indent="0">
              <a:buNone/>
            </a:pPr>
            <a:r>
              <a:rPr lang="en-US" dirty="0" smtClean="0"/>
              <a:t>Material culture items are fashioned from natural materials and valued for aesthetic and sacred signifi-</a:t>
            </a:r>
          </a:p>
          <a:p>
            <a:pPr marL="44450" indent="0">
              <a:buNone/>
            </a:pPr>
            <a:r>
              <a:rPr lang="en-US" dirty="0"/>
              <a:t>c</a:t>
            </a:r>
            <a:r>
              <a:rPr lang="en-US" dirty="0" smtClean="0"/>
              <a:t>ance. Motifs are often associated with use, origin, or individ-</a:t>
            </a:r>
          </a:p>
          <a:p>
            <a:pPr marL="44450" indent="0">
              <a:buNone/>
            </a:pPr>
            <a:r>
              <a:rPr lang="en-US" dirty="0"/>
              <a:t>u</a:t>
            </a:r>
            <a:r>
              <a:rPr lang="en-US" dirty="0" smtClean="0"/>
              <a:t>al &amp; family identity.</a:t>
            </a:r>
          </a:p>
          <a:p>
            <a:pPr marL="44450" indent="0">
              <a:buNone/>
            </a:pPr>
            <a:endParaRPr lang="en-US" sz="1600" dirty="0" smtClean="0"/>
          </a:p>
          <a:p>
            <a:pPr marL="44450" indent="0">
              <a:buNone/>
            </a:pPr>
            <a:r>
              <a:rPr lang="en-US" sz="1600" i="1" dirty="0" smtClean="0">
                <a:solidFill>
                  <a:schemeClr val="accent6">
                    <a:lumMod val="75000"/>
                  </a:schemeClr>
                </a:solidFill>
              </a:rPr>
              <a:t>Left: Jim Family Cedar Root Basket</a:t>
            </a:r>
            <a:r>
              <a:rPr lang="en-US" sz="1600" i="1" dirty="0" smtClean="0"/>
              <a:t>  </a:t>
            </a:r>
            <a:endParaRPr lang="en-US" sz="1600" i="1" dirty="0"/>
          </a:p>
        </p:txBody>
      </p:sp>
      <p:sp>
        <p:nvSpPr>
          <p:cNvPr id="4" name="Title 3"/>
          <p:cNvSpPr>
            <a:spLocks noGrp="1"/>
          </p:cNvSpPr>
          <p:nvPr>
            <p:ph type="title"/>
          </p:nvPr>
        </p:nvSpPr>
        <p:spPr/>
        <p:txBody>
          <a:bodyPr/>
          <a:lstStyle/>
          <a:p>
            <a:r>
              <a:rPr lang="en-US" dirty="0" smtClean="0">
                <a:solidFill>
                  <a:schemeClr val="accent6">
                    <a:lumMod val="75000"/>
                  </a:schemeClr>
                </a:solidFill>
              </a:rPr>
              <a:t>3. Artistic expression</a:t>
            </a:r>
            <a:endParaRPr lang="en-US" dirty="0">
              <a:solidFill>
                <a:schemeClr val="accent6">
                  <a:lumMod val="75000"/>
                </a:schemeClr>
              </a:solidFill>
            </a:endParaRPr>
          </a:p>
        </p:txBody>
      </p:sp>
      <p:pic>
        <p:nvPicPr>
          <p:cNvPr id="2050" name="Picture 2" descr="\\spu.local\users\scheur\My Documents\Pictures River Song\Cedar root basket.Katumqal.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10916" r="10243"/>
          <a:stretch/>
        </p:blipFill>
        <p:spPr bwMode="auto">
          <a:xfrm>
            <a:off x="457200" y="2209800"/>
            <a:ext cx="4005123" cy="3810000"/>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8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834128"/>
          </a:xfrm>
        </p:spPr>
        <p:txBody>
          <a:bodyPr>
            <a:normAutofit/>
          </a:bodyPr>
          <a:lstStyle/>
          <a:p>
            <a:pPr marL="44450" indent="0">
              <a:buNone/>
            </a:pPr>
            <a:r>
              <a:rPr lang="en-US" sz="2400" dirty="0" smtClean="0"/>
              <a:t>Songs, feasts &amp; celebra-</a:t>
            </a:r>
          </a:p>
          <a:p>
            <a:pPr marL="44450" indent="0">
              <a:buNone/>
            </a:pPr>
            <a:r>
              <a:rPr lang="en-US" sz="2400" dirty="0" smtClean="0"/>
              <a:t>tions recognize and</a:t>
            </a:r>
          </a:p>
          <a:p>
            <a:pPr marL="44450" indent="0">
              <a:buNone/>
            </a:pPr>
            <a:r>
              <a:rPr lang="en-US" sz="2400" dirty="0"/>
              <a:t>c</a:t>
            </a:r>
            <a:r>
              <a:rPr lang="en-US" sz="2400" dirty="0" smtClean="0"/>
              <a:t>ommemorate relation-</a:t>
            </a:r>
          </a:p>
          <a:p>
            <a:pPr marL="44450" indent="0">
              <a:buNone/>
            </a:pPr>
            <a:r>
              <a:rPr lang="en-US" sz="2400" dirty="0" smtClean="0"/>
              <a:t>ships in community with one another &amp; among generations. Ceremonies recognize creation obligations to reveal our place and role in the web of life.</a:t>
            </a:r>
          </a:p>
          <a:p>
            <a:pPr marL="44450" indent="0">
              <a:buNone/>
            </a:pPr>
            <a:endParaRPr lang="en-US" sz="1000" dirty="0" smtClean="0"/>
          </a:p>
          <a:p>
            <a:pPr marL="44450" indent="0">
              <a:buNone/>
            </a:pPr>
            <a:r>
              <a:rPr lang="en-US" sz="1800" i="1" dirty="0" smtClean="0">
                <a:solidFill>
                  <a:schemeClr val="accent6">
                    <a:lumMod val="75000"/>
                  </a:schemeClr>
                </a:solidFill>
              </a:rPr>
              <a:t>Right: Snake River Drummers</a:t>
            </a:r>
            <a:endParaRPr lang="en-US" sz="1800" i="1" dirty="0">
              <a:solidFill>
                <a:schemeClr val="accent6">
                  <a:lumMod val="75000"/>
                </a:schemeClr>
              </a:solidFill>
            </a:endParaRPr>
          </a:p>
        </p:txBody>
      </p:sp>
      <p:sp>
        <p:nvSpPr>
          <p:cNvPr id="4" name="Title 3"/>
          <p:cNvSpPr>
            <a:spLocks noGrp="1"/>
          </p:cNvSpPr>
          <p:nvPr>
            <p:ph type="title"/>
          </p:nvPr>
        </p:nvSpPr>
        <p:spPr/>
        <p:txBody>
          <a:bodyPr/>
          <a:lstStyle/>
          <a:p>
            <a:r>
              <a:rPr lang="en-US" dirty="0" smtClean="0">
                <a:solidFill>
                  <a:schemeClr val="accent6">
                    <a:lumMod val="75000"/>
                  </a:schemeClr>
                </a:solidFill>
              </a:rPr>
              <a:t>4. Ceremony and celebration</a:t>
            </a:r>
            <a:endParaRPr lang="en-US" dirty="0">
              <a:solidFill>
                <a:schemeClr val="accent6">
                  <a:lumMod val="75000"/>
                </a:schemeClr>
              </a:solidFill>
            </a:endParaRPr>
          </a:p>
        </p:txBody>
      </p:sp>
      <p:pic>
        <p:nvPicPr>
          <p:cNvPr id="3074" name="Picture 2" descr="\\spu.local\users\scheur\My Documents\Pictures John Clement\Drummers II.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1290" r="6324"/>
          <a:stretch/>
        </p:blipFill>
        <p:spPr bwMode="auto">
          <a:xfrm>
            <a:off x="4800600" y="1981200"/>
            <a:ext cx="3752194" cy="3733800"/>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0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191000" cy="4757928"/>
          </a:xfrm>
        </p:spPr>
        <p:txBody>
          <a:bodyPr>
            <a:normAutofit lnSpcReduction="10000"/>
          </a:bodyPr>
          <a:lstStyle/>
          <a:p>
            <a:pPr marL="44450" indent="0">
              <a:buNone/>
            </a:pPr>
            <a:r>
              <a:rPr lang="en-US" sz="2400" dirty="0" smtClean="0"/>
              <a:t>Change can be beneficial when promoting well-being within nature and among global cultures (vs. short-term gain). Technological progress is to be considered within the limits of moral obli-</a:t>
            </a:r>
          </a:p>
          <a:p>
            <a:pPr marL="44450" indent="0">
              <a:buNone/>
            </a:pPr>
            <a:r>
              <a:rPr lang="en-US" sz="2400" dirty="0"/>
              <a:t>g</a:t>
            </a:r>
            <a:r>
              <a:rPr lang="en-US" sz="2400" dirty="0" smtClean="0"/>
              <a:t>ations for care of creation.</a:t>
            </a:r>
          </a:p>
          <a:p>
            <a:pPr marL="44450" indent="0">
              <a:buNone/>
            </a:pPr>
            <a:endParaRPr lang="en-US" sz="1800" dirty="0" smtClean="0">
              <a:solidFill>
                <a:schemeClr val="accent6">
                  <a:lumMod val="75000"/>
                </a:schemeClr>
              </a:solidFill>
            </a:endParaRPr>
          </a:p>
          <a:p>
            <a:pPr marL="44450" indent="0">
              <a:buNone/>
            </a:pPr>
            <a:r>
              <a:rPr lang="en-US" sz="1800" i="1" dirty="0" smtClean="0">
                <a:solidFill>
                  <a:schemeClr val="accent6">
                    <a:lumMod val="75000"/>
                  </a:schemeClr>
                </a:solidFill>
              </a:rPr>
              <a:t>Right: White House Test Garden heritage grains with Dr. Stephen Jones</a:t>
            </a:r>
          </a:p>
        </p:txBody>
      </p:sp>
      <p:sp>
        <p:nvSpPr>
          <p:cNvPr id="4" name="Title 3"/>
          <p:cNvSpPr>
            <a:spLocks noGrp="1"/>
          </p:cNvSpPr>
          <p:nvPr>
            <p:ph type="title"/>
          </p:nvPr>
        </p:nvSpPr>
        <p:spPr/>
        <p:txBody>
          <a:bodyPr/>
          <a:lstStyle/>
          <a:p>
            <a:r>
              <a:rPr lang="en-US" dirty="0" smtClean="0">
                <a:solidFill>
                  <a:schemeClr val="accent6">
                    <a:lumMod val="75000"/>
                  </a:schemeClr>
                </a:solidFill>
              </a:rPr>
              <a:t>5. Balanced innovation</a:t>
            </a:r>
            <a:endParaRPr lang="en-US" dirty="0">
              <a:solidFill>
                <a:schemeClr val="accent6">
                  <a:lumMod val="75000"/>
                </a:schemeClr>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6334"/>
          <a:stretch/>
        </p:blipFill>
        <p:spPr>
          <a:xfrm>
            <a:off x="4953000" y="1828800"/>
            <a:ext cx="3429000" cy="4490720"/>
          </a:xfrm>
          <a:prstGeom prst="rect">
            <a:avLst/>
          </a:prstGeom>
          <a:ln w="57150">
            <a:solidFill>
              <a:schemeClr val="accent6">
                <a:lumMod val="75000"/>
              </a:schemeClr>
            </a:solidFill>
          </a:ln>
        </p:spPr>
      </p:pic>
    </p:spTree>
    <p:extLst>
      <p:ext uri="{BB962C8B-B14F-4D97-AF65-F5344CB8AC3E}">
        <p14:creationId xmlns:p14="http://schemas.microsoft.com/office/powerpoint/2010/main" val="118531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4450" indent="0">
              <a:buNone/>
            </a:pPr>
            <a:endParaRPr lang="en-US" sz="2400" dirty="0" smtClean="0">
              <a:solidFill>
                <a:schemeClr val="accent1"/>
              </a:solidFill>
            </a:endParaRPr>
          </a:p>
          <a:p>
            <a:pPr marL="44450" indent="0">
              <a:buNone/>
            </a:pPr>
            <a:r>
              <a:rPr lang="en-US" sz="2400" dirty="0" smtClean="0">
                <a:solidFill>
                  <a:schemeClr val="accent1"/>
                </a:solidFill>
              </a:rPr>
              <a:t>Human experience is inextricably linked to sacred obligations and kinship within creation. Humans are to be proprietors of the land who share assets and knowledge benevolently with the community.</a:t>
            </a:r>
            <a:endParaRPr lang="en-US" sz="2400" dirty="0">
              <a:solidFill>
                <a:schemeClr val="accent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8276" y="1905000"/>
            <a:ext cx="3859924" cy="4596552"/>
          </a:xfrm>
          <a:ln w="57150">
            <a:solidFill>
              <a:schemeClr val="accent6">
                <a:lumMod val="75000"/>
              </a:schemeClr>
            </a:solidFill>
          </a:ln>
        </p:spPr>
      </p:pic>
      <p:sp>
        <p:nvSpPr>
          <p:cNvPr id="4" name="Title 3"/>
          <p:cNvSpPr>
            <a:spLocks noGrp="1"/>
          </p:cNvSpPr>
          <p:nvPr>
            <p:ph type="title"/>
          </p:nvPr>
        </p:nvSpPr>
        <p:spPr/>
        <p:txBody>
          <a:bodyPr/>
          <a:lstStyle/>
          <a:p>
            <a:r>
              <a:rPr lang="en-US" dirty="0" smtClean="0">
                <a:solidFill>
                  <a:schemeClr val="accent6">
                    <a:lumMod val="75000"/>
                  </a:schemeClr>
                </a:solidFill>
              </a:rPr>
              <a:t>6. PERVASIVE SPIRITUALITY</a:t>
            </a:r>
            <a:endParaRPr lang="en-US" dirty="0">
              <a:solidFill>
                <a:schemeClr val="accent6">
                  <a:lumMod val="75000"/>
                </a:schemeClr>
              </a:solidFill>
            </a:endParaRPr>
          </a:p>
        </p:txBody>
      </p:sp>
    </p:spTree>
    <p:extLst>
      <p:ext uri="{BB962C8B-B14F-4D97-AF65-F5344CB8AC3E}">
        <p14:creationId xmlns:p14="http://schemas.microsoft.com/office/powerpoint/2010/main" val="176859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5138928"/>
          </a:xfrm>
        </p:spPr>
        <p:txBody>
          <a:bodyPr>
            <a:normAutofit/>
          </a:bodyPr>
          <a:lstStyle/>
          <a:p>
            <a:pPr marL="44450" indent="0">
              <a:buNone/>
            </a:pPr>
            <a:endParaRPr lang="en-US" sz="2000" dirty="0" smtClean="0"/>
          </a:p>
          <a:p>
            <a:pPr marL="44450" indent="0">
              <a:buNone/>
            </a:pPr>
            <a:r>
              <a:rPr lang="en-US" sz="2000" dirty="0" smtClean="0"/>
              <a:t>Aspects </a:t>
            </a:r>
            <a:r>
              <a:rPr lang="en-US" sz="2000" dirty="0"/>
              <a:t>of physical and spiritual experience reoccur in a cyclical process that transcends time and circumstance and is not bound by linear progression. Events from the time of myth and personal qualities of persons from former generations are sometimes revealed in dreams or in the sounds of </a:t>
            </a:r>
            <a:r>
              <a:rPr lang="en-US" sz="2000" dirty="0" smtClean="0"/>
              <a:t>nature.</a:t>
            </a:r>
          </a:p>
          <a:p>
            <a:pPr marL="44450" indent="0">
              <a:buNone/>
            </a:pPr>
            <a:endParaRPr lang="en-US" sz="2000" dirty="0" smtClean="0"/>
          </a:p>
          <a:p>
            <a:pPr marL="44450" indent="0">
              <a:buNone/>
            </a:pPr>
            <a:r>
              <a:rPr lang="en-US" sz="2000" dirty="0" smtClean="0">
                <a:solidFill>
                  <a:schemeClr val="accent6">
                    <a:lumMod val="75000"/>
                  </a:schemeClr>
                </a:solidFill>
              </a:rPr>
              <a:t>Right: </a:t>
            </a:r>
            <a:r>
              <a:rPr lang="en-US" sz="2000" i="1" dirty="0" err="1" smtClean="0">
                <a:solidFill>
                  <a:schemeClr val="accent6">
                    <a:lumMod val="75000"/>
                  </a:schemeClr>
                </a:solidFill>
              </a:rPr>
              <a:t>Itatimat</a:t>
            </a:r>
            <a:r>
              <a:rPr lang="en-US" sz="2000" dirty="0" smtClean="0">
                <a:solidFill>
                  <a:schemeClr val="accent6">
                    <a:lumMod val="75000"/>
                  </a:schemeClr>
                </a:solidFill>
              </a:rPr>
              <a:t> </a:t>
            </a:r>
            <a:r>
              <a:rPr lang="en-US" sz="2000" dirty="0" smtClean="0">
                <a:solidFill>
                  <a:schemeClr val="accent6">
                    <a:lumMod val="75000"/>
                  </a:schemeClr>
                </a:solidFill>
              </a:rPr>
              <a:t>Time Ball</a:t>
            </a:r>
          </a:p>
          <a:p>
            <a:pPr marL="44450" indent="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1724342"/>
            <a:ext cx="3305175" cy="4406900"/>
          </a:xfrm>
          <a:ln w="57150">
            <a:solidFill>
              <a:schemeClr val="accent6">
                <a:lumMod val="75000"/>
              </a:schemeClr>
            </a:solidFill>
          </a:ln>
        </p:spPr>
      </p:pic>
      <p:sp>
        <p:nvSpPr>
          <p:cNvPr id="4" name="Title 3"/>
          <p:cNvSpPr>
            <a:spLocks noGrp="1"/>
          </p:cNvSpPr>
          <p:nvPr>
            <p:ph type="title"/>
          </p:nvPr>
        </p:nvSpPr>
        <p:spPr/>
        <p:txBody>
          <a:bodyPr/>
          <a:lstStyle/>
          <a:p>
            <a:r>
              <a:rPr lang="en-US" dirty="0" smtClean="0">
                <a:solidFill>
                  <a:schemeClr val="accent6">
                    <a:lumMod val="75000"/>
                  </a:schemeClr>
                </a:solidFill>
              </a:rPr>
              <a:t>7. Cyclical time</a:t>
            </a:r>
            <a:endParaRPr lang="en-US" dirty="0">
              <a:solidFill>
                <a:schemeClr val="accent6">
                  <a:lumMod val="75000"/>
                </a:schemeClr>
              </a:solidFill>
            </a:endParaRPr>
          </a:p>
        </p:txBody>
      </p:sp>
    </p:spTree>
    <p:extLst>
      <p:ext uri="{BB962C8B-B14F-4D97-AF65-F5344CB8AC3E}">
        <p14:creationId xmlns:p14="http://schemas.microsoft.com/office/powerpoint/2010/main" val="66302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cap="none" dirty="0">
                <a:solidFill>
                  <a:schemeClr val="accent6">
                    <a:lumMod val="75000"/>
                  </a:schemeClr>
                </a:solidFill>
              </a:rPr>
              <a:t>WIDER READING TO GO </a:t>
            </a:r>
            <a:r>
              <a:rPr lang="en-US" cap="none" dirty="0" smtClean="0">
                <a:solidFill>
                  <a:schemeClr val="accent6">
                    <a:lumMod val="75000"/>
                  </a:schemeClr>
                </a:solidFill>
              </a:rPr>
              <a:t>DEEPER</a:t>
            </a:r>
            <a:endParaRPr lang="en-US" i="1" dirty="0">
              <a:solidFill>
                <a:schemeClr val="accent6">
                  <a:lumMod val="75000"/>
                </a:schemeClr>
              </a:solidFill>
            </a:endParaRPr>
          </a:p>
        </p:txBody>
      </p:sp>
      <p:pic>
        <p:nvPicPr>
          <p:cNvPr id="5" name="Content Placeholder 4">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745" t="88" r="45" b="4934"/>
          <a:stretch/>
        </p:blipFill>
        <p:spPr>
          <a:xfrm rot="5400000">
            <a:off x="-109329" y="3136309"/>
            <a:ext cx="3190458" cy="2362200"/>
          </a:xfrm>
        </p:spPr>
      </p:pic>
      <p:pic>
        <p:nvPicPr>
          <p:cNvPr id="4"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4270" t="2619" r="1946" b="2323"/>
          <a:stretch/>
        </p:blipFill>
        <p:spPr bwMode="auto">
          <a:xfrm rot="5400000">
            <a:off x="2932259" y="2935141"/>
            <a:ext cx="3124200" cy="2740317"/>
          </a:xfrm>
          <a:prstGeom prst="rect">
            <a:avLst/>
          </a:prstGeom>
        </p:spPr>
      </p:pic>
      <p:pic>
        <p:nvPicPr>
          <p:cNvPr id="6" name="Content Placeholder 4"/>
          <p:cNvPicPr>
            <a:picLocks noChangeAspect="1"/>
          </p:cNvPicPr>
          <p:nvPr/>
        </p:nvPicPr>
        <p:blipFill rotWithShape="1">
          <a:blip r:embed="rId6">
            <a:extLst>
              <a:ext uri="{28A0092B-C50C-407E-A947-70E740481C1C}">
                <a14:useLocalDpi xmlns:a14="http://schemas.microsoft.com/office/drawing/2010/main" val="0"/>
              </a:ext>
            </a:extLst>
          </a:blip>
          <a:srcRect l="7024" t="8475" r="3166" b="7711"/>
          <a:stretch/>
        </p:blipFill>
        <p:spPr>
          <a:xfrm rot="5400000">
            <a:off x="5713158" y="3045395"/>
            <a:ext cx="3165371" cy="2478639"/>
          </a:xfrm>
          <a:prstGeom prst="rect">
            <a:avLst/>
          </a:prstGeom>
        </p:spPr>
      </p:pic>
      <p:sp>
        <p:nvSpPr>
          <p:cNvPr id="2" name="Rectangle 1"/>
          <p:cNvSpPr/>
          <p:nvPr/>
        </p:nvSpPr>
        <p:spPr>
          <a:xfrm>
            <a:off x="533400" y="1752600"/>
            <a:ext cx="8382000" cy="646331"/>
          </a:xfrm>
          <a:prstGeom prst="rect">
            <a:avLst/>
          </a:prstGeom>
        </p:spPr>
        <p:txBody>
          <a:bodyPr wrap="square">
            <a:spAutoFit/>
          </a:bodyPr>
          <a:lstStyle/>
          <a:p>
            <a:pPr marL="45720" indent="0" eaLnBrk="1" fontAlgn="auto" hangingPunct="1">
              <a:spcAft>
                <a:spcPts val="0"/>
              </a:spcAft>
              <a:buNone/>
              <a:defRPr/>
            </a:pPr>
            <a:r>
              <a:rPr lang="en-US" dirty="0"/>
              <a:t>Michael </a:t>
            </a:r>
            <a:r>
              <a:rPr lang="en-US" dirty="0" err="1"/>
              <a:t>Caduto</a:t>
            </a:r>
            <a:r>
              <a:rPr lang="en-US" dirty="0"/>
              <a:t> &amp; Joseph </a:t>
            </a:r>
            <a:r>
              <a:rPr lang="en-US" dirty="0" err="1"/>
              <a:t>Bruchac</a:t>
            </a:r>
            <a:r>
              <a:rPr lang="en-US" dirty="0"/>
              <a:t>  (a member of the </a:t>
            </a:r>
            <a:r>
              <a:rPr lang="en-US" dirty="0" err="1"/>
              <a:t>Abenaki</a:t>
            </a:r>
            <a:r>
              <a:rPr lang="en-US" dirty="0"/>
              <a:t> Tribe) </a:t>
            </a:r>
            <a:endParaRPr lang="en-US" dirty="0" smtClean="0"/>
          </a:p>
          <a:p>
            <a:pPr marL="45720" indent="0" algn="ctr" eaLnBrk="1" fontAlgn="auto" hangingPunct="1">
              <a:spcAft>
                <a:spcPts val="0"/>
              </a:spcAft>
              <a:buNone/>
              <a:defRPr/>
            </a:pPr>
            <a:r>
              <a:rPr lang="en-US" i="1" dirty="0" smtClean="0"/>
              <a:t>Keepers of the</a:t>
            </a:r>
            <a:r>
              <a:rPr lang="en-US" dirty="0" smtClean="0"/>
              <a:t>….series of 3 books</a:t>
            </a:r>
            <a:endParaRPr lang="en-US" dirty="0"/>
          </a:p>
        </p:txBody>
      </p:sp>
      <p:sp>
        <p:nvSpPr>
          <p:cNvPr id="7" name="TextBox 6"/>
          <p:cNvSpPr txBox="1"/>
          <p:nvPr/>
        </p:nvSpPr>
        <p:spPr>
          <a:xfrm>
            <a:off x="914400" y="5943600"/>
            <a:ext cx="990600" cy="369332"/>
          </a:xfrm>
          <a:prstGeom prst="rect">
            <a:avLst/>
          </a:prstGeom>
          <a:noFill/>
        </p:spPr>
        <p:txBody>
          <a:bodyPr wrap="square" rtlCol="0">
            <a:spAutoFit/>
          </a:bodyPr>
          <a:lstStyle/>
          <a:p>
            <a:r>
              <a:rPr lang="en-US" dirty="0" smtClean="0"/>
              <a:t>1989</a:t>
            </a:r>
            <a:endParaRPr lang="en-US" dirty="0"/>
          </a:p>
        </p:txBody>
      </p:sp>
      <p:sp>
        <p:nvSpPr>
          <p:cNvPr id="8" name="TextBox 7"/>
          <p:cNvSpPr txBox="1"/>
          <p:nvPr/>
        </p:nvSpPr>
        <p:spPr>
          <a:xfrm>
            <a:off x="4114800" y="5943600"/>
            <a:ext cx="914400" cy="369332"/>
          </a:xfrm>
          <a:prstGeom prst="rect">
            <a:avLst/>
          </a:prstGeom>
          <a:noFill/>
        </p:spPr>
        <p:txBody>
          <a:bodyPr wrap="square" rtlCol="0">
            <a:spAutoFit/>
          </a:bodyPr>
          <a:lstStyle/>
          <a:p>
            <a:r>
              <a:rPr lang="en-US" dirty="0" smtClean="0"/>
              <a:t>1991</a:t>
            </a:r>
            <a:endParaRPr lang="en-US" dirty="0"/>
          </a:p>
        </p:txBody>
      </p:sp>
      <p:sp>
        <p:nvSpPr>
          <p:cNvPr id="9" name="TextBox 8"/>
          <p:cNvSpPr txBox="1"/>
          <p:nvPr/>
        </p:nvSpPr>
        <p:spPr>
          <a:xfrm>
            <a:off x="6934200" y="5943600"/>
            <a:ext cx="990600" cy="369332"/>
          </a:xfrm>
          <a:prstGeom prst="rect">
            <a:avLst/>
          </a:prstGeom>
          <a:noFill/>
        </p:spPr>
        <p:txBody>
          <a:bodyPr wrap="square" rtlCol="0">
            <a:spAutoFit/>
          </a:bodyPr>
          <a:lstStyle/>
          <a:p>
            <a:r>
              <a:rPr lang="en-US" dirty="0" smtClean="0"/>
              <a:t>1994</a:t>
            </a:r>
            <a:endParaRPr lang="en-US" dirty="0"/>
          </a:p>
        </p:txBody>
      </p:sp>
    </p:spTree>
    <p:extLst>
      <p:ext uri="{BB962C8B-B14F-4D97-AF65-F5344CB8AC3E}">
        <p14:creationId xmlns:p14="http://schemas.microsoft.com/office/powerpoint/2010/main" val="289702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186" r="41369" b="47727"/>
          <a:stretch/>
        </p:blipFill>
        <p:spPr>
          <a:xfrm rot="5400000">
            <a:off x="1943102" y="647701"/>
            <a:ext cx="5638798" cy="6324600"/>
          </a:xfrm>
        </p:spPr>
      </p:pic>
      <p:sp>
        <p:nvSpPr>
          <p:cNvPr id="8" name="Left Arrow 7"/>
          <p:cNvSpPr/>
          <p:nvPr/>
        </p:nvSpPr>
        <p:spPr>
          <a:xfrm>
            <a:off x="5410200" y="1676400"/>
            <a:ext cx="15240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 name="Straight Connector 3"/>
          <p:cNvCxnSpPr/>
          <p:nvPr/>
        </p:nvCxnSpPr>
        <p:spPr>
          <a:xfrm>
            <a:off x="1828800" y="2286000"/>
            <a:ext cx="5029200"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2438400"/>
            <a:ext cx="5029200"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2667000"/>
            <a:ext cx="5029200"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2819400"/>
            <a:ext cx="3962400" cy="0"/>
          </a:xfrm>
          <a:prstGeom prst="line">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2600" y="381000"/>
            <a:ext cx="5943600" cy="369332"/>
          </a:xfrm>
          <a:prstGeom prst="rect">
            <a:avLst/>
          </a:prstGeom>
          <a:noFill/>
        </p:spPr>
        <p:txBody>
          <a:bodyPr wrap="square" rtlCol="0">
            <a:spAutoFit/>
          </a:bodyPr>
          <a:lstStyle/>
          <a:p>
            <a:pPr algn="ctr"/>
            <a:r>
              <a:rPr lang="en-US" dirty="0" err="1" smtClean="0"/>
              <a:t>Caduto</a:t>
            </a:r>
            <a:r>
              <a:rPr lang="en-US" dirty="0" smtClean="0"/>
              <a:t> &amp; </a:t>
            </a:r>
            <a:r>
              <a:rPr lang="en-US" dirty="0" err="1" smtClean="0"/>
              <a:t>Bruchac</a:t>
            </a:r>
            <a:r>
              <a:rPr lang="en-US" dirty="0" smtClean="0"/>
              <a:t>  </a:t>
            </a:r>
            <a:r>
              <a:rPr lang="en-US" i="1" dirty="0" smtClean="0"/>
              <a:t>Keepers of the….</a:t>
            </a:r>
            <a:r>
              <a:rPr lang="en-US" dirty="0" smtClean="0"/>
              <a:t>Series</a:t>
            </a:r>
            <a:endParaRPr lang="en-US" i="1" dirty="0"/>
          </a:p>
        </p:txBody>
      </p:sp>
    </p:spTree>
    <p:extLst>
      <p:ext uri="{BB962C8B-B14F-4D97-AF65-F5344CB8AC3E}">
        <p14:creationId xmlns:p14="http://schemas.microsoft.com/office/powerpoint/2010/main" val="161481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52600" y="381000"/>
            <a:ext cx="5943600" cy="369332"/>
          </a:xfrm>
          <a:prstGeom prst="rect">
            <a:avLst/>
          </a:prstGeom>
          <a:noFill/>
        </p:spPr>
        <p:txBody>
          <a:bodyPr wrap="square" rtlCol="0">
            <a:spAutoFit/>
          </a:bodyPr>
          <a:lstStyle/>
          <a:p>
            <a:pPr algn="ctr"/>
            <a:r>
              <a:rPr lang="en-US" dirty="0" err="1" smtClean="0"/>
              <a:t>Caduto</a:t>
            </a:r>
            <a:r>
              <a:rPr lang="en-US" dirty="0" smtClean="0"/>
              <a:t> &amp; </a:t>
            </a:r>
            <a:r>
              <a:rPr lang="en-US" dirty="0" err="1" smtClean="0"/>
              <a:t>Bruchac</a:t>
            </a:r>
            <a:r>
              <a:rPr lang="en-US" dirty="0" smtClean="0"/>
              <a:t>  </a:t>
            </a:r>
            <a:r>
              <a:rPr lang="en-US" i="1" dirty="0" smtClean="0"/>
              <a:t>Keepers of the Animals </a:t>
            </a:r>
            <a:endParaRPr lang="en-US" i="1"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36" t="46011" r="32916" b="4931"/>
          <a:stretch/>
        </p:blipFill>
        <p:spPr bwMode="auto">
          <a:xfrm>
            <a:off x="571500" y="1066800"/>
            <a:ext cx="8305800" cy="518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62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eaLnBrk="1" fontAlgn="auto" hangingPunct="1">
              <a:spcAft>
                <a:spcPts val="0"/>
              </a:spcAft>
              <a:defRPr/>
            </a:pPr>
            <a:endParaRPr lang="en-US" dirty="0" smtClean="0"/>
          </a:p>
          <a:p>
            <a:pPr marL="274320" eaLnBrk="1" fontAlgn="auto" hangingPunct="1">
              <a:spcAft>
                <a:spcPts val="0"/>
              </a:spcAft>
              <a:defRPr/>
            </a:pPr>
            <a:endParaRPr lang="en-US" dirty="0"/>
          </a:p>
          <a:p>
            <a:pPr marL="45720" indent="0" eaLnBrk="1" fontAlgn="auto" hangingPunct="1">
              <a:spcAft>
                <a:spcPts val="0"/>
              </a:spcAft>
              <a:buNone/>
              <a:defRPr/>
            </a:pPr>
            <a:endParaRPr lang="en-US" sz="2400" dirty="0" smtClean="0"/>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cap="none" dirty="0" smtClean="0">
                <a:solidFill>
                  <a:schemeClr val="accent6">
                    <a:lumMod val="75000"/>
                  </a:schemeClr>
                </a:solidFill>
              </a:rPr>
              <a:t>“Some people say we are extinct, but we are still here….” –</a:t>
            </a:r>
            <a:r>
              <a:rPr lang="en-US" sz="2400" cap="none" dirty="0" smtClean="0">
                <a:solidFill>
                  <a:schemeClr val="accent6">
                    <a:lumMod val="75000"/>
                  </a:schemeClr>
                </a:solidFill>
              </a:rPr>
              <a:t>Carrie Jim Schuster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8291946" cy="32004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a:bodyPr>
          <a:lstStyle/>
          <a:p>
            <a:pPr marL="44450" indent="0">
              <a:buNone/>
            </a:pPr>
            <a:r>
              <a:rPr lang="en-US" sz="1800" dirty="0"/>
              <a:t> </a:t>
            </a:r>
          </a:p>
          <a:p>
            <a:r>
              <a:rPr lang="en-US" sz="1800" dirty="0" err="1" smtClean="0"/>
              <a:t>Caduto</a:t>
            </a:r>
            <a:r>
              <a:rPr lang="en-US" sz="1800" dirty="0" smtClean="0"/>
              <a:t>, M.J., &amp; </a:t>
            </a:r>
            <a:r>
              <a:rPr lang="en-US" sz="1800" dirty="0" err="1" smtClean="0"/>
              <a:t>Bruchac</a:t>
            </a:r>
            <a:r>
              <a:rPr lang="en-US" sz="1800" dirty="0" smtClean="0"/>
              <a:t>, J. (1989).  </a:t>
            </a:r>
            <a:r>
              <a:rPr lang="en-US" sz="1800" i="1" dirty="0" smtClean="0"/>
              <a:t>Keepers of the earth: Native American stories and environmental activities for children. </a:t>
            </a:r>
            <a:r>
              <a:rPr lang="en-US" sz="1800" dirty="0" smtClean="0"/>
              <a:t>Golden, CO: Fulcrum.</a:t>
            </a:r>
          </a:p>
          <a:p>
            <a:r>
              <a:rPr lang="en-US" sz="1800" dirty="0" err="1"/>
              <a:t>Caduto</a:t>
            </a:r>
            <a:r>
              <a:rPr lang="en-US" sz="1800" dirty="0"/>
              <a:t>, M.J., &amp; </a:t>
            </a:r>
            <a:r>
              <a:rPr lang="en-US" sz="1800" dirty="0" err="1"/>
              <a:t>Bruchac</a:t>
            </a:r>
            <a:r>
              <a:rPr lang="en-US" sz="1800" dirty="0"/>
              <a:t>, J. (</a:t>
            </a:r>
            <a:r>
              <a:rPr lang="en-US" sz="1800" dirty="0" smtClean="0"/>
              <a:t>1991).  </a:t>
            </a:r>
            <a:r>
              <a:rPr lang="en-US" sz="1800" i="1" dirty="0"/>
              <a:t>Keepers of the earth: Native American stories </a:t>
            </a:r>
            <a:r>
              <a:rPr lang="en-US" sz="1800" i="1" dirty="0" smtClean="0"/>
              <a:t>and wildlife activities for children. </a:t>
            </a:r>
            <a:r>
              <a:rPr lang="en-US" sz="1800" dirty="0"/>
              <a:t>Golden, CO: Fulcrum.</a:t>
            </a:r>
          </a:p>
          <a:p>
            <a:r>
              <a:rPr lang="en-US" sz="1800" dirty="0" err="1"/>
              <a:t>Caduto</a:t>
            </a:r>
            <a:r>
              <a:rPr lang="en-US" sz="1800" dirty="0"/>
              <a:t>, M.J., &amp; </a:t>
            </a:r>
            <a:r>
              <a:rPr lang="en-US" sz="1800" dirty="0" err="1"/>
              <a:t>Bruchac</a:t>
            </a:r>
            <a:r>
              <a:rPr lang="en-US" sz="1800" dirty="0"/>
              <a:t>, J. (</a:t>
            </a:r>
            <a:r>
              <a:rPr lang="en-US" sz="1800" dirty="0" smtClean="0"/>
              <a:t>1994).  </a:t>
            </a:r>
            <a:r>
              <a:rPr lang="en-US" sz="1800" i="1" dirty="0"/>
              <a:t>Keepers of the earth: Native American stories and </a:t>
            </a:r>
            <a:r>
              <a:rPr lang="en-US" sz="1800" i="1" dirty="0" smtClean="0"/>
              <a:t>nocturnal activities for </a:t>
            </a:r>
            <a:r>
              <a:rPr lang="en-US" sz="1800" i="1" dirty="0"/>
              <a:t>children. </a:t>
            </a:r>
            <a:r>
              <a:rPr lang="en-US" sz="1800" dirty="0"/>
              <a:t>Golden, CO: Fulcrum.</a:t>
            </a:r>
          </a:p>
          <a:p>
            <a:r>
              <a:rPr lang="en-US" sz="1800" dirty="0" smtClean="0"/>
              <a:t>Daniels</a:t>
            </a:r>
            <a:r>
              <a:rPr lang="en-US" sz="1800" dirty="0"/>
              <a:t>, H. &amp; </a:t>
            </a:r>
            <a:r>
              <a:rPr lang="en-US" sz="1800" dirty="0" err="1"/>
              <a:t>Zemelman</a:t>
            </a:r>
            <a:r>
              <a:rPr lang="en-US" sz="1800" dirty="0"/>
              <a:t>, S. (2014). </a:t>
            </a:r>
            <a:r>
              <a:rPr lang="en-US" sz="1800" i="1" dirty="0"/>
              <a:t>Subjects matter: Every teacher’s guide to content reading </a:t>
            </a:r>
            <a:r>
              <a:rPr lang="en-US" sz="1800" dirty="0"/>
              <a:t>(2</a:t>
            </a:r>
            <a:r>
              <a:rPr lang="en-US" sz="1800" baseline="30000" dirty="0"/>
              <a:t>nd</a:t>
            </a:r>
            <a:r>
              <a:rPr lang="en-US" sz="1800" dirty="0"/>
              <a:t> ed.). Portsmouth, NH: Heinemann.</a:t>
            </a:r>
          </a:p>
          <a:p>
            <a:r>
              <a:rPr lang="en-US" sz="1800" dirty="0" smtClean="0"/>
              <a:t>Green, T.A. (ed.).  (2009). </a:t>
            </a:r>
            <a:r>
              <a:rPr lang="en-US" sz="1800" i="1" dirty="0" smtClean="0"/>
              <a:t>Native American folktales: Stories from the American Mosaic. </a:t>
            </a:r>
            <a:r>
              <a:rPr lang="en-US" sz="1800" dirty="0" smtClean="0"/>
              <a:t>Westport, CT: Greenwood Press.</a:t>
            </a:r>
            <a:r>
              <a:rPr lang="en-US" sz="1800" i="1" dirty="0" smtClean="0"/>
              <a:t>  </a:t>
            </a:r>
            <a:endParaRPr lang="en-US" sz="18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accent6">
                    <a:lumMod val="75000"/>
                  </a:schemeClr>
                </a:solidFill>
              </a:rPr>
              <a:t>references</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numCol="1" anchor="t" anchorCtr="0" compatLnSpc="1">
            <a:prstTxWarp prst="textNoShape">
              <a:avLst/>
            </a:prstTxWarp>
            <a:normAutofit/>
          </a:bodyPr>
          <a:lstStyle/>
          <a:p>
            <a:pPr marL="44450" indent="0" eaLnBrk="1" hangingPunct="1">
              <a:buNone/>
            </a:pPr>
            <a:r>
              <a:rPr lang="en-US" i="1" dirty="0" smtClean="0">
                <a:solidFill>
                  <a:srgbClr val="C00000"/>
                </a:solidFill>
              </a:rPr>
              <a:t>   </a:t>
            </a:r>
          </a:p>
          <a:p>
            <a:pPr marL="44450" indent="0" eaLnBrk="1" hangingPunct="1">
              <a:buNone/>
            </a:pPr>
            <a:r>
              <a:rPr lang="en-US" i="1" dirty="0" smtClean="0">
                <a:solidFill>
                  <a:srgbClr val="C00000"/>
                </a:solidFill>
              </a:rPr>
              <a:t>  </a:t>
            </a:r>
            <a:r>
              <a:rPr lang="en-US" i="1" dirty="0" smtClean="0">
                <a:solidFill>
                  <a:schemeClr val="accent6">
                    <a:lumMod val="75000"/>
                  </a:schemeClr>
                </a:solidFill>
              </a:rPr>
              <a:t>“[Y]</a:t>
            </a:r>
            <a:r>
              <a:rPr lang="en-US" i="1" dirty="0" err="1" smtClean="0">
                <a:solidFill>
                  <a:schemeClr val="accent6">
                    <a:lumMod val="75000"/>
                  </a:schemeClr>
                </a:solidFill>
              </a:rPr>
              <a:t>ou</a:t>
            </a:r>
            <a:r>
              <a:rPr lang="en-US" i="1" dirty="0" smtClean="0">
                <a:solidFill>
                  <a:schemeClr val="accent6">
                    <a:lumMod val="75000"/>
                  </a:schemeClr>
                </a:solidFill>
              </a:rPr>
              <a:t> must talk about practicable things. Twenty times over you repeat the earth is your mother, and about the chieftainship of the earth. Let us hear it no more, but come to business.”</a:t>
            </a:r>
          </a:p>
          <a:p>
            <a:pPr marL="44450" indent="0" eaLnBrk="1" hangingPunct="1">
              <a:buNone/>
            </a:pPr>
            <a:r>
              <a:rPr lang="en-US" dirty="0"/>
              <a:t>	</a:t>
            </a:r>
            <a:r>
              <a:rPr lang="en-US" dirty="0" smtClean="0"/>
              <a:t>--U. S. General O. O. Howard to Lapwai Council Nez Perce 	Chiefs (1863)</a:t>
            </a:r>
          </a:p>
          <a:p>
            <a:pPr marL="44450" indent="0" eaLnBrk="1" hangingPunct="1">
              <a:buNone/>
            </a:pPr>
            <a:endParaRPr lang="en-US" dirty="0"/>
          </a:p>
          <a:p>
            <a:pPr marL="44450" indent="0" eaLnBrk="1" hangingPunct="1">
              <a:buNone/>
            </a:pPr>
            <a:r>
              <a:rPr lang="en-US" i="1" dirty="0" smtClean="0">
                <a:solidFill>
                  <a:srgbClr val="C00000"/>
                </a:solidFill>
              </a:rPr>
              <a:t>     </a:t>
            </a:r>
            <a:r>
              <a:rPr lang="en-US" i="1" dirty="0" smtClean="0">
                <a:solidFill>
                  <a:schemeClr val="accent6">
                    <a:lumMod val="75000"/>
                  </a:schemeClr>
                </a:solidFill>
              </a:rPr>
              <a:t>“With the exception of a few pioneering naturalists, our ancestors often failed to comprehend the ecology of the land or the virtues of the people who learned to live sustainably on it.”</a:t>
            </a:r>
          </a:p>
          <a:p>
            <a:pPr marL="44450" indent="0" eaLnBrk="1" hangingPunct="1">
              <a:buNone/>
            </a:pPr>
            <a:r>
              <a:rPr lang="en-US" dirty="0"/>
              <a:t>	</a:t>
            </a:r>
            <a:r>
              <a:rPr lang="en-US" dirty="0" smtClean="0"/>
              <a:t>--David Orr, </a:t>
            </a:r>
            <a:r>
              <a:rPr lang="en-US" i="1" dirty="0" smtClean="0"/>
              <a:t>Earth in Mind: On Education, Environment,  	and the Human Prospect </a:t>
            </a:r>
            <a:r>
              <a:rPr lang="en-US" dirty="0" smtClean="0"/>
              <a:t>(1994)</a:t>
            </a:r>
          </a:p>
        </p:txBody>
      </p:sp>
      <p:sp>
        <p:nvSpPr>
          <p:cNvPr id="2" name="Title 1"/>
          <p:cNvSpPr>
            <a:spLocks noGrp="1"/>
          </p:cNvSpPr>
          <p:nvPr>
            <p:ph type="title"/>
          </p:nvPr>
        </p:nvSpPr>
        <p:spPr/>
        <p:txBody>
          <a:bodyPr wrap="square" numCol="1" anchorCtr="0" compatLnSpc="1">
            <a:prstTxWarp prst="textNoShape">
              <a:avLst/>
            </a:prstTxWarp>
            <a:normAutofit/>
          </a:bodyPr>
          <a:lstStyle/>
          <a:p>
            <a:pPr eaLnBrk="1" hangingPunct="1"/>
            <a:r>
              <a:rPr lang="en-US" sz="3600" cap="none" dirty="0" smtClean="0">
                <a:solidFill>
                  <a:schemeClr val="accent6">
                    <a:lumMod val="75000"/>
                  </a:schemeClr>
                </a:solidFill>
              </a:rPr>
              <a:t>DIFFERING PERSPECTIVES</a:t>
            </a:r>
            <a:r>
              <a:rPr lang="en-US" sz="2900" cap="none"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a:bodyPr>
          <a:lstStyle/>
          <a:p>
            <a:pPr marL="44450" indent="0">
              <a:buNone/>
            </a:pPr>
            <a:r>
              <a:rPr lang="en-US" sz="1800" dirty="0"/>
              <a:t> </a:t>
            </a:r>
          </a:p>
          <a:p>
            <a:r>
              <a:rPr lang="en-US" sz="1800" dirty="0" err="1"/>
              <a:t>Lavere</a:t>
            </a:r>
            <a:r>
              <a:rPr lang="en-US" sz="1800" dirty="0"/>
              <a:t>, D.B. (2008). The quality of pedagogical exercises in U.S. history textbooks. </a:t>
            </a:r>
            <a:r>
              <a:rPr lang="en-US" sz="1800" i="1" dirty="0"/>
              <a:t>The Social Studies, 99</a:t>
            </a:r>
            <a:r>
              <a:rPr lang="en-US" sz="1800" dirty="0"/>
              <a:t>(1), 3-8.</a:t>
            </a:r>
          </a:p>
          <a:p>
            <a:r>
              <a:rPr lang="en-US" sz="1800" dirty="0" smtClean="0"/>
              <a:t>Shield</a:t>
            </a:r>
            <a:r>
              <a:rPr lang="en-US" sz="1800" dirty="0"/>
              <a:t>, M., &amp; Dole, S. (2013). Assessing the potential of 	mathematics textbooks to promote deep learning. </a:t>
            </a:r>
            <a:r>
              <a:rPr lang="en-US" sz="1800" i="1" dirty="0"/>
              <a:t>Educational Studies in Mathematics</a:t>
            </a:r>
            <a:r>
              <a:rPr lang="en-US" sz="1800" dirty="0"/>
              <a:t>, </a:t>
            </a:r>
            <a:r>
              <a:rPr lang="en-US" sz="1800" i="1" dirty="0"/>
              <a:t>82</a:t>
            </a:r>
            <a:r>
              <a:rPr lang="en-US" sz="1800" dirty="0"/>
              <a:t>(2), 183-199.</a:t>
            </a:r>
          </a:p>
          <a:p>
            <a:r>
              <a:rPr lang="en-US" sz="1800" dirty="0" err="1"/>
              <a:t>Smagorinsky</a:t>
            </a:r>
            <a:r>
              <a:rPr lang="en-US" sz="1800" dirty="0"/>
              <a:t>, P. (2008). </a:t>
            </a:r>
            <a:r>
              <a:rPr lang="en-US" sz="1800" i="1" dirty="0"/>
              <a:t>Teaching English by design: How to create and carry out instructional units. </a:t>
            </a:r>
            <a:r>
              <a:rPr lang="en-US" sz="1800" dirty="0"/>
              <a:t>Portsmouth, NH: Heinemann.</a:t>
            </a:r>
          </a:p>
          <a:p>
            <a:r>
              <a:rPr lang="en-US" sz="1800" dirty="0"/>
              <a:t>Wheeler, G., &amp; </a:t>
            </a:r>
            <a:r>
              <a:rPr lang="en-US" sz="1800" dirty="0" err="1"/>
              <a:t>Vavrus</a:t>
            </a:r>
            <a:r>
              <a:rPr lang="en-US" sz="1800" dirty="0"/>
              <a:t>, J. (2009). </a:t>
            </a:r>
            <a:r>
              <a:rPr lang="en-US" sz="1800" i="1" dirty="0"/>
              <a:t>Washington State K-12 integrated environmental and sustainability education learning standards</a:t>
            </a:r>
            <a:r>
              <a:rPr lang="en-US" sz="1800" dirty="0"/>
              <a:t>. Olympia, WA: Office of Superintendent of Public Instruction. Retrieved from http://www.k12.wa.us/EnvironmentSustainability/pubdocs/ESE</a:t>
            </a:r>
          </a:p>
          <a:p>
            <a:pPr marL="44450" indent="0">
              <a:buNone/>
            </a:pPr>
            <a:r>
              <a:rPr lang="en-US" sz="1800" dirty="0"/>
              <a:t>		Standards.pdf.</a:t>
            </a:r>
            <a:endParaRPr lang="en-US" sz="1800" dirty="0">
              <a:effectLst/>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accent6">
                    <a:lumMod val="75000"/>
                  </a:schemeClr>
                </a:solidFill>
              </a:rPr>
              <a:t>references</a:t>
            </a:r>
            <a:endParaRPr lang="en-US" dirty="0">
              <a:solidFill>
                <a:schemeClr val="accent6">
                  <a:lumMod val="75000"/>
                </a:schemeClr>
              </a:solidFill>
            </a:endParaRPr>
          </a:p>
        </p:txBody>
      </p:sp>
    </p:spTree>
    <p:extLst>
      <p:ext uri="{BB962C8B-B14F-4D97-AF65-F5344CB8AC3E}">
        <p14:creationId xmlns:p14="http://schemas.microsoft.com/office/powerpoint/2010/main" val="132213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5600"/>
            <a:ext cx="8686800" cy="1054100"/>
          </a:xfrm>
        </p:spPr>
        <p:txBody>
          <a:bodyPr/>
          <a:lstStyle/>
          <a:p>
            <a:r>
              <a:rPr lang="en-US" dirty="0" smtClean="0">
                <a:solidFill>
                  <a:schemeClr val="accent6">
                    <a:lumMod val="75000"/>
                  </a:schemeClr>
                </a:solidFill>
              </a:rPr>
              <a:t>“</a:t>
            </a:r>
            <a:r>
              <a:rPr lang="en-US" dirty="0" smtClean="0">
                <a:solidFill>
                  <a:schemeClr val="accent6">
                    <a:lumMod val="75000"/>
                  </a:schemeClr>
                </a:solidFill>
              </a:rPr>
              <a:t>FESTIVALS </a:t>
            </a:r>
            <a:r>
              <a:rPr lang="en-US" dirty="0" smtClean="0">
                <a:solidFill>
                  <a:schemeClr val="accent6">
                    <a:lumMod val="75000"/>
                  </a:schemeClr>
                </a:solidFill>
              </a:rPr>
              <a:t>OF RESISTANCE</a:t>
            </a:r>
            <a:r>
              <a:rPr lang="en-US" dirty="0" smtClean="0">
                <a:solidFill>
                  <a:schemeClr val="accent6">
                    <a:lumMod val="75000"/>
                  </a:schemeClr>
                </a:solidFill>
              </a:rPr>
              <a:t>”</a:t>
            </a:r>
            <a:br>
              <a:rPr lang="en-US" dirty="0" smtClean="0">
                <a:solidFill>
                  <a:schemeClr val="accent6">
                    <a:lumMod val="75000"/>
                  </a:schemeClr>
                </a:solidFill>
              </a:rPr>
            </a:br>
            <a:r>
              <a:rPr lang="en-US" dirty="0" smtClean="0">
                <a:solidFill>
                  <a:schemeClr val="accent6">
                    <a:lumMod val="75000"/>
                  </a:schemeClr>
                </a:solidFill>
              </a:rPr>
              <a:t> Seattle (2015), standing rock (2016)</a:t>
            </a:r>
            <a:endParaRPr lang="en-US" dirty="0">
              <a:solidFill>
                <a:schemeClr val="accent6">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76400"/>
            <a:ext cx="7010400" cy="4957952"/>
          </a:xfrm>
          <a:prstGeom prst="rect">
            <a:avLst/>
          </a:prstGeom>
        </p:spPr>
      </p:pic>
    </p:spTree>
    <p:extLst>
      <p:ext uri="{BB962C8B-B14F-4D97-AF65-F5344CB8AC3E}">
        <p14:creationId xmlns:p14="http://schemas.microsoft.com/office/powerpoint/2010/main" val="3172203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eaLnBrk="1" fontAlgn="auto" hangingPunct="1">
              <a:spcAft>
                <a:spcPts val="0"/>
              </a:spcAft>
              <a:buNone/>
              <a:defRPr/>
            </a:pPr>
            <a:r>
              <a:rPr lang="en-US" dirty="0" smtClean="0"/>
              <a:t>Educators and elders from Pacific Rim nations hosted here at SPU and elsewhere for dialogue about sustainability and traditional salmon cultures—</a:t>
            </a:r>
          </a:p>
          <a:p>
            <a:pPr marL="45720" indent="0" eaLnBrk="1" fontAlgn="auto" hangingPunct="1">
              <a:spcAft>
                <a:spcPts val="0"/>
              </a:spcAft>
              <a:buNone/>
              <a:defRPr/>
            </a:pPr>
            <a:endParaRPr lang="en-US" dirty="0" smtClean="0"/>
          </a:p>
          <a:p>
            <a:pPr marL="45720" indent="0" eaLnBrk="1" fontAlgn="auto" hangingPunct="1">
              <a:spcAft>
                <a:spcPts val="0"/>
              </a:spcAft>
              <a:buNone/>
              <a:defRPr/>
            </a:pPr>
            <a:r>
              <a:rPr lang="en-US" dirty="0" smtClean="0">
                <a:solidFill>
                  <a:schemeClr val="accent6">
                    <a:lumMod val="75000"/>
                  </a:schemeClr>
                </a:solidFill>
              </a:rPr>
              <a:t>--Japanese Ainu</a:t>
            </a:r>
          </a:p>
          <a:p>
            <a:pPr marL="45720" indent="0" eaLnBrk="1" fontAlgn="auto" hangingPunct="1">
              <a:spcAft>
                <a:spcPts val="0"/>
              </a:spcAft>
              <a:buNone/>
              <a:defRPr/>
            </a:pPr>
            <a:r>
              <a:rPr lang="en-US" dirty="0" smtClean="0">
                <a:solidFill>
                  <a:schemeClr val="accent6">
                    <a:lumMod val="75000"/>
                  </a:schemeClr>
                </a:solidFill>
              </a:rPr>
              <a:t>--Russian Ulchi and Nyvkh</a:t>
            </a:r>
          </a:p>
          <a:p>
            <a:pPr marL="45720" indent="0" eaLnBrk="1" fontAlgn="auto" hangingPunct="1">
              <a:spcAft>
                <a:spcPts val="0"/>
              </a:spcAft>
              <a:buNone/>
              <a:defRPr/>
            </a:pPr>
            <a:r>
              <a:rPr lang="en-US" dirty="0" smtClean="0">
                <a:solidFill>
                  <a:schemeClr val="accent6">
                    <a:lumMod val="75000"/>
                  </a:schemeClr>
                </a:solidFill>
              </a:rPr>
              <a:t>--American Sahaptin and Salish</a:t>
            </a:r>
          </a:p>
          <a:p>
            <a:pPr marL="45720" indent="0" eaLnBrk="1" fontAlgn="auto" hangingPunct="1">
              <a:spcAft>
                <a:spcPts val="0"/>
              </a:spcAft>
              <a:buNone/>
              <a:defRPr/>
            </a:pPr>
            <a:r>
              <a:rPr lang="en-US" dirty="0" smtClean="0">
                <a:solidFill>
                  <a:schemeClr val="accent6">
                    <a:lumMod val="75000"/>
                  </a:schemeClr>
                </a:solidFill>
              </a:rPr>
              <a:t>--Canadian Okanagan</a:t>
            </a:r>
          </a:p>
          <a:p>
            <a:pPr marL="45720" indent="0" eaLnBrk="1" fontAlgn="auto" hangingPunct="1">
              <a:spcAft>
                <a:spcPts val="0"/>
              </a:spcAft>
              <a:buNone/>
              <a:defRPr/>
            </a:pPr>
            <a:endParaRPr lang="en-US" dirty="0"/>
          </a:p>
          <a:p>
            <a:pPr marL="45720" indent="0" eaLnBrk="1" fontAlgn="auto" hangingPunct="1">
              <a:spcAft>
                <a:spcPts val="0"/>
              </a:spcAft>
              <a:buNone/>
              <a:defRPr/>
            </a:pPr>
            <a:r>
              <a:rPr lang="en-US" i="1" dirty="0" smtClean="0"/>
              <a:t>“Words and images offering a prayer that</a:t>
            </a:r>
          </a:p>
          <a:p>
            <a:pPr marL="45720" indent="0" eaLnBrk="1" fontAlgn="auto" hangingPunct="1">
              <a:spcAft>
                <a:spcPts val="0"/>
              </a:spcAft>
              <a:buNone/>
              <a:defRPr/>
            </a:pPr>
            <a:r>
              <a:rPr lang="en-US" i="1" dirty="0"/>
              <a:t>o</a:t>
            </a:r>
            <a:r>
              <a:rPr lang="en-US" i="1" dirty="0" smtClean="0"/>
              <a:t>ur waters and lands may flourish.”</a:t>
            </a:r>
          </a:p>
          <a:p>
            <a:pPr marL="45720" indent="0" eaLnBrk="1" fontAlgn="auto" hangingPunct="1">
              <a:spcAft>
                <a:spcPts val="0"/>
              </a:spcAft>
              <a:buNone/>
              <a:defRPr/>
            </a:pPr>
            <a:endParaRPr lang="en-US" dirty="0"/>
          </a:p>
          <a:p>
            <a:pPr marL="45720" indent="0" eaLnBrk="1" fontAlgn="auto" hangingPunct="1">
              <a:spcAft>
                <a:spcPts val="0"/>
              </a:spcAft>
              <a:buNone/>
              <a:defRPr/>
            </a:pPr>
            <a:endParaRPr lang="en-US" dirty="0"/>
          </a:p>
        </p:txBody>
      </p:sp>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cap="none" dirty="0" smtClean="0">
                <a:solidFill>
                  <a:schemeClr val="accent6">
                    <a:lumMod val="75000"/>
                  </a:schemeClr>
                </a:solidFill>
              </a:rPr>
              <a:t>FIRST FISH, FIRST PEOPLE</a:t>
            </a:r>
            <a:endParaRPr lang="en-US" cap="none" dirty="0" smtClean="0">
              <a:solidFill>
                <a:schemeClr val="accent6">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971800"/>
            <a:ext cx="2370667" cy="2667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833937"/>
          </a:xfrm>
        </p:spPr>
        <p:txBody>
          <a:bodyPr wrap="square" numCol="1" anchor="t" anchorCtr="0" compatLnSpc="1">
            <a:prstTxWarp prst="textNoShape">
              <a:avLst/>
            </a:prstTxWarp>
          </a:bodyPr>
          <a:lstStyle/>
          <a:p>
            <a:pPr marL="44450" indent="0" eaLnBrk="1" hangingPunct="1">
              <a:buNone/>
            </a:pPr>
            <a:r>
              <a:rPr lang="en-US" dirty="0" smtClean="0"/>
              <a:t>2009-10 Washington Professional Educators Standards Board approves a teaching endorsement in Environmental and Sustainability Education (ESE) for K-12 teachers</a:t>
            </a:r>
          </a:p>
          <a:p>
            <a:pPr marL="44450" indent="0" eaLnBrk="1" hangingPunct="1">
              <a:buNone/>
            </a:pPr>
            <a:endParaRPr lang="en-US" dirty="0"/>
          </a:p>
          <a:p>
            <a:pPr marL="44450" indent="0" eaLnBrk="1" hangingPunct="1">
              <a:buNone/>
            </a:pPr>
            <a:r>
              <a:rPr lang="en-US" dirty="0" smtClean="0">
                <a:solidFill>
                  <a:schemeClr val="accent6">
                    <a:lumMod val="75000"/>
                  </a:schemeClr>
                </a:solidFill>
              </a:rPr>
              <a:t>Standard 1: </a:t>
            </a:r>
            <a:r>
              <a:rPr lang="en-US" dirty="0" smtClean="0"/>
              <a:t>Ecological, Social, and Economic Systems</a:t>
            </a:r>
          </a:p>
          <a:p>
            <a:pPr marL="44450" indent="0" eaLnBrk="1" hangingPunct="1">
              <a:buNone/>
            </a:pPr>
            <a:r>
              <a:rPr lang="en-US" dirty="0"/>
              <a:t>	</a:t>
            </a:r>
            <a:r>
              <a:rPr lang="en-US" dirty="0" smtClean="0"/>
              <a:t>Interconnections and health</a:t>
            </a:r>
          </a:p>
          <a:p>
            <a:pPr marL="44450" indent="0" eaLnBrk="1" hangingPunct="1">
              <a:buNone/>
            </a:pPr>
            <a:endParaRPr lang="en-US" dirty="0" smtClean="0"/>
          </a:p>
          <a:p>
            <a:pPr marL="44450" indent="0" eaLnBrk="1" hangingPunct="1">
              <a:buNone/>
            </a:pPr>
            <a:r>
              <a:rPr lang="en-US" dirty="0" smtClean="0">
                <a:solidFill>
                  <a:schemeClr val="accent6">
                    <a:lumMod val="75000"/>
                  </a:schemeClr>
                </a:solidFill>
              </a:rPr>
              <a:t>Standard 2: </a:t>
            </a:r>
            <a:r>
              <a:rPr lang="en-US" dirty="0" smtClean="0"/>
              <a:t>Natural and Built Environments</a:t>
            </a:r>
          </a:p>
          <a:p>
            <a:pPr marL="44450" indent="0" eaLnBrk="1" hangingPunct="1">
              <a:buNone/>
            </a:pPr>
            <a:r>
              <a:rPr lang="en-US" dirty="0"/>
              <a:t>	</a:t>
            </a:r>
            <a:r>
              <a:rPr lang="en-US" dirty="0" smtClean="0"/>
              <a:t>Structures, components, processes</a:t>
            </a:r>
          </a:p>
          <a:p>
            <a:pPr marL="44450" indent="0" eaLnBrk="1" hangingPunct="1">
              <a:buNone/>
            </a:pPr>
            <a:endParaRPr lang="en-US" dirty="0" smtClean="0"/>
          </a:p>
          <a:p>
            <a:pPr marL="44450" indent="0" eaLnBrk="1" hangingPunct="1">
              <a:buNone/>
            </a:pPr>
            <a:r>
              <a:rPr lang="en-US" dirty="0" smtClean="0">
                <a:solidFill>
                  <a:schemeClr val="accent6">
                    <a:lumMod val="75000"/>
                  </a:schemeClr>
                </a:solidFill>
              </a:rPr>
              <a:t>Standard 3: </a:t>
            </a:r>
            <a:r>
              <a:rPr lang="en-US" dirty="0" smtClean="0"/>
              <a:t>Sustainability and Civic Responsibility</a:t>
            </a:r>
          </a:p>
          <a:p>
            <a:pPr marL="44450" indent="0" eaLnBrk="1" hangingPunct="1">
              <a:buNone/>
            </a:pPr>
            <a:r>
              <a:rPr lang="en-US" dirty="0"/>
              <a:t>	</a:t>
            </a:r>
            <a:r>
              <a:rPr lang="en-US" dirty="0" smtClean="0"/>
              <a:t>Decisions and actions promoting sustainability</a:t>
            </a:r>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cap="none" dirty="0" smtClean="0">
                <a:solidFill>
                  <a:schemeClr val="accent6">
                    <a:lumMod val="75000"/>
                  </a:schemeClr>
                </a:solidFill>
              </a:rPr>
              <a:t>THE WASHINGTON SUSTAINABILITY EDUCATION ENDORSEMENT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262"/>
            <a:ext cx="8407400" cy="4681537"/>
          </a:xfrm>
        </p:spPr>
        <p:txBody>
          <a:bodyPr wrap="square" numCol="1" anchor="t" anchorCtr="0" compatLnSpc="1">
            <a:prstTxWarp prst="textNoShape">
              <a:avLst/>
            </a:prstTxWarp>
          </a:bodyPr>
          <a:lstStyle/>
          <a:p>
            <a:pPr eaLnBrk="1" hangingPunct="1"/>
            <a:r>
              <a:rPr lang="en-US" dirty="0" smtClean="0"/>
              <a:t>1) Invite tribal elders into classrooms as important cultural resources, historians, and philosophers</a:t>
            </a:r>
          </a:p>
          <a:p>
            <a:pPr eaLnBrk="1" hangingPunct="1"/>
            <a:r>
              <a:rPr lang="en-US" dirty="0" smtClean="0">
                <a:solidFill>
                  <a:schemeClr val="accent6">
                    <a:lumMod val="75000"/>
                  </a:schemeClr>
                </a:solidFill>
              </a:rPr>
              <a:t>2) Find primary texts that delve into sustainability themes and go beyond the prior knowledge of many students</a:t>
            </a:r>
          </a:p>
          <a:p>
            <a:pPr eaLnBrk="1" hangingPunct="1"/>
            <a:r>
              <a:rPr lang="en-US" dirty="0" smtClean="0"/>
              <a:t>3) Teach students to develop the reading lens of a tribal elder</a:t>
            </a:r>
          </a:p>
          <a:p>
            <a:pPr eaLnBrk="1" hangingPunct="1"/>
            <a:r>
              <a:rPr lang="en-US" dirty="0" smtClean="0">
                <a:solidFill>
                  <a:schemeClr val="accent6">
                    <a:lumMod val="75000"/>
                  </a:schemeClr>
                </a:solidFill>
              </a:rPr>
              <a:t>4) Read across texts for sustainability themes</a:t>
            </a:r>
          </a:p>
          <a:p>
            <a:pPr eaLnBrk="1" hangingPunct="1"/>
            <a:r>
              <a:rPr lang="en-US" dirty="0" smtClean="0"/>
              <a:t>5) Guide students to understanding how tribal leaders have enhanced local ecosystems</a:t>
            </a:r>
          </a:p>
          <a:p>
            <a:pPr eaLnBrk="1" hangingPunct="1"/>
            <a:endParaRPr lang="en-US" dirty="0" smtClean="0"/>
          </a:p>
          <a:p>
            <a:pPr marL="365125" lvl="1" indent="0" eaLnBrk="1" hangingPunct="1">
              <a:buNone/>
            </a:pPr>
            <a:r>
              <a:rPr lang="en-US" i="1" dirty="0" smtClean="0">
                <a:solidFill>
                  <a:schemeClr val="accent6">
                    <a:lumMod val="75000"/>
                  </a:schemeClr>
                </a:solidFill>
              </a:rPr>
              <a:t>“Tribes have their own literatures, histories, and approaches… [which offer] guiding questions instead of pat answers.”</a:t>
            </a:r>
          </a:p>
          <a:p>
            <a:pPr marL="365125" lvl="1" indent="0" eaLnBrk="1" hangingPunct="1">
              <a:buNone/>
            </a:pPr>
            <a:endParaRPr lang="en-US" i="1" dirty="0" smtClean="0">
              <a:solidFill>
                <a:schemeClr val="accent6">
                  <a:lumMod val="75000"/>
                </a:schemeClr>
              </a:solidFill>
            </a:endParaRPr>
          </a:p>
          <a:p>
            <a:pPr marL="365125" lvl="1" indent="0" eaLnBrk="1" hangingPunct="1">
              <a:buNone/>
            </a:pPr>
            <a:r>
              <a:rPr lang="en-US" dirty="0"/>
              <a:t>	</a:t>
            </a:r>
            <a:r>
              <a:rPr lang="en-US" dirty="0" smtClean="0"/>
              <a:t>		          --Washington Office of Public Instruction</a:t>
            </a:r>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cap="none" dirty="0" smtClean="0">
                <a:solidFill>
                  <a:schemeClr val="accent6">
                    <a:lumMod val="75000"/>
                  </a:schemeClr>
                </a:solidFill>
              </a:rPr>
              <a:t>OUR FRAMEWORK FOR PLACE-BASED SUSTAINABILITY STUDY</a:t>
            </a:r>
            <a:r>
              <a:rPr lang="en-US" sz="1200" cap="none" dirty="0" smtClean="0">
                <a:solidFill>
                  <a:schemeClr val="accent6">
                    <a:lumMod val="75000"/>
                  </a:schemeClr>
                </a:solidFill>
              </a:rPr>
              <a:t> </a:t>
            </a:r>
            <a:r>
              <a:rPr lang="en-US" sz="1600" cap="none" dirty="0" smtClean="0">
                <a:solidFill>
                  <a:schemeClr val="accent6">
                    <a:lumMod val="75000"/>
                  </a:schemeClr>
                </a:solidFill>
              </a:rPr>
              <a:t>(NB: HB 1495/2005)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6">
                    <a:lumMod val="75000"/>
                  </a:schemeClr>
                </a:solidFill>
              </a:rPr>
              <a:t>Core principles of sustainability</a:t>
            </a:r>
            <a:endParaRPr lang="en-US" dirty="0">
              <a:solidFill>
                <a:schemeClr val="accent6">
                  <a:lumMod val="75000"/>
                </a:schemeClr>
              </a:solidFill>
            </a:endParaRPr>
          </a:p>
        </p:txBody>
      </p:sp>
      <p:sp>
        <p:nvSpPr>
          <p:cNvPr id="4" name="Content Placeholder 3"/>
          <p:cNvSpPr>
            <a:spLocks noGrp="1"/>
          </p:cNvSpPr>
          <p:nvPr>
            <p:ph idx="1"/>
          </p:nvPr>
        </p:nvSpPr>
        <p:spPr>
          <a:xfrm>
            <a:off x="381000" y="1719262"/>
            <a:ext cx="8407400" cy="4833937"/>
          </a:xfrm>
        </p:spPr>
        <p:txBody>
          <a:bodyPr/>
          <a:lstStyle/>
          <a:p>
            <a:pPr marL="44450" indent="0">
              <a:buNone/>
            </a:pPr>
            <a:r>
              <a:rPr lang="en-US" dirty="0" smtClean="0"/>
              <a:t>    </a:t>
            </a:r>
          </a:p>
          <a:p>
            <a:pPr marL="44450" indent="0">
              <a:buNone/>
            </a:pPr>
            <a:endParaRPr lang="en-US" dirty="0"/>
          </a:p>
          <a:p>
            <a:pPr marL="44450" indent="0" algn="ctr">
              <a:buNone/>
            </a:pPr>
            <a:endParaRPr lang="en-US" dirty="0" smtClean="0"/>
          </a:p>
          <a:p>
            <a:pPr marL="44450" indent="0">
              <a:buNone/>
            </a:pPr>
            <a:endParaRPr lang="en-US" dirty="0"/>
          </a:p>
          <a:p>
            <a:pPr marL="44450" indent="0">
              <a:buNone/>
            </a:pPr>
            <a:endParaRPr lang="en-US" dirty="0" smtClean="0"/>
          </a:p>
          <a:p>
            <a:pPr marL="44450" indent="0">
              <a:buNone/>
            </a:pPr>
            <a:endParaRPr lang="en-US" dirty="0"/>
          </a:p>
          <a:p>
            <a:pPr marL="44450" indent="0">
              <a:buNone/>
            </a:pPr>
            <a:endParaRPr lang="en-US" dirty="0"/>
          </a:p>
          <a:p>
            <a:pPr marL="44450" indent="0">
              <a:buNone/>
            </a:pPr>
            <a:r>
              <a:rPr lang="en-US" i="1" dirty="0" smtClean="0">
                <a:solidFill>
                  <a:schemeClr val="accent6">
                    <a:lumMod val="75000"/>
                  </a:schemeClr>
                </a:solidFill>
              </a:rPr>
              <a:t>     “</a:t>
            </a:r>
            <a:r>
              <a:rPr lang="en-US" i="1" dirty="0">
                <a:solidFill>
                  <a:schemeClr val="accent6">
                    <a:lumMod val="75000"/>
                  </a:schemeClr>
                </a:solidFill>
              </a:rPr>
              <a:t>O</a:t>
            </a:r>
            <a:r>
              <a:rPr lang="en-US" i="1" dirty="0" smtClean="0">
                <a:solidFill>
                  <a:schemeClr val="accent6">
                    <a:lumMod val="75000"/>
                  </a:schemeClr>
                </a:solidFill>
              </a:rPr>
              <a:t>ur ancestors often failed to comprehend the ecology of the land or the virtues of the people who had learned to live sustainably on it.”</a:t>
            </a:r>
            <a:r>
              <a:rPr lang="en-US" i="1" dirty="0">
                <a:solidFill>
                  <a:schemeClr val="accent6">
                    <a:lumMod val="75000"/>
                  </a:schemeClr>
                </a:solidFill>
              </a:rPr>
              <a:t> </a:t>
            </a:r>
            <a:r>
              <a:rPr lang="en-US" i="1" dirty="0" smtClean="0">
                <a:solidFill>
                  <a:schemeClr val="accent6">
                    <a:lumMod val="75000"/>
                  </a:schemeClr>
                </a:solidFill>
              </a:rPr>
              <a:t> </a:t>
            </a:r>
          </a:p>
          <a:p>
            <a:pPr marL="44450" indent="0">
              <a:buNone/>
            </a:pPr>
            <a:r>
              <a:rPr lang="en-US" dirty="0" smtClean="0"/>
              <a:t>  --David Orr, </a:t>
            </a:r>
            <a:r>
              <a:rPr lang="en-US" i="1" dirty="0" smtClean="0"/>
              <a:t>Earth in Mind: On Education &amp; the Human Prospect</a:t>
            </a:r>
          </a:p>
          <a:p>
            <a:pPr marL="44450" indent="0" algn="ctr">
              <a:buNone/>
            </a:pPr>
            <a:endParaRPr lang="en-US" sz="1600" i="1" dirty="0" smtClean="0">
              <a:solidFill>
                <a:schemeClr val="accent6">
                  <a:lumMod val="75000"/>
                </a:schemeClr>
              </a:solidFill>
            </a:endParaRPr>
          </a:p>
          <a:p>
            <a:pPr marL="44450" indent="0" algn="ctr">
              <a:buNone/>
            </a:pPr>
            <a:r>
              <a:rPr lang="en-US" sz="1600" i="1" dirty="0" smtClean="0">
                <a:solidFill>
                  <a:schemeClr val="accent6">
                    <a:lumMod val="75000"/>
                  </a:schemeClr>
                </a:solidFill>
              </a:rPr>
              <a:t>Above: Lower Chain Lake near Stevens Pass, Cascade Range</a:t>
            </a:r>
            <a:endParaRPr lang="en-US" sz="1600" i="1" dirty="0">
              <a:solidFill>
                <a:schemeClr val="accent6">
                  <a:lumMod val="75000"/>
                </a:schemeClr>
              </a:solidFill>
            </a:endParaRPr>
          </a:p>
        </p:txBody>
      </p:sp>
      <p:pic>
        <p:nvPicPr>
          <p:cNvPr id="1027" name="Picture 3" descr="C:\Users\scheur\Desktop\Chain Lakes 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502854" cy="2136778"/>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62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191000" cy="4605528"/>
          </a:xfrm>
        </p:spPr>
        <p:txBody>
          <a:bodyPr>
            <a:normAutofit/>
          </a:bodyPr>
          <a:lstStyle/>
          <a:p>
            <a:pPr marL="44450" indent="0">
              <a:buNone/>
            </a:pPr>
            <a:endParaRPr lang="en-US" sz="2400" dirty="0" smtClean="0">
              <a:solidFill>
                <a:schemeClr val="accent1">
                  <a:lumMod val="75000"/>
                </a:schemeClr>
              </a:solidFill>
            </a:endParaRPr>
          </a:p>
          <a:p>
            <a:pPr marL="44450" indent="0">
              <a:buNone/>
            </a:pPr>
            <a:r>
              <a:rPr lang="en-US" sz="2400" dirty="0" smtClean="0">
                <a:solidFill>
                  <a:schemeClr val="accent1">
                    <a:lumMod val="75000"/>
                  </a:schemeClr>
                </a:solidFill>
              </a:rPr>
              <a:t>Natural resources are to be respectfully used and managed which requires intimate understandings of relationships among natural systems. Desire to get more than one needs jeopardizes the wellbeing of life and land.</a:t>
            </a:r>
          </a:p>
          <a:p>
            <a:pPr marL="44450" indent="0">
              <a:buNone/>
            </a:pPr>
            <a:endParaRPr lang="en-US" sz="2400" dirty="0" smtClean="0">
              <a:solidFill>
                <a:schemeClr val="accent6">
                  <a:lumMod val="75000"/>
                </a:schemeClr>
              </a:solidFill>
            </a:endParaRPr>
          </a:p>
          <a:p>
            <a:pPr marL="44450" indent="0">
              <a:buNone/>
            </a:pPr>
            <a:r>
              <a:rPr lang="en-US" sz="1600" i="1" dirty="0" smtClean="0">
                <a:solidFill>
                  <a:schemeClr val="accent6">
                    <a:lumMod val="75000"/>
                  </a:schemeClr>
                </a:solidFill>
              </a:rPr>
              <a:t>Pahto (Mt. Adams, Cascade Range)</a:t>
            </a:r>
            <a:endParaRPr lang="en-US" sz="1600" i="1" dirty="0">
              <a:solidFill>
                <a:schemeClr val="accent6">
                  <a:lumMod val="75000"/>
                </a:schemeClr>
              </a:solidFill>
            </a:endParaRPr>
          </a:p>
        </p:txBody>
      </p:sp>
      <p:sp>
        <p:nvSpPr>
          <p:cNvPr id="4" name="Title 3"/>
          <p:cNvSpPr>
            <a:spLocks noGrp="1"/>
          </p:cNvSpPr>
          <p:nvPr>
            <p:ph type="title"/>
          </p:nvPr>
        </p:nvSpPr>
        <p:spPr/>
        <p:txBody>
          <a:bodyPr/>
          <a:lstStyle/>
          <a:p>
            <a:r>
              <a:rPr lang="en-US" dirty="0" smtClean="0">
                <a:solidFill>
                  <a:schemeClr val="accent6">
                    <a:lumMod val="75000"/>
                  </a:schemeClr>
                </a:solidFill>
              </a:rPr>
              <a:t>1. Environmental knowledge</a:t>
            </a:r>
            <a:endParaRPr lang="en-US" dirty="0">
              <a:solidFill>
                <a:schemeClr val="accent6">
                  <a:lumMod val="75000"/>
                </a:schemeClr>
              </a:solidFill>
            </a:endParaRPr>
          </a:p>
        </p:txBody>
      </p:sp>
      <p:pic>
        <p:nvPicPr>
          <p:cNvPr id="2050" name="Picture 2" descr="C:\Users\scheur\Desktop\Adams and wildflower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47" y="1719263"/>
            <a:ext cx="3276505" cy="4406900"/>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0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86528"/>
          </a:xfrm>
        </p:spPr>
        <p:txBody>
          <a:bodyPr>
            <a:normAutofit fontScale="92500" lnSpcReduction="10000"/>
          </a:bodyPr>
          <a:lstStyle/>
          <a:p>
            <a:pPr marL="44450" indent="0">
              <a:buNone/>
            </a:pPr>
            <a:r>
              <a:rPr lang="en-US" dirty="0" smtClean="0">
                <a:solidFill>
                  <a:schemeClr val="accent6">
                    <a:lumMod val="75000"/>
                  </a:schemeClr>
                </a:solidFill>
              </a:rPr>
              <a:t>Words contain special force implicit in sounds associated with nature, life forms &amp; landscape. Cultural knowledge transmitted through myth (ancient), tale (experiential) &amp; lore (anecdotal) relates to place &amp; culture. These experiences develop</a:t>
            </a:r>
          </a:p>
          <a:p>
            <a:pPr marL="44450" indent="0">
              <a:buNone/>
            </a:pPr>
            <a:endParaRPr lang="en-US" sz="2000" i="1" dirty="0" smtClean="0">
              <a:solidFill>
                <a:schemeClr val="accent1">
                  <a:lumMod val="75000"/>
                </a:schemeClr>
              </a:solidFill>
            </a:endParaRPr>
          </a:p>
          <a:p>
            <a:pPr marL="44450" indent="0">
              <a:buNone/>
            </a:pPr>
            <a:r>
              <a:rPr lang="en-US" sz="1900" i="1" dirty="0" smtClean="0">
                <a:solidFill>
                  <a:schemeClr val="accent1">
                    <a:lumMod val="75000"/>
                  </a:schemeClr>
                </a:solidFill>
              </a:rPr>
              <a:t>Right: Ellison Schuster &amp; Friends</a:t>
            </a:r>
          </a:p>
          <a:p>
            <a:pPr marL="44450" indent="0">
              <a:buNone/>
            </a:pPr>
            <a:endParaRPr lang="en-US" dirty="0" smtClean="0">
              <a:solidFill>
                <a:schemeClr val="accent6">
                  <a:lumMod val="75000"/>
                </a:schemeClr>
              </a:solidFill>
            </a:endParaRPr>
          </a:p>
          <a:p>
            <a:pPr marL="44450" indent="0">
              <a:buNone/>
            </a:pPr>
            <a:endParaRPr lang="en-US" dirty="0">
              <a:solidFill>
                <a:schemeClr val="accent6">
                  <a:lumMod val="75000"/>
                </a:schemeClr>
              </a:solidFill>
            </a:endParaRPr>
          </a:p>
        </p:txBody>
      </p:sp>
      <p:sp>
        <p:nvSpPr>
          <p:cNvPr id="3" name="Content Placeholder 2"/>
          <p:cNvSpPr>
            <a:spLocks noGrp="1"/>
          </p:cNvSpPr>
          <p:nvPr>
            <p:ph sz="half" idx="2"/>
          </p:nvPr>
        </p:nvSpPr>
        <p:spPr>
          <a:xfrm>
            <a:off x="4648200" y="1719072"/>
            <a:ext cx="4038600" cy="4681728"/>
          </a:xfrm>
        </p:spPr>
        <p:txBody>
          <a:bodyPr>
            <a:normAutofit fontScale="92500" lnSpcReduction="10000"/>
          </a:bodyPr>
          <a:lstStyle/>
          <a:p>
            <a:pPr marL="44450" indent="0">
              <a:buNone/>
            </a:pPr>
            <a:r>
              <a:rPr lang="en-US" dirty="0" smtClean="0">
                <a:solidFill>
                  <a:schemeClr val="accent6">
                    <a:lumMod val="75000"/>
                  </a:schemeClr>
                </a:solidFill>
              </a:rPr>
              <a:t>moral sensibilities for respect, stewardship &amp; cooperation. </a:t>
            </a:r>
          </a:p>
          <a:p>
            <a:pPr marL="44450" indent="0" algn="ctr">
              <a:buNone/>
            </a:pPr>
            <a:endParaRPr lang="en-US" dirty="0">
              <a:solidFill>
                <a:schemeClr val="accent6">
                  <a:lumMod val="75000"/>
                </a:schemeClr>
              </a:solidFill>
            </a:endParaRPr>
          </a:p>
        </p:txBody>
      </p:sp>
      <p:sp>
        <p:nvSpPr>
          <p:cNvPr id="4" name="Title 3"/>
          <p:cNvSpPr>
            <a:spLocks noGrp="1"/>
          </p:cNvSpPr>
          <p:nvPr>
            <p:ph type="title"/>
          </p:nvPr>
        </p:nvSpPr>
        <p:spPr/>
        <p:txBody>
          <a:bodyPr/>
          <a:lstStyle/>
          <a:p>
            <a:r>
              <a:rPr lang="en-US" dirty="0" smtClean="0">
                <a:solidFill>
                  <a:schemeClr val="accent6">
                    <a:lumMod val="75000"/>
                  </a:schemeClr>
                </a:solidFill>
              </a:rPr>
              <a:t>2. Language and Moral Literature</a:t>
            </a:r>
            <a:endParaRPr lang="en-US" dirty="0">
              <a:solidFill>
                <a:schemeClr val="accent6">
                  <a:lumMod val="75000"/>
                </a:schemeClr>
              </a:solidFill>
            </a:endParaRPr>
          </a:p>
        </p:txBody>
      </p:sp>
      <p:pic>
        <p:nvPicPr>
          <p:cNvPr id="3074" name="Picture 2" descr="C:\Users\scheur\Desktop\Ellison Schus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314" y="3020786"/>
            <a:ext cx="3307122" cy="3456214"/>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75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1113</TotalTime>
  <Words>769</Words>
  <Application>Microsoft Office PowerPoint</Application>
  <PresentationFormat>On-screen Show (4:3)</PresentationFormat>
  <Paragraphs>139</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Medium</vt:lpstr>
      <vt:lpstr>Wingdings</vt:lpstr>
      <vt:lpstr>Wingdings 2</vt:lpstr>
      <vt:lpstr>Grid</vt:lpstr>
      <vt:lpstr>Common learning  every day: northwest native American perspectives on sustainability education  Richard Scheuerman and Greg Fritzberg with Carrie Jim Schuster </vt:lpstr>
      <vt:lpstr>DIFFERING PERSPECTIVES </vt:lpstr>
      <vt:lpstr>“FESTIVALS OF RESISTANCE”  Seattle (2015), standing rock (2016)</vt:lpstr>
      <vt:lpstr>FIRST FISH, FIRST PEOPLE</vt:lpstr>
      <vt:lpstr>THE WASHINGTON SUSTAINABILITY EDUCATION ENDORSEMENT</vt:lpstr>
      <vt:lpstr>OUR FRAMEWORK FOR PLACE-BASED SUSTAINABILITY STUDY (NB: HB 1495/2005)</vt:lpstr>
      <vt:lpstr>Core principles of sustainability</vt:lpstr>
      <vt:lpstr>1. Environmental knowledge</vt:lpstr>
      <vt:lpstr>2. Language and Moral Literature</vt:lpstr>
      <vt:lpstr>3. Artistic expression</vt:lpstr>
      <vt:lpstr>4. Ceremony and celebration</vt:lpstr>
      <vt:lpstr>5. Balanced innovation</vt:lpstr>
      <vt:lpstr>6. PERVASIVE SPIRITUALITY</vt:lpstr>
      <vt:lpstr>7. Cyclical time</vt:lpstr>
      <vt:lpstr>WIDER READING TO GO DEEPER</vt:lpstr>
      <vt:lpstr>PowerPoint Presentation</vt:lpstr>
      <vt:lpstr>PowerPoint Presentation</vt:lpstr>
      <vt:lpstr>“Some people say we are extinct, but we are still here….” –Carrie Jim Schuster </vt:lpstr>
      <vt:lpstr>references</vt:lpstr>
      <vt:lpstr>references</vt:lpstr>
    </vt:vector>
  </TitlesOfParts>
  <Company>Seattle Pacific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Part of the Earth and It Is Part of Us”: Using Native American Myths for Sustainability Study</dc:title>
  <dc:creator>Gritter, Kris</dc:creator>
  <cp:lastModifiedBy>Scheuerman, Richard</cp:lastModifiedBy>
  <cp:revision>173</cp:revision>
  <cp:lastPrinted>2014-11-08T21:53:37Z</cp:lastPrinted>
  <dcterms:created xsi:type="dcterms:W3CDTF">2014-09-24T19:42:16Z</dcterms:created>
  <dcterms:modified xsi:type="dcterms:W3CDTF">2016-10-25T19:03:25Z</dcterms:modified>
</cp:coreProperties>
</file>