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5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data:EDUC:SHARE:Website%20graphs_David:Fraction%20of%20AA%20by%20major:150108_FractionOfAAByMajor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474353303079"/>
          <c:y val="4.2413978107000698E-2"/>
          <c:w val="0.61855145384352594"/>
          <c:h val="0.84857404362765798"/>
        </c:manualLayout>
      </c:layout>
      <c:scatterChart>
        <c:scatterStyle val="lineMarker"/>
        <c:varyColors val="0"/>
        <c:ser>
          <c:idx val="6"/>
          <c:order val="0"/>
          <c:tx>
            <c:v>College-Age US Population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Sheet0!$AA$40:$AA$55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xVal>
          <c:yVal>
            <c:numRef>
              <c:f>Sheet0!$AC$35:$AC$55</c:f>
              <c:numCache>
                <c:formatCode>General</c:formatCode>
                <c:ptCount val="21"/>
                <c:pt idx="0">
                  <c:v>0.1321</c:v>
                </c:pt>
                <c:pt idx="1">
                  <c:v>0.1328</c:v>
                </c:pt>
                <c:pt idx="2">
                  <c:v>0.13489999999999999</c:v>
                </c:pt>
                <c:pt idx="3">
                  <c:v>0.13650000000000001</c:v>
                </c:pt>
                <c:pt idx="4">
                  <c:v>0.1386</c:v>
                </c:pt>
                <c:pt idx="5">
                  <c:v>0.14000000000000001</c:v>
                </c:pt>
                <c:pt idx="6">
                  <c:v>0.1404</c:v>
                </c:pt>
                <c:pt idx="7">
                  <c:v>0.14030000000000001</c:v>
                </c:pt>
                <c:pt idx="8">
                  <c:v>0.13950000000000001</c:v>
                </c:pt>
                <c:pt idx="9">
                  <c:v>0.13950000000000001</c:v>
                </c:pt>
                <c:pt idx="10">
                  <c:v>0.13700000000000001</c:v>
                </c:pt>
                <c:pt idx="11">
                  <c:v>0.13700000000000001</c:v>
                </c:pt>
                <c:pt idx="12">
                  <c:v>0.13700000000000001</c:v>
                </c:pt>
                <c:pt idx="13">
                  <c:v>0.13700000000000001</c:v>
                </c:pt>
                <c:pt idx="14">
                  <c:v>0.13700000000000001</c:v>
                </c:pt>
                <c:pt idx="15">
                  <c:v>0.13700000000000001</c:v>
                </c:pt>
                <c:pt idx="16">
                  <c:v>0.13700000000000001</c:v>
                </c:pt>
                <c:pt idx="17">
                  <c:v>0.13700000000000001</c:v>
                </c:pt>
                <c:pt idx="18">
                  <c:v>0.13800000000000001</c:v>
                </c:pt>
                <c:pt idx="19">
                  <c:v>0.13900000000000001</c:v>
                </c:pt>
                <c:pt idx="20">
                  <c:v>0.14000000000000001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AA-49F5-AA9A-0C68ADE487B0}"/>
            </c:ext>
          </c:extLst>
        </c:ser>
        <c:ser>
          <c:idx val="0"/>
          <c:order val="1"/>
          <c:tx>
            <c:v>Chemistry</c:v>
          </c:tx>
          <c:spPr>
            <a:ln w="47625">
              <a:solidFill>
                <a:srgbClr val="000090"/>
              </a:solidFill>
            </a:ln>
          </c:spPr>
          <c:marker>
            <c:symbol val="none"/>
          </c:marker>
          <c:xVal>
            <c:numRef>
              <c:f>Sheet0!$A$34:$A$52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xVal>
          <c:yVal>
            <c:numRef>
              <c:f>Sheet0!$B$34:$B$52</c:f>
              <c:numCache>
                <c:formatCode>0%</c:formatCode>
                <c:ptCount val="19"/>
                <c:pt idx="0">
                  <c:v>7.3682108626198103E-2</c:v>
                </c:pt>
                <c:pt idx="1">
                  <c:v>7.3648837860543298E-2</c:v>
                </c:pt>
                <c:pt idx="2">
                  <c:v>7.8802855573860506E-2</c:v>
                </c:pt>
                <c:pt idx="3">
                  <c:v>7.5784052239492306E-2</c:v>
                </c:pt>
                <c:pt idx="4">
                  <c:v>7.7838564161627793E-2</c:v>
                </c:pt>
                <c:pt idx="5">
                  <c:v>8.5466794995187695E-2</c:v>
                </c:pt>
                <c:pt idx="6">
                  <c:v>8.0948722873055504E-2</c:v>
                </c:pt>
                <c:pt idx="7">
                  <c:v>8.1640780565511703E-2</c:v>
                </c:pt>
                <c:pt idx="8">
                  <c:v>7.67839195979899E-2</c:v>
                </c:pt>
                <c:pt idx="9">
                  <c:v>7.8947368421052599E-2</c:v>
                </c:pt>
                <c:pt idx="10">
                  <c:v>7.4063644043931301E-2</c:v>
                </c:pt>
                <c:pt idx="11">
                  <c:v>7.3571614923036793E-2</c:v>
                </c:pt>
                <c:pt idx="12">
                  <c:v>7.3127973954420195E-2</c:v>
                </c:pt>
                <c:pt idx="13">
                  <c:v>7.4839743589743601E-2</c:v>
                </c:pt>
                <c:pt idx="14">
                  <c:v>7.5052281000697094E-2</c:v>
                </c:pt>
                <c:pt idx="15">
                  <c:v>6.9540711402239302E-2</c:v>
                </c:pt>
                <c:pt idx="16">
                  <c:v>6.9194312796208496E-2</c:v>
                </c:pt>
                <c:pt idx="17">
                  <c:v>7.7751852868515006E-2</c:v>
                </c:pt>
                <c:pt idx="18">
                  <c:v>7.2363980018901E-2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AA-49F5-AA9A-0C68ADE487B0}"/>
            </c:ext>
          </c:extLst>
        </c:ser>
        <c:ser>
          <c:idx val="1"/>
          <c:order val="2"/>
          <c:tx>
            <c:v>Biology</c:v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Sheet0!$A$34:$A$52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xVal>
          <c:yVal>
            <c:numRef>
              <c:f>Sheet0!$E$34:$E$52</c:f>
              <c:numCache>
                <c:formatCode>0%</c:formatCode>
                <c:ptCount val="19"/>
                <c:pt idx="0">
                  <c:v>5.6811390402531199E-2</c:v>
                </c:pt>
                <c:pt idx="1">
                  <c:v>6.1403650070069697E-2</c:v>
                </c:pt>
                <c:pt idx="2">
                  <c:v>6.3310766207648306E-2</c:v>
                </c:pt>
                <c:pt idx="3">
                  <c:v>6.7841816664679894E-2</c:v>
                </c:pt>
                <c:pt idx="4">
                  <c:v>7.0858208394111194E-2</c:v>
                </c:pt>
                <c:pt idx="5">
                  <c:v>7.3015530629853304E-2</c:v>
                </c:pt>
                <c:pt idx="6">
                  <c:v>7.4245939675173997E-2</c:v>
                </c:pt>
                <c:pt idx="7">
                  <c:v>7.3640916155162398E-2</c:v>
                </c:pt>
                <c:pt idx="8">
                  <c:v>7.5519715459618594E-2</c:v>
                </c:pt>
                <c:pt idx="9">
                  <c:v>7.6852464937097395E-2</c:v>
                </c:pt>
                <c:pt idx="10">
                  <c:v>7.2836332476435298E-2</c:v>
                </c:pt>
                <c:pt idx="11">
                  <c:v>7.2593007291291797E-2</c:v>
                </c:pt>
                <c:pt idx="12">
                  <c:v>7.2068529010532498E-2</c:v>
                </c:pt>
                <c:pt idx="13">
                  <c:v>7.1315917418681596E-2</c:v>
                </c:pt>
                <c:pt idx="14">
                  <c:v>7.1910446395901897E-2</c:v>
                </c:pt>
                <c:pt idx="15">
                  <c:v>7.04914630283036E-2</c:v>
                </c:pt>
                <c:pt idx="16">
                  <c:v>6.9784232886172901E-2</c:v>
                </c:pt>
                <c:pt idx="17">
                  <c:v>6.94142316812668E-2</c:v>
                </c:pt>
                <c:pt idx="18">
                  <c:v>7.0075455781037604E-2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AA-49F5-AA9A-0C68ADE487B0}"/>
            </c:ext>
          </c:extLst>
        </c:ser>
        <c:ser>
          <c:idx val="2"/>
          <c:order val="3"/>
          <c:tx>
            <c:v>Math and Stats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Sheet0!$A$34:$A$52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xVal>
          <c:yVal>
            <c:numRef>
              <c:f>Sheet0!$D$34:$D$52</c:f>
              <c:numCache>
                <c:formatCode>0%</c:formatCode>
                <c:ptCount val="19"/>
                <c:pt idx="0">
                  <c:v>6.9164681250451193E-2</c:v>
                </c:pt>
                <c:pt idx="1">
                  <c:v>7.2040379320893203E-2</c:v>
                </c:pt>
                <c:pt idx="2">
                  <c:v>7.9855380020435393E-2</c:v>
                </c:pt>
                <c:pt idx="3">
                  <c:v>7.9874317843558806E-2</c:v>
                </c:pt>
                <c:pt idx="4">
                  <c:v>7.1133100819206693E-2</c:v>
                </c:pt>
                <c:pt idx="5">
                  <c:v>7.7119727311461397E-2</c:v>
                </c:pt>
                <c:pt idx="6">
                  <c:v>6.5494955863808296E-2</c:v>
                </c:pt>
                <c:pt idx="7">
                  <c:v>6.3967136150234694E-2</c:v>
                </c:pt>
                <c:pt idx="8">
                  <c:v>5.7428214731585499E-2</c:v>
                </c:pt>
                <c:pt idx="9">
                  <c:v>5.3156573782096601E-2</c:v>
                </c:pt>
                <c:pt idx="10">
                  <c:v>5.3858135633836603E-2</c:v>
                </c:pt>
                <c:pt idx="11">
                  <c:v>5.1332446962252101E-2</c:v>
                </c:pt>
                <c:pt idx="12">
                  <c:v>4.9444947893067498E-2</c:v>
                </c:pt>
                <c:pt idx="13">
                  <c:v>4.6290069491145502E-2</c:v>
                </c:pt>
                <c:pt idx="14">
                  <c:v>4.7468354430379701E-2</c:v>
                </c:pt>
                <c:pt idx="15">
                  <c:v>4.5537721545459299E-2</c:v>
                </c:pt>
                <c:pt idx="16">
                  <c:v>4.1321518011943698E-2</c:v>
                </c:pt>
                <c:pt idx="17">
                  <c:v>4.40045446600245E-2</c:v>
                </c:pt>
                <c:pt idx="18">
                  <c:v>4.28496847516164E-2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0AA-49F5-AA9A-0C68ADE487B0}"/>
            </c:ext>
          </c:extLst>
        </c:ser>
        <c:ser>
          <c:idx val="3"/>
          <c:order val="4"/>
          <c:tx>
            <c:v>Engineering</c:v>
          </c:tx>
          <c:marker>
            <c:symbol val="none"/>
          </c:marker>
          <c:xVal>
            <c:numRef>
              <c:f>Sheet0!$A$34:$A$52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xVal>
          <c:yVal>
            <c:numRef>
              <c:f>Sheet0!$G$34:$G$52</c:f>
              <c:numCache>
                <c:formatCode>0%</c:formatCode>
                <c:ptCount val="19"/>
                <c:pt idx="0">
                  <c:v>4.4894352306260002E-2</c:v>
                </c:pt>
                <c:pt idx="1">
                  <c:v>4.75330354596444E-2</c:v>
                </c:pt>
                <c:pt idx="2">
                  <c:v>4.9348858095971303E-2</c:v>
                </c:pt>
                <c:pt idx="3">
                  <c:v>4.9561677118560597E-2</c:v>
                </c:pt>
                <c:pt idx="4">
                  <c:v>5.1573175875158098E-2</c:v>
                </c:pt>
                <c:pt idx="5">
                  <c:v>5.1447863477559801E-2</c:v>
                </c:pt>
                <c:pt idx="6">
                  <c:v>4.8519819367787202E-2</c:v>
                </c:pt>
                <c:pt idx="7">
                  <c:v>4.9499926339395303E-2</c:v>
                </c:pt>
                <c:pt idx="8">
                  <c:v>4.84803281745292E-2</c:v>
                </c:pt>
                <c:pt idx="9">
                  <c:v>4.9699576051483799E-2</c:v>
                </c:pt>
                <c:pt idx="10">
                  <c:v>4.8296898830706703E-2</c:v>
                </c:pt>
                <c:pt idx="11">
                  <c:v>4.6705333391478802E-2</c:v>
                </c:pt>
                <c:pt idx="12">
                  <c:v>4.6119708198575797E-2</c:v>
                </c:pt>
                <c:pt idx="13">
                  <c:v>4.4294730870150997E-2</c:v>
                </c:pt>
                <c:pt idx="14">
                  <c:v>4.3895998089646199E-2</c:v>
                </c:pt>
                <c:pt idx="15">
                  <c:v>4.1137164053189103E-2</c:v>
                </c:pt>
                <c:pt idx="16">
                  <c:v>3.9626415911726103E-2</c:v>
                </c:pt>
                <c:pt idx="17">
                  <c:v>3.8553035827425801E-2</c:v>
                </c:pt>
                <c:pt idx="18">
                  <c:v>3.9527621643104499E-2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0AA-49F5-AA9A-0C68ADE487B0}"/>
            </c:ext>
          </c:extLst>
        </c:ser>
        <c:ser>
          <c:idx val="4"/>
          <c:order val="5"/>
          <c:tx>
            <c:v>Physics</c:v>
          </c:tx>
          <c:spPr>
            <a:ln w="76200" cmpd="sng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xVal>
            <c:numRef>
              <c:f>Sheet0!$A$34:$A$52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xVal>
          <c:yVal>
            <c:numRef>
              <c:f>Sheet0!$F$34:$F$52</c:f>
              <c:numCache>
                <c:formatCode>0%</c:formatCode>
                <c:ptCount val="19"/>
                <c:pt idx="0">
                  <c:v>4.3634619995205001E-2</c:v>
                </c:pt>
                <c:pt idx="1">
                  <c:v>4.6153846153846101E-2</c:v>
                </c:pt>
                <c:pt idx="2">
                  <c:v>4.2212129308041697E-2</c:v>
                </c:pt>
                <c:pt idx="3">
                  <c:v>4.9748610743582902E-2</c:v>
                </c:pt>
                <c:pt idx="4">
                  <c:v>4.6110325318246097E-2</c:v>
                </c:pt>
                <c:pt idx="5">
                  <c:v>4.3279569892473099E-2</c:v>
                </c:pt>
                <c:pt idx="6">
                  <c:v>3.52912738699541E-2</c:v>
                </c:pt>
                <c:pt idx="7">
                  <c:v>4.4603033006244401E-2</c:v>
                </c:pt>
                <c:pt idx="8">
                  <c:v>3.3474576271186399E-2</c:v>
                </c:pt>
                <c:pt idx="9">
                  <c:v>3.5714285714285698E-2</c:v>
                </c:pt>
                <c:pt idx="10">
                  <c:v>3.4119225608587302E-2</c:v>
                </c:pt>
                <c:pt idx="11">
                  <c:v>3.4262382389490503E-2</c:v>
                </c:pt>
                <c:pt idx="12">
                  <c:v>3.0730478589420601E-2</c:v>
                </c:pt>
                <c:pt idx="13">
                  <c:v>2.6753074111000301E-2</c:v>
                </c:pt>
                <c:pt idx="14">
                  <c:v>2.8519012675116698E-2</c:v>
                </c:pt>
                <c:pt idx="15">
                  <c:v>2.5537417165023401E-2</c:v>
                </c:pt>
                <c:pt idx="16">
                  <c:v>2.58849212537034E-2</c:v>
                </c:pt>
                <c:pt idx="17">
                  <c:v>2.3110465116279101E-2</c:v>
                </c:pt>
                <c:pt idx="18">
                  <c:v>2.2940138455273502E-2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0AA-49F5-AA9A-0C68ADE487B0}"/>
            </c:ext>
          </c:extLst>
        </c:ser>
        <c:ser>
          <c:idx val="5"/>
          <c:order val="6"/>
          <c:tx>
            <c:v>Earth Sciences</c:v>
          </c:tx>
          <c:marker>
            <c:symbol val="none"/>
          </c:marker>
          <c:xVal>
            <c:numRef>
              <c:f>Sheet0!$A$34:$A$52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xVal>
          <c:yVal>
            <c:numRef>
              <c:f>Sheet0!$C$34:$C$52</c:f>
              <c:numCache>
                <c:formatCode>0%</c:formatCode>
                <c:ptCount val="19"/>
                <c:pt idx="0">
                  <c:v>1.282722513089E-2</c:v>
                </c:pt>
                <c:pt idx="1">
                  <c:v>1.2506513809275701E-2</c:v>
                </c:pt>
                <c:pt idx="2">
                  <c:v>1.0704960835509101E-2</c:v>
                </c:pt>
                <c:pt idx="3">
                  <c:v>1.6371077762619399E-2</c:v>
                </c:pt>
                <c:pt idx="4">
                  <c:v>1.9556333917104499E-2</c:v>
                </c:pt>
                <c:pt idx="5">
                  <c:v>1.19083060434653E-2</c:v>
                </c:pt>
                <c:pt idx="6">
                  <c:v>1.53134932100549E-2</c:v>
                </c:pt>
                <c:pt idx="7">
                  <c:v>1.25037213456386E-2</c:v>
                </c:pt>
                <c:pt idx="8">
                  <c:v>1.33650133650134E-2</c:v>
                </c:pt>
                <c:pt idx="9">
                  <c:v>1.29987908101572E-2</c:v>
                </c:pt>
                <c:pt idx="10">
                  <c:v>1.6686893203883502E-2</c:v>
                </c:pt>
                <c:pt idx="11">
                  <c:v>1.2793811365665E-2</c:v>
                </c:pt>
                <c:pt idx="12">
                  <c:v>1.87935738102455E-2</c:v>
                </c:pt>
                <c:pt idx="13">
                  <c:v>1.85497470489039E-2</c:v>
                </c:pt>
                <c:pt idx="14">
                  <c:v>1.7331932773109199E-2</c:v>
                </c:pt>
                <c:pt idx="15">
                  <c:v>1.7998027613412199E-2</c:v>
                </c:pt>
                <c:pt idx="16">
                  <c:v>1.6575790621592101E-2</c:v>
                </c:pt>
                <c:pt idx="17">
                  <c:v>1.8905080740448998E-2</c:v>
                </c:pt>
                <c:pt idx="18">
                  <c:v>1.9454545454545401E-2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0AA-49F5-AA9A-0C68ADE48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967656"/>
        <c:axId val="2123421400"/>
      </c:scatterChart>
      <c:valAx>
        <c:axId val="2072967656"/>
        <c:scaling>
          <c:orientation val="minMax"/>
          <c:max val="2013"/>
          <c:min val="199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23421400"/>
        <c:crosses val="autoZero"/>
        <c:crossBetween val="midCat"/>
        <c:majorUnit val="2"/>
      </c:valAx>
      <c:valAx>
        <c:axId val="2123421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Percent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7296765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1093628562130196"/>
          <c:y val="0.13909643492735099"/>
          <c:w val="0.248401312805827"/>
          <c:h val="0.74675633257980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71ED-CFFE-4C3A-A932-61E6B72548A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FB0F-09B1-4E93-A3F1-A0C22C51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71ED-CFFE-4C3A-A932-61E6B72548A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FB0F-09B1-4E93-A3F1-A0C22C51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6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71ED-CFFE-4C3A-A932-61E6B72548A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FB0F-09B1-4E93-A3F1-A0C22C51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71ED-CFFE-4C3A-A932-61E6B72548A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FB0F-09B1-4E93-A3F1-A0C22C51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71ED-CFFE-4C3A-A932-61E6B72548A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FB0F-09B1-4E93-A3F1-A0C22C51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71ED-CFFE-4C3A-A932-61E6B72548A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FB0F-09B1-4E93-A3F1-A0C22C51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2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71ED-CFFE-4C3A-A932-61E6B72548A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FB0F-09B1-4E93-A3F1-A0C22C51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9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71ED-CFFE-4C3A-A932-61E6B72548A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FB0F-09B1-4E93-A3F1-A0C22C51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9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71ED-CFFE-4C3A-A932-61E6B72548A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FB0F-09B1-4E93-A3F1-A0C22C51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71ED-CFFE-4C3A-A932-61E6B72548A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FB0F-09B1-4E93-A3F1-A0C22C51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71ED-CFFE-4C3A-A932-61E6B72548A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FB0F-09B1-4E93-A3F1-A0C22C51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71ED-CFFE-4C3A-A932-61E6B72548A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FB0F-09B1-4E93-A3F1-A0C22C51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71155"/>
            <a:ext cx="12192000" cy="10363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Learning in ice hotels and p-patches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The classroom as a generative, collaborative community.</a:t>
            </a:r>
            <a:endParaRPr lang="en-US" dirty="0"/>
          </a:p>
        </p:txBody>
      </p:sp>
      <p:pic>
        <p:nvPicPr>
          <p:cNvPr id="5" name="Picture 4" descr="http://www.bellwetherdesignstudio.com/wp-content/uploads/2015/01/IMG_0929-Marra-Farm-R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72" y="2507530"/>
            <a:ext cx="4057929" cy="327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studen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78" y="320889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0466" y="6112067"/>
            <a:ext cx="5092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 Gray and Lane Seeley, Physics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3" y="2507530"/>
            <a:ext cx="4497955" cy="33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3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4" y="0"/>
            <a:ext cx="2659144" cy="954628"/>
          </a:xfrm>
        </p:spPr>
        <p:txBody>
          <a:bodyPr/>
          <a:lstStyle/>
          <a:p>
            <a:r>
              <a:rPr lang="en-US" dirty="0" smtClean="0"/>
              <a:t>Ice-Hotel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96" y="2788569"/>
            <a:ext cx="5289223" cy="3726764"/>
          </a:xfrm>
        </p:spPr>
        <p:txBody>
          <a:bodyPr>
            <a:noAutofit/>
          </a:bodyPr>
          <a:lstStyle/>
          <a:p>
            <a:r>
              <a:rPr lang="en-US" dirty="0" smtClean="0"/>
              <a:t>Awesome</a:t>
            </a:r>
          </a:p>
          <a:p>
            <a:r>
              <a:rPr lang="en-US" dirty="0" smtClean="0"/>
              <a:t>Cold</a:t>
            </a:r>
          </a:p>
          <a:p>
            <a:r>
              <a:rPr lang="en-US" dirty="0" smtClean="0"/>
              <a:t>Sanitized</a:t>
            </a:r>
          </a:p>
          <a:p>
            <a:r>
              <a:rPr lang="en-US" dirty="0" smtClean="0"/>
              <a:t>Unfamiliar </a:t>
            </a:r>
          </a:p>
          <a:p>
            <a:r>
              <a:rPr lang="en-US" dirty="0" smtClean="0"/>
              <a:t>Frozen </a:t>
            </a:r>
            <a:r>
              <a:rPr lang="en-US" dirty="0"/>
              <a:t>in time </a:t>
            </a:r>
            <a:endParaRPr lang="en-US" dirty="0" smtClean="0"/>
          </a:p>
          <a:p>
            <a:r>
              <a:rPr lang="en-US" dirty="0" smtClean="0"/>
              <a:t>Created by experts entertainment </a:t>
            </a:r>
            <a:r>
              <a:rPr lang="en-US" dirty="0"/>
              <a:t>of visitors</a:t>
            </a:r>
          </a:p>
        </p:txBody>
      </p:sp>
      <p:pic>
        <p:nvPicPr>
          <p:cNvPr id="5" name="Picture 4" descr="http://www.bellwetherdesignstudio.com/wp-content/uploads/2015/01/IMG_0929-Marra-Farm-R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29" y="782422"/>
            <a:ext cx="3988799" cy="3121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53415" y="0"/>
            <a:ext cx="2659144" cy="95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P-Patch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7392" y="3042416"/>
            <a:ext cx="5289223" cy="3726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Messy </a:t>
            </a:r>
          </a:p>
          <a:p>
            <a:r>
              <a:rPr lang="en-US" dirty="0" smtClean="0"/>
              <a:t>Organic</a:t>
            </a:r>
          </a:p>
          <a:p>
            <a:r>
              <a:rPr lang="en-US" dirty="0" smtClean="0"/>
              <a:t>Everyone </a:t>
            </a:r>
            <a:r>
              <a:rPr lang="en-US" dirty="0"/>
              <a:t>brings their ideas, gifts and </a:t>
            </a:r>
            <a:r>
              <a:rPr lang="en-US" dirty="0" smtClean="0"/>
              <a:t>priorities </a:t>
            </a:r>
          </a:p>
          <a:p>
            <a:r>
              <a:rPr lang="en-US" dirty="0" smtClean="0"/>
              <a:t>Everyone collaborates to </a:t>
            </a:r>
            <a:r>
              <a:rPr lang="en-US" dirty="0"/>
              <a:t>promote growth and provide nourishment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520" y="6245960"/>
            <a:ext cx="1203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How have you experienced learning communities as Ice-Hotels and P-Patches?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326" y="747850"/>
            <a:ext cx="4215973" cy="31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" y="84841"/>
            <a:ext cx="6976228" cy="7824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Whose discipline is it anyway?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660" y="372105"/>
            <a:ext cx="5373684" cy="2243580"/>
          </a:xfrm>
          <a:prstGeom prst="rect">
            <a:avLst/>
          </a:prstGeom>
        </p:spPr>
      </p:pic>
      <p:pic>
        <p:nvPicPr>
          <p:cNvPr id="5122" name="Picture 2" descr="Image result for physici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17" y="3101081"/>
            <a:ext cx="6178859" cy="353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9271" y="906979"/>
            <a:ext cx="6123040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cap="small" dirty="0"/>
              <a:t>discipline</a:t>
            </a:r>
            <a:endParaRPr lang="en-US" b="1" dirty="0"/>
          </a:p>
          <a:p>
            <a:r>
              <a:rPr lang="en-US" dirty="0" smtClean="0"/>
              <a:t>control </a:t>
            </a:r>
            <a:r>
              <a:rPr lang="en-US" dirty="0"/>
              <a:t>that is gained by requiring that rules or orders be obeyed and punishing bad </a:t>
            </a:r>
            <a:r>
              <a:rPr lang="en-US" dirty="0" smtClean="0"/>
              <a:t>behavior</a:t>
            </a:r>
          </a:p>
          <a:p>
            <a:endParaRPr lang="en-US" dirty="0"/>
          </a:p>
          <a:p>
            <a:r>
              <a:rPr lang="en-US" dirty="0" smtClean="0"/>
              <a:t>behavior </a:t>
            </a:r>
            <a:r>
              <a:rPr lang="en-US" dirty="0"/>
              <a:t>that is judged by how well it follows a set of rules or orders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856" y="3017087"/>
            <a:ext cx="5648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small" dirty="0">
                <a:solidFill>
                  <a:srgbClr val="375C71"/>
                </a:solidFill>
                <a:latin typeface="Lato"/>
              </a:rPr>
              <a:t>disciple</a:t>
            </a:r>
            <a:endParaRPr lang="en-US" b="1" dirty="0">
              <a:solidFill>
                <a:srgbClr val="375C71"/>
              </a:solidFill>
              <a:latin typeface="Lato"/>
            </a:endParaRPr>
          </a:p>
          <a:p>
            <a:r>
              <a:rPr lang="en-US" dirty="0" smtClean="0">
                <a:solidFill>
                  <a:srgbClr val="3B3E41"/>
                </a:solidFill>
                <a:latin typeface="Open Sans"/>
              </a:rPr>
              <a:t>one </a:t>
            </a:r>
            <a:r>
              <a:rPr lang="en-US" dirty="0">
                <a:solidFill>
                  <a:srgbClr val="3B3E41"/>
                </a:solidFill>
                <a:latin typeface="Open Sans"/>
              </a:rPr>
              <a:t>who accepts and assists in spreading the doctrines of </a:t>
            </a:r>
            <a:r>
              <a:rPr lang="en-US" dirty="0" smtClean="0">
                <a:solidFill>
                  <a:srgbClr val="3B3E41"/>
                </a:solidFill>
                <a:latin typeface="Open Sans"/>
              </a:rPr>
              <a:t>another </a:t>
            </a:r>
          </a:p>
          <a:p>
            <a:endParaRPr lang="en-US" dirty="0" smtClean="0">
              <a:solidFill>
                <a:srgbClr val="3B3E41"/>
              </a:solidFill>
              <a:latin typeface="Open Sans"/>
            </a:endParaRPr>
          </a:p>
          <a:p>
            <a:r>
              <a:rPr lang="en-US" dirty="0" smtClean="0">
                <a:solidFill>
                  <a:srgbClr val="3B3E41"/>
                </a:solidFill>
                <a:latin typeface="Open Sans"/>
              </a:rPr>
              <a:t>convinced </a:t>
            </a:r>
            <a:r>
              <a:rPr lang="en-US" dirty="0">
                <a:solidFill>
                  <a:srgbClr val="3B3E41"/>
                </a:solidFill>
                <a:latin typeface="Open Sans"/>
              </a:rPr>
              <a:t>adherent of a school or individual</a:t>
            </a:r>
            <a:endParaRPr lang="en-US" b="0" i="0" dirty="0">
              <a:solidFill>
                <a:srgbClr val="3B3E4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1129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936" y="188144"/>
            <a:ext cx="6531078" cy="873740"/>
          </a:xfrm>
        </p:spPr>
        <p:txBody>
          <a:bodyPr/>
          <a:lstStyle/>
          <a:p>
            <a:r>
              <a:rPr lang="en-US" dirty="0" smtClean="0"/>
              <a:t>Physics Degrees by Race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81" y="1061885"/>
            <a:ext cx="7698658" cy="57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6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4872038" y="336550"/>
            <a:ext cx="594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5A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Percent of Bachelor’s Degrees Earned by African Americans, by Major</a:t>
            </a:r>
          </a:p>
          <a:p>
            <a:pPr algn="ctr" eaLnBrk="1" hangingPunct="1"/>
            <a:endParaRPr lang="en-US" altLang="en-US"/>
          </a:p>
        </p:txBody>
      </p:sp>
      <p:cxnSp>
        <p:nvCxnSpPr>
          <p:cNvPr id="13314" name="Shape 8"/>
          <p:cNvCxnSpPr>
            <a:cxnSpLocks noChangeShapeType="1"/>
          </p:cNvCxnSpPr>
          <p:nvPr/>
        </p:nvCxnSpPr>
        <p:spPr bwMode="auto">
          <a:xfrm>
            <a:off x="1828800" y="1293814"/>
            <a:ext cx="8561388" cy="1587"/>
          </a:xfrm>
          <a:prstGeom prst="straightConnector1">
            <a:avLst/>
          </a:prstGeom>
          <a:noFill/>
          <a:ln w="9525">
            <a:solidFill>
              <a:srgbClr val="005A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5" name="Shape 6"/>
          <p:cNvSpPr txBox="1">
            <a:spLocks noChangeArrowheads="1"/>
          </p:cNvSpPr>
          <p:nvPr/>
        </p:nvSpPr>
        <p:spPr bwMode="auto">
          <a:xfrm>
            <a:off x="1757364" y="6505576"/>
            <a:ext cx="154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25000"/>
            </a:pPr>
            <a:r>
              <a:rPr lang="en-US" altLang="en-US" sz="1200">
                <a:solidFill>
                  <a:srgbClr val="005A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www.aps.org</a:t>
            </a:r>
          </a:p>
        </p:txBody>
      </p:sp>
      <p:sp>
        <p:nvSpPr>
          <p:cNvPr id="13316" name="Shape 5"/>
          <p:cNvSpPr txBox="1">
            <a:spLocks noChangeArrowheads="1"/>
          </p:cNvSpPr>
          <p:nvPr/>
        </p:nvSpPr>
        <p:spPr bwMode="auto">
          <a:xfrm>
            <a:off x="6999289" y="6416676"/>
            <a:ext cx="3489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en-US" sz="1200" b="1">
                <a:solidFill>
                  <a:srgbClr val="005A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© </a:t>
            </a:r>
            <a:r>
              <a:rPr lang="en-US" altLang="en-US" sz="1200">
                <a:solidFill>
                  <a:srgbClr val="005A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2015, American Physical Society</a:t>
            </a:r>
          </a:p>
        </p:txBody>
      </p:sp>
      <p:pic>
        <p:nvPicPr>
          <p:cNvPr id="13317" name="Picture 1" descr="E&amp;D_w_taglin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69851"/>
            <a:ext cx="25955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524001" y="1326373"/>
          <a:ext cx="9682163" cy="509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64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77" y="55410"/>
            <a:ext cx="9431594" cy="893404"/>
          </a:xfrm>
        </p:spPr>
        <p:txBody>
          <a:bodyPr/>
          <a:lstStyle/>
          <a:p>
            <a:r>
              <a:rPr lang="en-US" dirty="0" smtClean="0"/>
              <a:t>Strategies for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769" y="1035616"/>
            <a:ext cx="6316259" cy="24833418"/>
          </a:xfrm>
        </p:spPr>
        <p:txBody>
          <a:bodyPr/>
          <a:lstStyle/>
          <a:p>
            <a:r>
              <a:rPr lang="en-US" dirty="0" smtClean="0"/>
              <a:t>Ideas before vocabulary</a:t>
            </a:r>
          </a:p>
          <a:p>
            <a:pPr lvl="1"/>
            <a:r>
              <a:rPr lang="en-US" dirty="0" smtClean="0"/>
              <a:t>People talk before feature talk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Questions before answers</a:t>
            </a:r>
          </a:p>
          <a:p>
            <a:pPr lvl="1"/>
            <a:r>
              <a:rPr lang="en-US" dirty="0" smtClean="0"/>
              <a:t>“You’ll know you’ve asked a great question when it leads to other questions”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Practices before content</a:t>
            </a:r>
            <a:endParaRPr lang="en-US" dirty="0"/>
          </a:p>
        </p:txBody>
      </p:sp>
      <p:sp>
        <p:nvSpPr>
          <p:cNvPr id="8" name="AutoShape 2" descr="Image result for ignorance how it drives science"/>
          <p:cNvSpPr>
            <a:spLocks noChangeAspect="1" noChangeArrowheads="1"/>
          </p:cNvSpPr>
          <p:nvPr/>
        </p:nvSpPr>
        <p:spPr bwMode="auto">
          <a:xfrm>
            <a:off x="155574" y="-144463"/>
            <a:ext cx="2022417" cy="2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271" y="2452519"/>
            <a:ext cx="1717936" cy="2581598"/>
          </a:xfrm>
          <a:prstGeom prst="rect">
            <a:avLst/>
          </a:prstGeom>
        </p:spPr>
      </p:pic>
      <p:sp>
        <p:nvSpPr>
          <p:cNvPr id="13" name="AutoShape 6" descr="data:image/jpeg;base64,/9j/4AAQSkZJRgABAQAAAQABAAD/2wCEAAkGBxAPEhUQEBAVFRUVFRYXFRcVFRUYFxYVFhUWFhgVFxcYHSggGBolHRUVITEhJSkrLi4uFx8zODMtNygtLisBCgoKDg0OGxAQGi0mHyYtLS0rLy0tLS8tLS0tLS0tLS0rLS0tLS8tLS8tLSstLy0tLS0tLi0tLS0tLy0tLS0tLf/AABEIAOYA2wMBEQACEQEDEQH/xAAcAAABBQEBAQAAAAAAAAAAAAAAAQIEBQYHAwj/xABDEAABAwIDBAYGCAQGAgMAAAABAAIDBBESITEFBkFREyJhcYGRBxQyobHBIzNCUmJy0fBzgpKyJGOiwtLhU7MVNEP/xAAbAQEAAgMBAQAAAAAAAAAAAAAAAQIDBAUGB//EADcRAAIBAgMECQMDBAIDAAAAAAABAgMRBCExEkFRcQUTIjJhgZGh0bHh8BQzwQYjQvEVUiRiwv/aAAwDAQACEQMRAD8A7igBACAEAIAQAgBACAEAICHtXasFJGZaiVsbBxcdTyaNXHsGavCnKbtFXIbS1Oc1PpFmrJ+io2mKFty57gDI8DIADMMBNuZtyUdJwWEwjm323ZLwb+Fc2cBT6+uotZLN/nOxcUW987MpGtkH9LvMZe5ebpdK1o99J+z/ADyO1V6KpS7ja91+eZoKDeamlyLujdyfkP6tF06PSVCpk3Z+Pzocyt0dXp5pXXh8alyDfMLfNAVACAEAIAQAgBACAEAIAQAgBACAEAIAQAgBACAEAjiBmcgEBz7ez0nwU94qICeTQv8A/wAmHvH1h7su3gt+hgZSznkvf7GOVS2hyXa21Z6yTpaiV0juF9Gjk1oyaOwLqwpxgrRVjE3c0m6dJgjLzq8+4Lxf9TYnbrRor/FXfN/b6no+hKNqcqj3uy5L7/QvF5k7gICbs/ak9OfopCB905tP8p+Sz0cTVo9x+W70NethqVbvrz3+pqdmb3Rvs2duA/eFy39W+/vXYodLQllVVvHd9jj1+ipxzpu64b/uaOKRrwHNcHA6EG4PiF1YyjJXi7o5UouLs1Zj1YgEAIAQAgBACAEAIAQAgBACAEAIAQAgBAZ/ejfCk2cLSvxSEXbEyxeeRPBo7Tbsus9HDTq6acSrkkcb3q32q9o3a93Rw8ImE2I/G7V578uxdejhoUs1m+JhlJszS2Cp600WNwHn3KG7IM6HSxYGNbyHv4+9fLcZX/UV51eLy5bvax7nDUepoxp8F77/AHPVaxnBAKEIHBVIJez9oSwG8TyOY1ae8fsrLRxFSi703b6ehgrUKdZWmvk1+yt545bNl+jdz+wfHh4+a72G6Vp1OzU7L9vt5nExHRs6ecM17l+Cuqc0EAIAQAgBACAEAIAQAgBACAEAICLtLaMNNGZZ5GxsGrnG3gOZ7BmrQhKbtFXIbsco3s9KUst4qAGJmhlcPpHfkbowdpue5dShgFHOpm+G4xSqcDnMjy4lziXOJuSSSSeZJzJXQMY1ACAut2qbE8E87+Dc/jZcvpnEdThJtatWXnl9Ls3Oj6XW4mMdyzfkbNfNz2gIAQgcFBA4KCBwUEChQQW2ydty09hfEz7pOn5Tw+C3MLj6uHyWceD/AI4fQ08TgqdbPR8fk2ezdpxVAuw5jVp9od4+a9LhsXSxEbwee9b0cGvhqlF2kvPcTFsmAEAIAQAgBACAEAIAQAgAlAYLez0mU9LeKktPLpiB+iYe1w9s9jfMLeoYGU855L3McppaHIttbZqK2TpamUvdwBya0cmNGTR8eN11adONNWijE23qQFcgEAIBWi+Q4oDY7twYQ53IBo+J+S8f/U9f9ulzk/ov5O90FSznUfL+X/BdryZ6IEIHBQQKFAHAKCo4KCBwUAUKCD0hlcwhzHFpGhGqmE5QltRdmVlFSVpK6NZsXeRslmT2a7QO0a7v+6fcvQ4LpVTtCtk+O5/D9ji4ro9w7VPNcN6+TRLtHLBACAEAIAQAgBACAZPM2Npe9wa1oJc4mwAAuSTwClJt2QOG7978y173RQOcymGQAuDL+J/HDyb555DtYbCqmry730NeU7mMstsoFkJCyALIAsgJFBHd1+WfjwUS0IbNxsmLDE3t63np7rL5z01W63Gz4Ls+mvvc9h0XS6vCx8c/X7WJi5R0BQoBIoaV00jY26uNu7iT4C58FelTdWahHVmKrUVODm9xdtnpGyinbTtezEGOkceuSThLgeAB5Lf6zDRqKiqaavZyet9Lmg4YiVN1XOztdJaciun2e/pJGRNc8McRdrS7IHK9hqtOph59ZKFNNpPcrmzCvHq4ym0rreyKWkGxFiNQeC1nlkzPe4oVSBVBAIAQkvtg7wGK0cxJZoHaln6t+C6+A6SdK0KucePD7fQ5uMwCqdunr9fubJjgQCDcHMEaEL0qaaujhNNOzFUkAgBACAEAIAQHIPSrvYZnmhgd9Gw/TEfbeD9X+Vp17e7PrYLD7K6yWu4wVJ3yRzmy6BiCyALIAsgEsgCyElls2G4AGrjb5BYqtRQi5vRJv0EYuclFb8vU27W2AA4ZL5VKbnJyerz9T38YqKUVuHBVJFCggsdh1bYJmSP9kXBtqAQRfwutjB1lRrKctN/ma2LpOrScY6kl2y6cCwqQ9zi1sQYOJIF38tez5LI8LQSsqt27KKXi9/4jCsTWbu6dks3f+D22tXuhd6vTuMbIsuqbFzuLnEa5q2LxMqUupovZjHLLe+LKYahGpHraqu5cdy8CXtHZ5nlaXuDC2Bjp32Fg6xtcc8vILPiMM61VObtaCc3wf57GCjXVKm1FXvJqK8Cnr9nyQEB1iDm1zc2uHMFczEYapQdpaPRrRm9Rrwqrs671vRFWuZgQApJEQF3u9tswERyG8ZP9BPEdnMeK6fR+PdB7E+79Ptx9Tn43BqqtuPe+v3Ns0gi4NwdF6hNNXR59q2TFUgEAIAQAgMt6Q94/UKY9GbTS3ZFzbl1pP5QfMtW1hKPWzz0WpjqS2UcHsu4awlkBebt7CjqWzT1Exhp6drTI8NxOJecLGMHMkduoyzywVqrg1GKu3oWir5vQnUu5omaZ21UcMD5DHTOqTgdMcwMhpcg9uWio8TsvZ2bvfbcSo3zuZ7aez5KaV8EzcL4zZw1GgIIPEEEEdhWxCanFSjoyrVnZkWysQGFAaHY0N5GDg3PyH62XG6brdXgp+OXq8/a50Oi6e3io+Gfp97GmC+eHshwUMgcFAFCgqPY4ggg2INweRHFE2ndENJqzLwbXic4SmmaZsusXkMxaBxbp+9V0f1tOUlUdJOpxvlfjb85nP/STjHYVR7HC2duF/wA5FmJI3yepPu8vu6WQG30oGLLsAaAB2AcFu7dOdT9JPO+cpL/tr6K1vRGo4zhD9RHK2SXhp7kaJkMrBE0uMMJMsr3Cx0NmNHbcrXhGjUgqUW+rg3KTfnkvcyylUhN1JJbcuzFL6sgVlBG5hnp33YPbY42ey/xH7zWpWw1OUHWoPsrVPVfP5a5s0q84yVOqs9zWj/PyxVrRNwRACARAaXdXbGEinkOR+rJ4H7vceC7fReN2X1M3lu8PD49DldI4TaXWw13/ACa5ehOICAEAIAQHAd+dt+vVb5Abxs+ji5YGn2v5jc91uS72GpdXTS37zUnLaZn7LOUEsgNTseWWhpemlhinpaxxYYXOcHOdC51nghpw2cDmL8Oxa1RKpU2U2pR38y6dlfcyxqJo6uqEe0WS0/q4Y2CjgidISwDG5vVadQ1mdh1RwtdY0nCF6VnfWTdizd32vQzG821PXaqWpw4cbhZp1DWtDGg9tmi/aStmjT6uCiUlK7uVdlkKnpTsu4eaPQGs3WhBc9xGgAHibn4BeP8A6rrbNOnST1bforfydzoWHbnPgkvX/RfPpxwXjlU4no1PieRYRqrpplr3AIBQoIHAKCBwUEEzZdb6vIJMOKwIte2oss+Fr/p6iqWuYMRR66DhexdtkkjhjdREOYzOUW65edcbdbd3yuuopTp0IywjvFd7i34rW3L6HPcYTqyWIVm+7wt4Moa6Zkj8UcYZcC7QbjFxI5dy5VecKk9qEdm+5cfA6VGEoRtKV/HwLE7EJwRNznIL359WNlsg78V7fuy3P+PbUaa/ceb4RW5Px/NDV/WLtTfcWS4t+HgVVRA+NxY9pa4ag/vMdq0KlOdOTjNWZuQnGcdqLujyVC4ikkRAbzdranrEdnHrssHdo4O/fFeq6OxfX07S7y18fE85jsN1M7ruvT4LhdE0QQAgMx6Rdr+qUTy02fL9EzmC8HER3NDj32WzhKe3UV9FmY6srROFLuGoCAEBv6WfZ1TFs9r6ww+qYcbXwvwSPxMfIOk9kXLDxOui0JKrCU7RvtePpkZk4tLPQtKejMdZV7X6enljbDM+Mwy43Bwa1rA4WyOBpGpzKxOV6caNmndaoslaTnuOVgLqGuFkBIpG6lVZKOt+jDZzHUb3SMDhJKdRwa1rR78S4vSVOFWWxNXVt5uYecodqLsy12hux9qB38rvk79fNeWxPQv+VB+T/h/Pqdij0luqLzXwZ2ppnxnDI0tPI/LmuHUpTpS2ZppnVp1IzV4O5GdFyUKfEybR52VrlhwUECqCAQHpT1D4ziY4tNrXBtlyWSnUnTe1B2fgVnTjNWkrk7YjmNcXkYpBYQx2yc85BxOgAW1gXCMtpq8l3Y8W9/l9zXxalKOzpH/J+H3JO2Kgwg07SS95Dp38XuOYYPwi/wC81nxlR0k6Cd5POb4t7l4f64mLC01UaqtZLKK4Ljz/ADge9ZRPmEET3fSMY50r3fYYTduI8TYHy7ys1bD1KypU5vtJNyb3Ldfx/OLMVKtCm6k4rstpRXF77FNtHZ74HWdmDm1w9lw5g/Jc3EYadCVpaPR7mb9CvGsrrXet6IiwGcRSCVsquNPK2QaDJw5tOo+feAtjC13Qqqa8+W8w4iiq1NwflzOkMeHAOBuCLg8weK9immro8q007McpIBAcg9L+0ukqmU4OULLn88mef8oZ/UuvgIWg5cf4NWs7uxglvGIEB60gYZGCQ2YXtxnkzEMR8rqJXs7ahGt9JNRUtl9Xc3BSMwmmDWNEdsFsTXgZnNwtfLlxOpg1Bx2l3nrxMlVu9tx5VkUdTsttVJAyOWCVkMUjG4enjwgWP3iMzi/CdMwrRbhX2E7pq78GQ7OF7GSW0UBASqYZeKqyUdz3Eg6OggHNhf8A1uL/APcuHiXerI26a7KL9YC55VNMyUYXtDh2/LksdWjCrHZmrovCpKm7xdjN7S3ZIu6A3H3Tr4Hj4rgYroaUe1Qd1wevk/n1OtQ6STyq+pnpYy0lrgQRqCLELiSjKD2WrM6kZJq6Z5FiJlrjVIBACkkRAW8G3ZeqHNic8ZNkkb1m34l3z+K6EOkauSai5LJSks15/wA+tzSngqebTaW9LR+RZV1QyA9BMxzmSi8k1+s9xt1m2+y3LL9ner1YUH1NVNxku1Le3xXguHtx1KVOVVdbTaTjpHclwfi+P4qkNmfipYHGWMOBBtkON7n2RfztlrnoJVZ3w1F7Ub/me7+bZG63ThavVWzK35zIu06B1O8Mc5pOEO6t7C98s+74LDicPKhPYk03a+Rmw9dVo7ST1tmQ1gM4iA225tdjiMROcZy/IdPI3HkvSdE19uk6b1j9HocDpOjsVNtaP6mgXWOYCA+c94K71mqnmvcPlcW/lBsz/SGr0NKOxBR8DRk7tsr1kIBAWe7dB6zUMiMUkrTiLmROY15aGk9VzyGjO2pWKtPYg3e3MmKuzY7I3go4WCOn2rVQst1WVMDJ2t7BgbcDsDrLUqUakneUE+TsZYyS0kyj32q5JTG520mVbTis2NvRiO1szGNCb5E55FZ8PFRvaGz/ACUm299zLrZMYISTI8mjuVHqWR9CbGh6OnhZ92KNvkwBcCo7zb8TcjoTFQkEAICJX7OinFpG58CMnDuK1sRhKWIVprz3ozUcRUpO8X8GU2psGWG7m9dnMDMd4+Y9y81i+i6tDtR7Ufdc1/K9jtYfHQq5PJlQRdc1M3hhFldMkapJBAIgLKh2mAzoZ2l8XLLEw/gJ0/7yW7QxezDqqq2oe65fnI1auGvLrKbtL2fMttl10U4dEY+ijj+k6h6pY212yc7+/wAM+jhcRTrp09nZjHtZaWWqlz9/LPSxFGdFqe1tSeWet3viV7I21Bmqpy8Na4dVlseZAAzyAAsFqRhGu6mIrXsnotfDXgrG05SoqFCla7Wr0/GQ9rULYix0bi6ORuJhOtuIPasGKoRpOLg7xkrrj5mbD1pVE1JWknZkBaxslpuvVdFUM5P6h/m094C3ujqvV4iPB5eunvY08fS26D8M/T7HQl6s8yV28dX0FLPKNWQyEfmDTb32WSjHaqRXiVk7Js+dALL0JpAoAIDVejyqjp5p6iQttFSSuDS4NL3XacLe0gOGXNauKi5RUVvaMlN2bfgNbXbFeOtRVMP8GbpLd3Sn5KdnEL/JPmvgi8OBTbZZSNePU3yujwgnpg0OD7m46oAIth81mpudu3a/gVlbcQFcgEBPiZezedh55Ktyx9GNFhbkvOm6KgBACAEAICm2rsCOa7mdR/Z7J7x8x71ysZ0VTrdqHZl7Pn8/U38Pj508pZr3MnWUb4XYJG2PDke0HivNVqFShLZqKz+vI7VKrCotqDIrmcljTM1xisSIpJEQEvZ9cYjb7DnM6QWzLWuvbyuPFbGHruk7f4tq/JO5hrUVUV96vbm0aEgMknnfKx0EzD9rNxtZrQ3mMx+8uxZQqVK0pJ05LjrwVuOqOXnKEKUYtTi/Ti+Rlp6p8gaHuvgaGt0yaOGS4kqs5pbb0VkdiFOML7K1d2eJVDIPpTZ7D+Nv9wV6ffjzX1K1FeD5M6ovbHjjK+k6fBs6b8Rjb5yNv7gVtYNXrLz+hjqvsnDV2zUBACA1u5kTWQVdW2Bk88DY+iY9uIND3EOlw8bAE8xhOl1qYhtyjBuyd7/Bkho3vKjYu1Wiq6WSniqBM4h0ZbcHpXgnoho198hrrbtGapTexZNq2/lxKxlncdvfs2OkrJqeI9Rjm4bm5Acxr8N+NsVvBRQm501J6iaSk0U6zFQQFzstmKeFvOWMeb2hYZvsvky61PoNcA3AQAgBACAEAIDxqqZkrcEjQ4dvxB4FYq1GFaOxNXRenUlTltRdmZLa+wXw3ey72f6m944jtXmMb0XOh2oZx91z+TuYbHRq9mWT9mUjm3XMTOgmeRWQsIpAiEiJYCKSREA6E9Zv5h8VeHeXMiXdZ1Ze2PGmF9MMuGiY3707B4BkjviAt7AK9RvwMVbunHF1zVBAF0Bod09n7Sc/1igY8FpLTICxrOBLXYzZw0Ns+C1686KWzULwUtYm6dPVws6eqq9n093YOlhgMsuOxJbe4GOwJtYrRtTk9mEZPwbsjN2lm2kcu2nKHzSObI6QF7iJH5OeMRs9wOhIzsupBWilaxrvUjXViBW6hAX+7rb1dOP8+H/2NWCr+3Lk/oZI6o74uCbYIAQAgBACAEAIAQGf21u+H3khADtS3QO7uR9y4eP6JU71KOT4bny4P2Onhce49mppx4GTliIJBBBGRB1B5Fedzi7NHajJNXRHcLK6zMiGqSRFIEQkRSSDDmO8K0dSHodZXtjxhzr00P8AoKdvOYnyYR/uXQ6PXalyMNbRHJl1TXC6ALoDVboP2sGP9SiMsNzjY9rHQuNhcWeRc2tcNN9Fq11Qv/cdn7l4be4vKEwbVZ/8caOWjfHK556BmKFkli09I0gGMZnq5aarDLaovrdpSut+tvDiXVpdm1jnkzMLnNvfC4i/Oxtey307q5hGKQOZqO8IDSbqi9ZTfxo/7gtev+3LkXh3kd4XCNsEAIAQAgBACAEAIAJQGQ3lrIJCBGLvGrxpbl+LvXm+lJ0Kz7C7S37uXibWGxsqLtrH80KF7bri5xZ6GnVjOO1F3RHcLLIszOhpUkiFSSNKAS6kk60F7c8Uc09NbupSj8Up8gz9V0ujtZeRhrbjld10zXC6ALoDodDs6pqNm0TKSdjHMfM+QdN0brmZ2A2GpAvqtCU4QrTc1w3eBmSbirF1vtSbYnkeyiAFPl9VJGx8hLRic9xcHa3FrgEDO6w4aVCKTnr4otNTemhyJpXWNcW6gDozmO8IwafdL/7tN/Fb8VrV/wBuXIvDvI7suGbYIAQAgBACAEAICJtDaMUAu92fBozce4fNa9fE06KvJ+W8huxkdqbakn6vss+6OP5jx+C4GJxtSvlpHh8lG7lRLOG5DMrWjBsrcjtnde/uV50YyVjYw2KnQldab0ScnjJaDTpuzPT0K8asduDyI7hZXWZtIapJGqSRrtCktGStTrjDkO5e2Wh4p6nMvTb7NL+ab4Rrp9Hay8jBW3HK7rqGALoAugNp0lLs6hpJn0EFS+p6Z8jpmh2FsbmgNZcHDk4Z9h1utPt1akkpNJW0L5Rim1cqd/Nkw0VdLFC0NZ1XNH3cTQSATwvfwWXDVJVKSbInFRlkUV1nKBdCR0ZzHePioZBqN0zatpv4zPitav8Aty5F4d5Hd1wzbBACAEAIAQDJpWsBc5wAGpJsFWc4wW1J2QM3tPeXVsA/nI/tHzPkuNielL9ml6/C+fQq5GcmlJJc9xJOpJuSuS3Kbu82UIc05OmQ96yRglqRc8FlIBAPjeWm4VKlNTVmZ8PiZ0JbUfNcSS4B4uNf3kue06crM9Th8RCrHaj/AKIxWRG2IpJGu0US0ZKOtQnqjuHwXtY91Hi595nNvTc36KmP+Y8ebQfkup0d3pGvV0Rya66hhFugC6Av9nb67Rpo2ww1OGNgs1vRwmwvfVzCTrxKwSwtKT2ms/MspyW8ku9IW1CCDVXBy+qh/wCCr+jo/wDX3ZPWSMuFsmMW6Acw5jvCgGm3adaspj/nxe97Qtet+3Lky0dUd7XCNsEAIAQCOIGZyChu2bBR7R3kjZ1Yhjdz+yPHj4ea5mI6ThDKnm/b7lXIzNZWyTHFI6/IcB3DguLVr1KrvN3KtkRz+Soolbng/NZFkQeTgroDFYAgBAOjeWm4VKlNTVmZ8PiJ0J7UfNcT3kaHDE3xWhZwezI9XhsRCrHaj/ojrIbQjtFEtGSjrFMeo38o+C9rDurkeMqd58zAemyP/CQO5VAHnFJ+i6XRz7b5fyjXq6HHLrrGELoAugsLdAF0AXQBdAKHIQaXYrrVMB5TxHykasFTuPk/oFqj6AXANwEAjnAC5Nh2qG0ldgpa/eOKPKP6R3Zk3z4+C5tfpOnDKHaft6/BVyM3X7Tln9t2X3Rk3y4+K41fFVa3feXDcVbIRKw2K3GEqyIGlSBhCsgebgrIHmVYEzZNB07yC7C1rS97j9ljdT3rNRpdZK17JZt+BKVz2qaSB4/wrpXuBOJjmXOEC5eC0ZDhY55q8qdNr+023wa3cRZbisWuQPjeWm4WOpTU1ZmxhsTKhPaj5riPlaPaGh9xWmrxezLU9bh68a0FKLPIqz0Ng6rQn6Nn5G/2heypdyPJHjav7kubMj6X4cWznO+5LE7zdg/3roYB/wB7yZgqaHC12jACAEAIAQBdALdAJdBYv6STC5juTmnyIKxNXTRU+g6msjiF5Hhvecz3DUrzNStTpK83Y3LlJW70NGULL/idkPLU+5cyt0qllTV/F/H+iu0Z+t2hLN9Y8kctGjwC5VbEVKz7bv4bvQq2RC8LFslbiXU2IuCARSBCpA0qQEcLnmzWkkC5sNAOJ5BZIRlJ2igWsO7L3h7TI1srCLsPslrhcODu3Maagrehgm01ftLd4cy2yWVICGn1iMtcyMwzC3tQO0lbbI4bZkcMXYFswvb+4rNK0vGPHy+fAsvE8tmUNXTnBG6MQl4e6YYOtGOF73tbh262VaNKtTdotbN77WWn5/shJozu1ZI3TSOiFmFxw8u8cgTc+K0Kzi6jcdLlXqRFjIHxvt3HULHUpqa8TawmKlh53Wm9fm8R7bd3Bamej1PXUasasFOLyOpbNN4Y/wCGz+0L2VD9qPJfQ8nX/dlzf1Kjf+m6XZ1U217ROeO+O0g/tW5hXatHmYJ91nzsu+a4IAQAgBACkEmk2fNN9VE53aB1f6jl71q18Zh6H7s0vPP01JsXtHubM7OV7WDkOs75AeZXExH9S0IZUouT8cl/L9kTsmlo9hQRgXbjIGr8/douDiOnMXWyUtlf+vzqSoIsJKgXuXXPmfNcvZlJ3Za55Go5BWVPiRcTETqpskQOBUMDwqgVQBEArGFxs0EnkFaMXJ2QLdmwxEzpapxa0W6jM3XOgJ0b+8wuhHBKnHbruy4LX7fmZbZtqSIa0TQyw0zOhc0Ymhp60jBk4E64v+hzWaFZVKcoUVstZq29b/Mm91keezK3HEH2xPgbhe3/AMtM7UW4luvh2pQq7UFLVx18Y/b81CYyTa8lFJgDhNA4B0eI3PRu0Adr2WPLgrPESoS2b7UdVyfiL2M5K8EnCMLSSQ25IGeQ7bc1z273tpwKHmoAIAQCg8FiqU9rPeb+Axrw88+69fk6lsr6iL+Gz+0L0+H/AGo8l9Cldp1ZNaXf1PWrgErHxu0e1zT3OBB+KzxdncxHy7JEWEsd7TSWu72mx94Xpb3zRqjVIPemo5Zfq43u/K0keeiwVsTRo/uTS5tIktqXdOqf7TWsH4nC/k265Vb+ocFT7rcuS/l2J2WW1NubE3OaYu7GgNHmbn4LlVv6mqyyo00uef0t/JOyWtLsqjh9iJpI4kFx83XsuTX6RxtfvzduCyXtYnInGqHALRVLixc83VLj2KypoXPJzidSrpJaECKQPCgD2lVYHhVYPRqqwPaCSABcnIAcSeChJt2QLUbDe3N7mHDZ0jGvHSNZxNrclurAyjnJrLNpPNL8+xbZAf4Opsc4zlzDon8e23+1Sv8AxcRZ93/5f57DRnpC0Q1ElPKSY5uqSTe+LNj7niL2v+ivBdVXlRn3ZZfD/gaOxWNMlLN+KN3gR+hB961k54er4p/nqiNGNqawNmdLTlzAb20uA4dYcrXvblkryqpVHOlkL55FaQsaIGqQCAEAIDXbubs6TVDe1sZ+L/08+S6eFwX+dTyXz8F4x4mvXVMgIDmu8Po3YZpamMOkEj3SOjxYcJcS44bWxC5PG+anEY7GRilStZLhn75exilDeUsOzYYjZsDGuHNt3A97rkLgVsbiquU6kuV7eysVJfTO5rT2I62FxhcTqfepsgIpAIAQAgBACAUKAPBUMEzZ9G+d2CMC9rkk2AA4k8lalSlVlsxCVy2odi2lZ0jmPjdisY3XDnNBOC+VjkfIrZpYP+5HbacXfR6tbiyjmS8DgWSGiMeCRrrs0wA9bENXEa3t/wB5dlpqbo7Nmnlw334+hPkVm2KZzJ3DM43FzSPtB5uLc9beC0sVTlCs1xd143/LFWsywrYoT/h5pi10Ng2TCTiYWh2EgaEXsO7vW1VjS/ZqSs46O2qsnby/N5Z20ZW7ZqmSuaI74WMawF2rg2+Z81q4qrCpJbGiSWersVbIM8rnkue4uJ1JNysMpSk7yd2QeRCIHm4KyB5lXAiA9aanfK4MjaXOOgHx7B2q0ISm9mKzBudgbtsgtJJZ8nD7rO7me1djDYNU+1LN/QyxjYv1vFgQAgBAV+1NjQ1I+kb1uD25OHjx7isFbD06veWfEhpMxu1t2p4LuaOkZzaMx+ZvzF1ya2DqU81mjG4tFItQqCAEAIAQAgJPqE2Dpeifg1xYTa3Pu7dFk6qezt2duIsyzG74YQ2eqijebWaLvOel9Ld62P0iTtOaT4a/BbZ4nuyD1KJ0jo2Pl6boxiGJrQG4rgcz8CFOx+ng5NJyvbPRDREqjqGSRumbALn6GeOPLE19sL2gaG+XiexXhOM4Oajr2ZJb770SnvPOGGlmLooo5Y3sDnAlx6rm2vcXNtAL9ixxhQqNwhGSau9dGvMZMk000bHtn9ec6MC/Ruc4yHL2S2/Pjb9VaEoQmqnXNx4Nu/K32+R43K6HbczAWtItc4QQCWA8GlakcdVgrR03eHIrtMr5HlxLnG5JuSeJWpKTk7vUgYgEKkDCpAxwVkDycFdAtdjbAlqbO9iP75Gv5Rx79FtUMLOrnouPwWUbm62ZsyKmbhjb3uObnd5+S7VGhCkrRRkSsTFlJBACAEAIAQAgKba27kFRdwGB/wB5o1P4m6H49q1K2Dp1M9GVcUzGbU2LNTZvbdv325t8fu+K5NbDVKXeWXExuLRXLAQCAEBI2exrpY2u9kyMDu4uAPuV6aTnFPS6+oWpb7S2rUx1UmFxycWNYblhacmjBppYraq16sa7s/C270LNu5OnlhYyCoqYHOe20Ts7YXR3IJbxJGdlnlKEYwqVYtvT08PcnLVhWFtn9M/FBUOD45mi/RyAWAc3uAHh32ipbPbd4SzTW5h+JBkmhpoXRQzdJJI5hLmgtDAw4m27b/vnrSlClTcYSu3bPhbMjJLI86jb1RIwsc4AEWcWtALh2n9LLHUxlWcdlvn4kbTK9pWkyB4UAVQBEAhUgaVIPWkoZJ3YY2Fx48h3nQLNSpTqO0FcJXNXsndaOOz5rSO5fYHh9rx8l2cPgIwznm/b7mRQNEAugXBACAEAIAQAgBACAEAhF8igM7tbdOKS7ofo3cvsHw+z4eS0K2AhLOGT9ijgY/aGzpad2GVhHI6tPceK5VSlOm7SRRqxFWMgEBfDbUDi2aanLpm26wdZry32XOHPwOi3f1NNtTnG8l6PmW2kV1RtSSRr2OsRJJ0hy0da3V5C2XgsEq8pJp73ci5EDjpfLW3C/csN8rEChVYPRpVQPCqwPBVQOUAEB60tLJKcMbC49nDvOgWSnTnUdoK4SuaLZ26oydO6/wCFuni7U+C61DozfVfkvkyKHE0cELYwGsaGgcALBdWEIwVoqyLnorAEAIAQAgBACAEAIAQAgBACAZNC17S17Q5p1BFwqyipKzQMrtbdAG7qY2/A45fyu4ePmubW6P30/Qo4cDKVNO+J2CRpa4cD8e0dq5soSg7SVmYzyVQCAEA4KAPCqwPBVWD0ZnkNVUFpSbDqJdI8I5v6vu19y2aeCrVNI255fclRbL2h3XjbnK4vPIZN/UrpUei4Rzm7+yLqBewxNYMLGhoHACwXSjCMFaKsi49WAIAQAgBACAEAIAQAgBACAEAIAQAgBAeFVSRzDDIxrh2i9u7kqTpxmrSVyGrlPUbo0rvZxs/K64/1XWpLo+k9Lr88SNhEGTcofZnI72A/AhYX0bwl7Fdg8TuU/hO3+g/qq/8AGy/7ew2BWblP4zjwYf8Akn/Gy/7e33GwSYtzGD2pnHuaB8bq66MjvkydgnwbsUrNWud+Zx+AsFmj0fRWqvzZOwi0p6SOP6uNrfygBbMKUId1JE2PZZCQQAgBACAEAIAQAgBA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50" y="4525145"/>
            <a:ext cx="2085975" cy="2190750"/>
          </a:xfrm>
          <a:prstGeom prst="rect">
            <a:avLst/>
          </a:prstGeom>
        </p:spPr>
      </p:pic>
      <p:pic>
        <p:nvPicPr>
          <p:cNvPr id="1038" name="Picture 14" descr="https://images-na.ssl-images-amazon.com/images/I/51TXUIecAG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6" y="897042"/>
            <a:ext cx="2112880" cy="32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170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MS PGothic</vt:lpstr>
      <vt:lpstr>Arial</vt:lpstr>
      <vt:lpstr>Bradley Hand ITC</vt:lpstr>
      <vt:lpstr>Calibri</vt:lpstr>
      <vt:lpstr>Calibri Light</vt:lpstr>
      <vt:lpstr>Lato</vt:lpstr>
      <vt:lpstr>Open Sans</vt:lpstr>
      <vt:lpstr>Times New Roman</vt:lpstr>
      <vt:lpstr>Office Theme</vt:lpstr>
      <vt:lpstr>Learning in ice hotels and p-patches:  The classroom as a generative, collaborative community.</vt:lpstr>
      <vt:lpstr>Ice-Hotel</vt:lpstr>
      <vt:lpstr>Whose discipline is it anyway?</vt:lpstr>
      <vt:lpstr>Physics Degrees by Race</vt:lpstr>
      <vt:lpstr>PowerPoint Presentation</vt:lpstr>
      <vt:lpstr>Strategies for Inclusion</vt:lpstr>
    </vt:vector>
  </TitlesOfParts>
  <Company>Seattle Pacific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 ice hotels and p-patches:  The classroom as a generative, collaborative community.</dc:title>
  <dc:creator>Lane Seeley</dc:creator>
  <cp:lastModifiedBy>Seeley, Lane</cp:lastModifiedBy>
  <cp:revision>15</cp:revision>
  <dcterms:created xsi:type="dcterms:W3CDTF">2016-10-21T21:45:20Z</dcterms:created>
  <dcterms:modified xsi:type="dcterms:W3CDTF">2016-10-26T14:28:42Z</dcterms:modified>
</cp:coreProperties>
</file>