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58" r:id="rId6"/>
    <p:sldId id="266" r:id="rId7"/>
    <p:sldId id="273" r:id="rId8"/>
    <p:sldId id="270" r:id="rId9"/>
    <p:sldId id="269" r:id="rId10"/>
    <p:sldId id="268" r:id="rId11"/>
    <p:sldId id="265" r:id="rId12"/>
    <p:sldId id="267" r:id="rId13"/>
    <p:sldId id="272" r:id="rId14"/>
    <p:sldId id="271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7" autoAdjust="0"/>
    <p:restoredTop sz="79463" autoAdjust="0"/>
  </p:normalViewPr>
  <p:slideViewPr>
    <p:cSldViewPr>
      <p:cViewPr>
        <p:scale>
          <a:sx n="96" d="100"/>
          <a:sy n="96" d="100"/>
        </p:scale>
        <p:origin x="-5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121AB7-8B1F-4F60-BA6B-6433CCE97CB8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E8E970-4621-40B5-AA1E-CBF35EA35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1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E970-4621-40B5-AA1E-CBF35EA350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1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“Green” OA;</a:t>
            </a:r>
            <a:r>
              <a:rPr lang="en-US" baseline="0" dirty="0" smtClean="0"/>
              <a:t> collected scholarship of SPU to share with the community and world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E970-4621-40B5-AA1E-CBF35EA350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8E970-4621-40B5-AA1E-CBF35EA350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D26A-3FCB-40DA-BAFF-D619990966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5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00B7B-9BA7-41CA-B075-8E59A0CD6833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64CA-7B12-4CE1-985D-3B2240D67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opcit.eprints.org/oacitation-biblio.html" TargetMode="External"/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sherpa.ac.uk/romeo/statistics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sherpa.ac.uk/romeo/search.php" TargetMode="External"/><Relationship Id="rId5" Type="http://schemas.openxmlformats.org/officeDocument/2006/relationships/hyperlink" Target="http://www.eprints.org/openaccess/self-faq/" TargetMode="External"/><Relationship Id="rId4" Type="http://schemas.openxmlformats.org/officeDocument/2006/relationships/hyperlink" Target="http://digitalcommons.spu.edu/" TargetMode="External"/><Relationship Id="rId9" Type="http://schemas.openxmlformats.org/officeDocument/2006/relationships/hyperlink" Target="http://ezproxy.spu.edu/login?url=http://search.ebscohost.com/login.aspx?direct=true&amp;AuthType=ip&amp;db=aph&amp;AN=59308656&amp;site=ehost-liv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.sagepub.com/aboutus/publishing-oa.htm" TargetMode="External"/><Relationship Id="rId3" Type="http://schemas.openxmlformats.org/officeDocument/2006/relationships/hyperlink" Target="http://www.sherpa.ac.uk/romeo/index.php?la=en&amp;fIDnum=|&amp;mode=simple" TargetMode="External"/><Relationship Id="rId7" Type="http://schemas.openxmlformats.org/officeDocument/2006/relationships/hyperlink" Target="http://www.brill.com/resources/authors/publishing-journals-brill/self-archiving-rights-journ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journals.cambridge.org/action/displaySpecialPage?pageId=4676" TargetMode="External"/><Relationship Id="rId5" Type="http://schemas.openxmlformats.org/officeDocument/2006/relationships/hyperlink" Target="http://www.apa.org/pubs/authors/posting.aspx" TargetMode="External"/><Relationship Id="rId4" Type="http://schemas.openxmlformats.org/officeDocument/2006/relationships/hyperlink" Target="http://www.sparc.arl.org/resources/authors/addendu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spu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sp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spu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39" y="12954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Presenting and Preserving Your Scholarship with Digital Commons @ SPU</a:t>
            </a:r>
          </a:p>
          <a:p>
            <a:pPr algn="ctr"/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November 13, 2013</a:t>
            </a:r>
          </a:p>
          <a:p>
            <a:pPr algn="ctr"/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Kristen Hoffman and Michael Paulus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9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Digital Commons @ SPU: </a:t>
            </a:r>
            <a:r>
              <a:rPr lang="en-US" sz="2000" dirty="0">
                <a:hlinkClick r:id="rId4"/>
              </a:rPr>
              <a:t>http://digitalcommons.spu.edu/</a:t>
            </a:r>
            <a:endParaRPr lang="en-US" sz="2000" dirty="0"/>
          </a:p>
          <a:p>
            <a:r>
              <a:rPr lang="en-US" sz="2000" dirty="0" smtClean="0"/>
              <a:t>Self-archiving </a:t>
            </a:r>
            <a:r>
              <a:rPr lang="en-US" sz="2000" dirty="0"/>
              <a:t>FAQ's:  </a:t>
            </a:r>
            <a:r>
              <a:rPr lang="en-US" sz="2000" dirty="0">
                <a:hlinkClick r:id="rId5"/>
              </a:rPr>
              <a:t>http://www.eprints.org/openaccess/self-faq/</a:t>
            </a:r>
            <a:endParaRPr lang="en-US" sz="2000" dirty="0"/>
          </a:p>
          <a:p>
            <a:r>
              <a:rPr lang="en-US" sz="2000" dirty="0"/>
              <a:t>Sherpa/</a:t>
            </a:r>
            <a:r>
              <a:rPr lang="en-US" sz="2000" dirty="0" err="1"/>
              <a:t>RoMEO</a:t>
            </a:r>
            <a:r>
              <a:rPr lang="en-US" sz="2000" dirty="0"/>
              <a:t> </a:t>
            </a:r>
            <a:r>
              <a:rPr lang="en-US" sz="2000" dirty="0" smtClean="0"/>
              <a:t>(publisher policies on self-archiving):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://www.sherpa.ac.uk/romeo/search.php</a:t>
            </a:r>
            <a:endParaRPr lang="en-US" sz="2000" dirty="0"/>
          </a:p>
          <a:p>
            <a:r>
              <a:rPr lang="en-US" sz="2000" dirty="0" smtClean="0"/>
              <a:t>Publisher self-archiving statistics: </a:t>
            </a:r>
            <a:r>
              <a:rPr lang="en-US" sz="2000" dirty="0">
                <a:hlinkClick r:id="rId7"/>
              </a:rPr>
              <a:t>http://www.sherpa.ac.uk/romeo/statistics.php</a:t>
            </a:r>
            <a:endParaRPr lang="en-US" sz="2000" dirty="0"/>
          </a:p>
          <a:p>
            <a:r>
              <a:rPr lang="en-US" sz="2000" dirty="0" smtClean="0"/>
              <a:t>Effect </a:t>
            </a:r>
            <a:r>
              <a:rPr lang="en-US" sz="2000" dirty="0"/>
              <a:t>of Open Access and Downloads:  </a:t>
            </a:r>
            <a:r>
              <a:rPr lang="en-US" sz="2000" dirty="0">
                <a:hlinkClick r:id="rId8"/>
              </a:rPr>
              <a:t>http://opcit.eprints.org/oacitation-biblio.html</a:t>
            </a:r>
            <a:endParaRPr lang="en-US" sz="2000" dirty="0"/>
          </a:p>
          <a:p>
            <a:r>
              <a:rPr lang="en-US" sz="2000" dirty="0"/>
              <a:t>Self-Selected or Mandated, Open Access Increases Citation Impact for Higher Quality </a:t>
            </a:r>
            <a:r>
              <a:rPr lang="en-US" sz="2000" dirty="0" smtClean="0"/>
              <a:t>Research (2010):</a:t>
            </a:r>
            <a:r>
              <a:rPr lang="en-US" sz="2000" dirty="0"/>
              <a:t> </a:t>
            </a:r>
            <a:r>
              <a:rPr lang="en-US" sz="2000" dirty="0">
                <a:hlinkClick r:id="rId9"/>
              </a:rPr>
              <a:t>http://ezproxy.spu.edu/login?url=http://</a:t>
            </a:r>
            <a:r>
              <a:rPr lang="en-US" sz="2000" dirty="0" smtClean="0">
                <a:hlinkClick r:id="rId9"/>
              </a:rPr>
              <a:t>search.ebscohost.com/login.aspx?direct=true&amp;AuthType=ip&amp;db=aph&amp;AN=59308656&amp;site=ehost-live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2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self-archiving</a:t>
            </a:r>
          </a:p>
          <a:p>
            <a:r>
              <a:rPr lang="en-US" dirty="0" smtClean="0"/>
              <a:t>Why self-archive</a:t>
            </a:r>
          </a:p>
          <a:p>
            <a:r>
              <a:rPr lang="en-US" dirty="0" smtClean="0"/>
              <a:t>Digital Commons @ SPU</a:t>
            </a:r>
          </a:p>
          <a:p>
            <a:r>
              <a:rPr lang="en-US" dirty="0" smtClean="0"/>
              <a:t>How do I self-archive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self-archiving?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Depositing a digital document to a public website</a:t>
            </a:r>
          </a:p>
          <a:p>
            <a:pPr lvl="1"/>
            <a:r>
              <a:rPr lang="en-US" dirty="0" smtClean="0"/>
              <a:t>Personal website</a:t>
            </a:r>
          </a:p>
          <a:p>
            <a:pPr lvl="1"/>
            <a:r>
              <a:rPr lang="en-US" dirty="0" smtClean="0"/>
              <a:t>Disciplinary repository</a:t>
            </a:r>
          </a:p>
          <a:p>
            <a:pPr lvl="1"/>
            <a:r>
              <a:rPr lang="en-US" dirty="0" smtClean="0"/>
              <a:t>Institutional repository: Digital Commons @ SPU</a:t>
            </a:r>
          </a:p>
          <a:p>
            <a:r>
              <a:rPr lang="en-US" dirty="0" smtClean="0"/>
              <a:t>Published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self-archiving?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Preprints</a:t>
            </a:r>
          </a:p>
          <a:p>
            <a:r>
              <a:rPr lang="en-US" dirty="0" err="1" smtClean="0"/>
              <a:t>Postprints</a:t>
            </a:r>
            <a:r>
              <a:rPr lang="en-US" dirty="0" smtClean="0"/>
              <a:t> and publisher PDFs</a:t>
            </a:r>
          </a:p>
          <a:p>
            <a:pPr lvl="1"/>
            <a:r>
              <a:rPr lang="en-US" dirty="0" smtClean="0"/>
              <a:t>Copyright Transfer Agreement</a:t>
            </a:r>
          </a:p>
          <a:p>
            <a:pPr lvl="1"/>
            <a:r>
              <a:rPr lang="en-US" dirty="0" smtClean="0"/>
              <a:t>Publisher policy</a:t>
            </a:r>
          </a:p>
          <a:p>
            <a:pPr lvl="2"/>
            <a:r>
              <a:rPr lang="en-US" dirty="0" smtClean="0"/>
              <a:t>Publisher’s website</a:t>
            </a:r>
          </a:p>
          <a:p>
            <a:pPr lvl="2"/>
            <a:r>
              <a:rPr lang="en-US" dirty="0" smtClean="0">
                <a:hlinkClick r:id="rId3"/>
              </a:rPr>
              <a:t>SHERPA/</a:t>
            </a:r>
            <a:r>
              <a:rPr lang="en-US" dirty="0" err="1" smtClean="0">
                <a:hlinkClick r:id="rId3"/>
              </a:rPr>
              <a:t>RoMEO</a:t>
            </a:r>
            <a:endParaRPr lang="en-US" dirty="0" smtClean="0"/>
          </a:p>
          <a:p>
            <a:pPr lvl="1"/>
            <a:r>
              <a:rPr lang="en-US" dirty="0" smtClean="0"/>
              <a:t>Publisher permission</a:t>
            </a:r>
          </a:p>
          <a:p>
            <a:pPr lvl="1"/>
            <a:r>
              <a:rPr lang="en-US" dirty="0" smtClean="0"/>
              <a:t>Author addendum (prior to publication)</a:t>
            </a:r>
          </a:p>
          <a:p>
            <a:pPr lvl="2"/>
            <a:r>
              <a:rPr lang="en-US" dirty="0" smtClean="0">
                <a:hlinkClick r:id="rId4"/>
              </a:rPr>
              <a:t>SPARC</a:t>
            </a:r>
            <a:r>
              <a:rPr lang="en-US" dirty="0" smtClean="0"/>
              <a:t> or others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667000"/>
            <a:ext cx="2514600" cy="2057401"/>
          </a:xfrm>
        </p:spPr>
        <p:txBody>
          <a:bodyPr/>
          <a:lstStyle/>
          <a:p>
            <a:r>
              <a:rPr lang="en-US" dirty="0" smtClean="0">
                <a:hlinkClick r:id="rId5"/>
              </a:rPr>
              <a:t>APA Journals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Cambridge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Brill</a:t>
            </a:r>
            <a:endParaRPr lang="en-US" dirty="0" smtClean="0"/>
          </a:p>
          <a:p>
            <a:r>
              <a:rPr lang="en-US" dirty="0">
                <a:hlinkClick r:id="rId8"/>
              </a:rPr>
              <a:t>SAGE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self-archive?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Increases</a:t>
            </a:r>
          </a:p>
          <a:p>
            <a:pPr lvl="1"/>
            <a:r>
              <a:rPr lang="en-US" dirty="0" smtClean="0"/>
              <a:t>Visibility	</a:t>
            </a:r>
          </a:p>
          <a:p>
            <a:pPr lvl="1"/>
            <a:r>
              <a:rPr lang="en-US" dirty="0" err="1" smtClean="0"/>
              <a:t>Accessibilty</a:t>
            </a:r>
            <a:endParaRPr lang="en-US" dirty="0" smtClean="0"/>
          </a:p>
          <a:p>
            <a:pPr lvl="1"/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sz="1500" dirty="0" smtClean="0"/>
              <a:t>“Self-Archiving FAQ.” (2012). Retrieved from </a:t>
            </a:r>
            <a:r>
              <a:rPr lang="en-US" sz="1500" dirty="0"/>
              <a:t>http://www.eprints.org/openaccess/self-faq/#Why-self-archive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572691" cy="3312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self-archive?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</a:p>
          <a:p>
            <a:r>
              <a:rPr lang="en-US" dirty="0" smtClean="0"/>
              <a:t>Peer review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digitalcommons.spu.edu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054655" cy="563880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Articles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Book chapters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A/V files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Images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Conference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papers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Datasets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Course content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Musical scores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recordings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Creative works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University publications </a:t>
            </a: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5166754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digitalcommons.spu.edu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054655" cy="40386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Personal info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media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Networks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Metrics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3691" r="55762" b="4508"/>
          <a:stretch/>
        </p:blipFill>
        <p:spPr bwMode="auto">
          <a:xfrm>
            <a:off x="3429000" y="990600"/>
            <a:ext cx="529981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self-archive?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://digitalcommons.spu.edu/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My Account </a:t>
            </a:r>
            <a:r>
              <a:rPr lang="en-US" dirty="0" smtClean="0"/>
              <a:t>and </a:t>
            </a:r>
            <a:r>
              <a:rPr lang="en-US" i="1" dirty="0" smtClean="0"/>
              <a:t>Sign in with your SPU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Submit Research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SPU </a:t>
            </a:r>
            <a:r>
              <a:rPr lang="en-US" i="1" dirty="0"/>
              <a:t>Works</a:t>
            </a:r>
          </a:p>
          <a:p>
            <a:pPr lvl="1"/>
            <a:r>
              <a:rPr lang="en-US" dirty="0" smtClean="0"/>
              <a:t>Pre-print: fill </a:t>
            </a:r>
            <a:r>
              <a:rPr lang="en-US" dirty="0"/>
              <a:t>out basic information about the article and </a:t>
            </a:r>
            <a:r>
              <a:rPr lang="en-US" dirty="0" smtClean="0"/>
              <a:t>upload; </a:t>
            </a:r>
          </a:p>
          <a:p>
            <a:pPr lvl="1"/>
            <a:r>
              <a:rPr lang="en-US" dirty="0" smtClean="0"/>
              <a:t>Post-print </a:t>
            </a:r>
            <a:r>
              <a:rPr lang="en-US" dirty="0"/>
              <a:t>or publisher's </a:t>
            </a:r>
            <a:r>
              <a:rPr lang="en-US" dirty="0" smtClean="0"/>
              <a:t>PDF: verify CTA or journal policy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Link </a:t>
            </a:r>
            <a:r>
              <a:rPr lang="en-US" dirty="0"/>
              <a:t>to publisher's version of </a:t>
            </a:r>
            <a:r>
              <a:rPr lang="en-US" dirty="0" smtClean="0"/>
              <a:t>record (should be automatic)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 </a:t>
            </a:r>
            <a:r>
              <a:rPr lang="en-US" dirty="0"/>
              <a:t>minutes per article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Articles </a:t>
            </a:r>
            <a:r>
              <a:rPr lang="en-US" dirty="0"/>
              <a:t>are not immediately posted; an administrator will review submissions and post to site</a:t>
            </a:r>
          </a:p>
        </p:txBody>
      </p:sp>
    </p:spTree>
    <p:extLst>
      <p:ext uri="{BB962C8B-B14F-4D97-AF65-F5344CB8AC3E}">
        <p14:creationId xmlns:p14="http://schemas.microsoft.com/office/powerpoint/2010/main" val="10311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A6124E503D54B965A8736519BF031" ma:contentTypeVersion="0" ma:contentTypeDescription="Create a new document." ma:contentTypeScope="" ma:versionID="ec12690d7bbf508fd4bbbcb9ca4e4614">
  <xsd:schema xmlns:xsd="http://www.w3.org/2001/XMLSchema" xmlns:xs="http://www.w3.org/2001/XMLSchema" xmlns:p="http://schemas.microsoft.com/office/2006/metadata/properties" xmlns:ns2="2f1e4afa-0e0e-43cd-be07-2e063c5c0cdf" targetNamespace="http://schemas.microsoft.com/office/2006/metadata/properties" ma:root="true" ma:fieldsID="6befe61cef1460ab09ba09bf7e5a2ff2" ns2:_="">
    <xsd:import namespace="2f1e4afa-0e0e-43cd-be07-2e063c5c0c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e4afa-0e0e-43cd-be07-2e063c5c0c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f1e4afa-0e0e-43cd-be07-2e063c5c0cdf">XQPNW2PSJNK4-409-6965</_dlc_DocId>
    <_dlc_DocIdUrl xmlns="2f1e4afa-0e0e-43cd-be07-2e063c5c0cdf">
      <Url>https://sharepoint.spu.edu/OAA/Library/LIB/_layouts/DocIdRedir.aspx?ID=XQPNW2PSJNK4-409-6965</Url>
      <Description>XQPNW2PSJNK4-409-6965</Description>
    </_dlc_DocIdUrl>
  </documentManagement>
</p:properties>
</file>

<file path=customXml/itemProps1.xml><?xml version="1.0" encoding="utf-8"?>
<ds:datastoreItem xmlns:ds="http://schemas.openxmlformats.org/officeDocument/2006/customXml" ds:itemID="{DBD7A2B3-C2F4-4D9B-82C8-F5EF3C3FCB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C26A1-93A4-40A6-BCC7-BE8FC5BEA6F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340927-B0A6-44D8-B8DA-F4B9ED0D1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e4afa-0e0e-43cd-be07-2e063c5c0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1FFD552-7BB5-44B8-A0FD-402CE0B8DDC5}">
  <ds:schemaRefs>
    <ds:schemaRef ds:uri="http://purl.org/dc/elements/1.1/"/>
    <ds:schemaRef ds:uri="http://schemas.microsoft.com/office/2006/metadata/properties"/>
    <ds:schemaRef ds:uri="2f1e4afa-0e0e-43cd-be07-2e063c5c0cdf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250</Words>
  <Application>Microsoft Office PowerPoint</Application>
  <PresentationFormat>On-screen Show (4:3)</PresentationFormat>
  <Paragraphs>94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What is self-archiving?</vt:lpstr>
      <vt:lpstr>What is self-archiving?</vt:lpstr>
      <vt:lpstr>Why self-archive?</vt:lpstr>
      <vt:lpstr>Why self-archive?</vt:lpstr>
      <vt:lpstr>digitalcommons.spu.edu</vt:lpstr>
      <vt:lpstr>digitalcommons.spu.edu</vt:lpstr>
      <vt:lpstr>How do I self-archive?</vt:lpstr>
      <vt:lpstr>More information</vt:lpstr>
    </vt:vector>
  </TitlesOfParts>
  <Company>Seattle 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Paulus, Michael</dc:creator>
  <cp:lastModifiedBy>Hoffman, Kristen</cp:lastModifiedBy>
  <cp:revision>66</cp:revision>
  <cp:lastPrinted>2013-08-27T16:26:38Z</cp:lastPrinted>
  <dcterms:created xsi:type="dcterms:W3CDTF">2013-06-19T20:25:15Z</dcterms:created>
  <dcterms:modified xsi:type="dcterms:W3CDTF">2013-11-13T22:59:53Z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0x010100DC2A6124E503D54B965A8736519BF031</vt:lpwstr>
  </property>
  <property fmtid="{D5CDD505-2E9C-101B-9397-08002B2CF9AE}" pid="3" name="_dlc_DocIdItemGuid">
    <vt:lpwstr>ad1e0e99-4a8d-4b45-9d24-123289ecafcc</vt:lpwstr>
  </property>
</Properties>
</file>