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4"/>
  </p:sldMasterIdLst>
  <p:notesMasterIdLst>
    <p:notesMasterId r:id="rId40"/>
  </p:notesMasterIdLst>
  <p:sldIdLst>
    <p:sldId id="326" r:id="rId5"/>
    <p:sldId id="297" r:id="rId6"/>
    <p:sldId id="296" r:id="rId7"/>
    <p:sldId id="349" r:id="rId8"/>
    <p:sldId id="348" r:id="rId9"/>
    <p:sldId id="344" r:id="rId10"/>
    <p:sldId id="354" r:id="rId11"/>
    <p:sldId id="345" r:id="rId12"/>
    <p:sldId id="332" r:id="rId13"/>
    <p:sldId id="355" r:id="rId14"/>
    <p:sldId id="327" r:id="rId15"/>
    <p:sldId id="338" r:id="rId16"/>
    <p:sldId id="340" r:id="rId17"/>
    <p:sldId id="356" r:id="rId18"/>
    <p:sldId id="358" r:id="rId19"/>
    <p:sldId id="333" r:id="rId20"/>
    <p:sldId id="330" r:id="rId21"/>
    <p:sldId id="331" r:id="rId22"/>
    <p:sldId id="336" r:id="rId23"/>
    <p:sldId id="346" r:id="rId24"/>
    <p:sldId id="347" r:id="rId25"/>
    <p:sldId id="298" r:id="rId26"/>
    <p:sldId id="360" r:id="rId27"/>
    <p:sldId id="323" r:id="rId28"/>
    <p:sldId id="342" r:id="rId29"/>
    <p:sldId id="351" r:id="rId30"/>
    <p:sldId id="312" r:id="rId31"/>
    <p:sldId id="319" r:id="rId32"/>
    <p:sldId id="317" r:id="rId33"/>
    <p:sldId id="324" r:id="rId34"/>
    <p:sldId id="300" r:id="rId35"/>
    <p:sldId id="302" r:id="rId36"/>
    <p:sldId id="295" r:id="rId37"/>
    <p:sldId id="293" r:id="rId38"/>
    <p:sldId id="284"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983E"/>
    <a:srgbClr val="073B3A"/>
    <a:srgbClr val="5C323B"/>
    <a:srgbClr val="E5DCC5"/>
    <a:srgbClr val="FCE694"/>
    <a:srgbClr val="E75A7C"/>
    <a:srgbClr val="07A0C3"/>
    <a:srgbClr val="75B44A"/>
    <a:srgbClr val="553942"/>
    <a:srgbClr val="432D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C0939F2-1441-45CE-A5DA-BE931FD39C9E}" type="datetimeFigureOut">
              <a:rPr lang="en-US" smtClean="0"/>
              <a:t>1/25/2024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BBC9E3A-0BE3-45CA-8C90-0DF0BD074198}" type="slidenum">
              <a:rPr lang="en-US" smtClean="0"/>
              <a:t>‹#›</a:t>
            </a:fld>
            <a:endParaRPr lang="en-US"/>
          </a:p>
        </p:txBody>
      </p:sp>
    </p:spTree>
    <p:extLst>
      <p:ext uri="{BB962C8B-B14F-4D97-AF65-F5344CB8AC3E}">
        <p14:creationId xmlns:p14="http://schemas.microsoft.com/office/powerpoint/2010/main" val="660837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grist.org/accountability/youtube-climate-denial-solutions-misinformatio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climateactiontracker.org/media/images/CAT_2021-11_Briefing_2030EmissionsGaps-Changes2.original.png"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climateactiontracker.org/media/images/CAT_2021-11_Briefing_2030EmissionsGaps-Changes2.original.png"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orbes.com/sites/carlieporterfield/2021/11/02/breitbart-leads-climate-change-misinformation-on-facebook-study-says/"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en.wikipedia.org/wiki/Forbe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BC9E3A-0BE3-45CA-8C90-0DF0BD074198}" type="slidenum">
              <a:rPr lang="en-US" smtClean="0"/>
              <a:t>2</a:t>
            </a:fld>
            <a:endParaRPr lang="en-US" dirty="0"/>
          </a:p>
        </p:txBody>
      </p:sp>
    </p:spTree>
    <p:extLst>
      <p:ext uri="{BB962C8B-B14F-4D97-AF65-F5344CB8AC3E}">
        <p14:creationId xmlns:p14="http://schemas.microsoft.com/office/powerpoint/2010/main" val="3642362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CCDH says 70% , I used majority because Facebook raised some questions about that but didn’t provide an alternative number.  https://www.mediamatters.org/climate-deniers/three-concerning-trends-shaped-right-wing-media-climate-change-narratives-2023    https://vitalsigns.edf.org/story/fox-drops-tucker-carlson-fake-news-lives</a:t>
            </a:r>
          </a:p>
        </p:txBody>
      </p:sp>
      <p:sp>
        <p:nvSpPr>
          <p:cNvPr id="4" name="Slide Number Placeholder 3"/>
          <p:cNvSpPr>
            <a:spLocks noGrp="1"/>
          </p:cNvSpPr>
          <p:nvPr>
            <p:ph type="sldNum" sz="quarter" idx="5"/>
          </p:nvPr>
        </p:nvSpPr>
        <p:spPr/>
        <p:txBody>
          <a:bodyPr/>
          <a:lstStyle/>
          <a:p>
            <a:fld id="{5BBC9E3A-0BE3-45CA-8C90-0DF0BD074198}" type="slidenum">
              <a:rPr lang="en-US" smtClean="0"/>
              <a:t>12</a:t>
            </a:fld>
            <a:endParaRPr lang="en-US"/>
          </a:p>
        </p:txBody>
      </p:sp>
    </p:spTree>
    <p:extLst>
      <p:ext uri="{BB962C8B-B14F-4D97-AF65-F5344CB8AC3E}">
        <p14:creationId xmlns:p14="http://schemas.microsoft.com/office/powerpoint/2010/main" val="4170849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https://insideclimatenews.org/news/15112022/climate-disinformation-campaigns-threaten-cop27-progress-a-new-report-concludes/, </a:t>
            </a:r>
            <a:r>
              <a:rPr lang="en-US" b="0" i="0" dirty="0">
                <a:solidFill>
                  <a:srgbClr val="000000"/>
                </a:solidFill>
                <a:effectLst/>
                <a:latin typeface="Tiempos"/>
              </a:rPr>
              <a:t>  https://climate.nasa.gov/faq/17/do-scientists-agree-on-climate-change/#:~:text=Yes%2C%20the%20vast%20majority%20of,global%20warming%20and%20climate%20change.</a:t>
            </a:r>
            <a:endParaRPr lang="en-US" dirty="0"/>
          </a:p>
        </p:txBody>
      </p:sp>
      <p:sp>
        <p:nvSpPr>
          <p:cNvPr id="4" name="Slide Number Placeholder 3"/>
          <p:cNvSpPr>
            <a:spLocks noGrp="1"/>
          </p:cNvSpPr>
          <p:nvPr>
            <p:ph type="sldNum" sz="quarter" idx="5"/>
          </p:nvPr>
        </p:nvSpPr>
        <p:spPr/>
        <p:txBody>
          <a:bodyPr/>
          <a:lstStyle/>
          <a:p>
            <a:fld id="{5BBC9E3A-0BE3-45CA-8C90-0DF0BD074198}" type="slidenum">
              <a:rPr lang="en-US" smtClean="0"/>
              <a:t>13</a:t>
            </a:fld>
            <a:endParaRPr lang="en-US" dirty="0"/>
          </a:p>
        </p:txBody>
      </p:sp>
    </p:spTree>
    <p:extLst>
      <p:ext uri="{BB962C8B-B14F-4D97-AF65-F5344CB8AC3E}">
        <p14:creationId xmlns:p14="http://schemas.microsoft.com/office/powerpoint/2010/main" val="2112635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CCDH cited in Forbes and https://www.ft.com/content/aa369295-1805-414c-af99-3c7596df0847?utm_source=substack&amp;utm_medium=email</a:t>
            </a:r>
          </a:p>
        </p:txBody>
      </p:sp>
      <p:sp>
        <p:nvSpPr>
          <p:cNvPr id="4" name="Slide Number Placeholder 3"/>
          <p:cNvSpPr>
            <a:spLocks noGrp="1"/>
          </p:cNvSpPr>
          <p:nvPr>
            <p:ph type="sldNum" sz="quarter" idx="5"/>
          </p:nvPr>
        </p:nvSpPr>
        <p:spPr/>
        <p:txBody>
          <a:bodyPr/>
          <a:lstStyle/>
          <a:p>
            <a:fld id="{5BBC9E3A-0BE3-45CA-8C90-0DF0BD074198}" type="slidenum">
              <a:rPr lang="en-US" smtClean="0"/>
              <a:t>14</a:t>
            </a:fld>
            <a:endParaRPr lang="en-US" dirty="0"/>
          </a:p>
        </p:txBody>
      </p:sp>
    </p:spTree>
    <p:extLst>
      <p:ext uri="{BB962C8B-B14F-4D97-AF65-F5344CB8AC3E}">
        <p14:creationId xmlns:p14="http://schemas.microsoft.com/office/powerpoint/2010/main" val="301076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https://counterhate.com/wp-content/uploads/2024/01/CCDH-The-New-Climate-Denial_FINAL.pdf and https://skepticalscience.com/ccdh-the-new-climate-denial.html?utm-source=email&amp;utm-campaign=daily</a:t>
            </a:r>
          </a:p>
          <a:p>
            <a:r>
              <a:rPr lang="en-US" b="0" i="0" u="sng" dirty="0">
                <a:solidFill>
                  <a:srgbClr val="0046AA"/>
                </a:solidFill>
                <a:effectLst/>
                <a:latin typeface="Arial" panose="020B0604020202020204" pitchFamily="34" charset="0"/>
                <a:hlinkClick r:id="rId3"/>
              </a:rPr>
              <a:t>Grist - How YouTube’s </a:t>
            </a:r>
            <a:r>
              <a:rPr lang="en-US" b="0" i="0" u="sng" dirty="0">
                <a:solidFill>
                  <a:srgbClr val="004440"/>
                </a:solidFill>
                <a:effectLst/>
                <a:latin typeface="Arial" panose="020B0604020202020204" pitchFamily="34" charset="0"/>
                <a:hlinkClick r:id="rId3"/>
              </a:rPr>
              <a:t>climate</a:t>
            </a:r>
            <a:r>
              <a:rPr lang="en-US" b="0" i="0" u="sng" dirty="0">
                <a:solidFill>
                  <a:srgbClr val="0046AA"/>
                </a:solidFill>
                <a:effectLst/>
                <a:latin typeface="Arial" panose="020B0604020202020204" pitchFamily="34" charset="0"/>
                <a:hlinkClick r:id="rId3"/>
              </a:rPr>
              <a:t> deniers turned into </a:t>
            </a:r>
            <a:r>
              <a:rPr lang="en-US" b="0" i="0" u="sng" dirty="0">
                <a:solidFill>
                  <a:srgbClr val="004440"/>
                </a:solidFill>
                <a:effectLst/>
                <a:latin typeface="Arial" panose="020B0604020202020204" pitchFamily="34" charset="0"/>
                <a:hlinkClick r:id="rId3"/>
              </a:rPr>
              <a:t>climate</a:t>
            </a:r>
            <a:r>
              <a:rPr lang="en-US" b="0" i="0" u="sng" dirty="0">
                <a:solidFill>
                  <a:srgbClr val="0046AA"/>
                </a:solidFill>
                <a:effectLst/>
                <a:latin typeface="Arial" panose="020B0604020202020204" pitchFamily="34" charset="0"/>
                <a:hlinkClick r:id="rId3"/>
              </a:rPr>
              <a:t> doomers</a:t>
            </a:r>
            <a:endParaRPr lang="en-US" dirty="0"/>
          </a:p>
          <a:p>
            <a:endParaRPr lang="en-US" dirty="0"/>
          </a:p>
        </p:txBody>
      </p:sp>
      <p:sp>
        <p:nvSpPr>
          <p:cNvPr id="4" name="Slide Number Placeholder 3"/>
          <p:cNvSpPr>
            <a:spLocks noGrp="1"/>
          </p:cNvSpPr>
          <p:nvPr>
            <p:ph type="sldNum" sz="quarter" idx="5"/>
          </p:nvPr>
        </p:nvSpPr>
        <p:spPr/>
        <p:txBody>
          <a:bodyPr/>
          <a:lstStyle/>
          <a:p>
            <a:fld id="{5BBC9E3A-0BE3-45CA-8C90-0DF0BD074198}" type="slidenum">
              <a:rPr lang="en-US" smtClean="0"/>
              <a:t>15</a:t>
            </a:fld>
            <a:endParaRPr lang="en-US" dirty="0"/>
          </a:p>
        </p:txBody>
      </p:sp>
    </p:spTree>
    <p:extLst>
      <p:ext uri="{BB962C8B-B14F-4D97-AF65-F5344CB8AC3E}">
        <p14:creationId xmlns:p14="http://schemas.microsoft.com/office/powerpoint/2010/main" val="2219400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https://electrek.co/2024/01/17/electric-vehicles-fail-lower-rate-than-gas-cars-extreme-cold/?utm_source=substack&amp;utm_medium=email   There is a learning curve and adjustments that one makes with EV’s.</a:t>
            </a:r>
          </a:p>
        </p:txBody>
      </p:sp>
      <p:sp>
        <p:nvSpPr>
          <p:cNvPr id="4" name="Slide Number Placeholder 3"/>
          <p:cNvSpPr>
            <a:spLocks noGrp="1"/>
          </p:cNvSpPr>
          <p:nvPr>
            <p:ph type="sldNum" sz="quarter" idx="5"/>
          </p:nvPr>
        </p:nvSpPr>
        <p:spPr/>
        <p:txBody>
          <a:bodyPr/>
          <a:lstStyle/>
          <a:p>
            <a:fld id="{5BBC9E3A-0BE3-45CA-8C90-0DF0BD074198}" type="slidenum">
              <a:rPr lang="en-US" smtClean="0"/>
              <a:t>16</a:t>
            </a:fld>
            <a:endParaRPr lang="en-US" dirty="0"/>
          </a:p>
        </p:txBody>
      </p:sp>
    </p:spTree>
    <p:extLst>
      <p:ext uri="{BB962C8B-B14F-4D97-AF65-F5344CB8AC3E}">
        <p14:creationId xmlns:p14="http://schemas.microsoft.com/office/powerpoint/2010/main" val="2978976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https://www.theverge.com/2023/5/2/23707993/google-youtube-ads-climate-change-disinformation  Same CCDH study as previously cited.</a:t>
            </a:r>
          </a:p>
        </p:txBody>
      </p:sp>
      <p:sp>
        <p:nvSpPr>
          <p:cNvPr id="4" name="Slide Number Placeholder 3"/>
          <p:cNvSpPr>
            <a:spLocks noGrp="1"/>
          </p:cNvSpPr>
          <p:nvPr>
            <p:ph type="sldNum" sz="quarter" idx="5"/>
          </p:nvPr>
        </p:nvSpPr>
        <p:spPr/>
        <p:txBody>
          <a:bodyPr/>
          <a:lstStyle/>
          <a:p>
            <a:fld id="{5BBC9E3A-0BE3-45CA-8C90-0DF0BD074198}" type="slidenum">
              <a:rPr lang="en-US" smtClean="0"/>
              <a:t>17</a:t>
            </a:fld>
            <a:endParaRPr lang="en-US" dirty="0"/>
          </a:p>
        </p:txBody>
      </p:sp>
    </p:spTree>
    <p:extLst>
      <p:ext uri="{BB962C8B-B14F-4D97-AF65-F5344CB8AC3E}">
        <p14:creationId xmlns:p14="http://schemas.microsoft.com/office/powerpoint/2010/main" val="579807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story of hearing the </a:t>
            </a:r>
            <a:r>
              <a:rPr lang="en-US" dirty="0" err="1"/>
              <a:t>ftd</a:t>
            </a:r>
            <a:r>
              <a:rPr lang="en-US" dirty="0"/>
              <a:t> flowers had a HUGE carbon footprint and treated workers poorly but I loved getting flowers at the office.   Angry that I might have to “give it up” a frequent fear of change.   I vented/lamented/prayed but didn’t stop there.  Imagined a better alternative- local, Pike Market flowers from a refugee community </a:t>
            </a:r>
            <a:r>
              <a:rPr lang="en-US" dirty="0">
                <a:sym typeface="Wingdings" panose="05000000000000000000" pitchFamily="2" charset="2"/>
              </a:rPr>
              <a:t>    I believe God will help us find alternatives as we create a better world.</a:t>
            </a:r>
            <a:r>
              <a:rPr lang="en-US" dirty="0"/>
              <a:t> </a:t>
            </a:r>
          </a:p>
        </p:txBody>
      </p:sp>
      <p:sp>
        <p:nvSpPr>
          <p:cNvPr id="4" name="Slide Number Placeholder 3"/>
          <p:cNvSpPr>
            <a:spLocks noGrp="1"/>
          </p:cNvSpPr>
          <p:nvPr>
            <p:ph type="sldNum" sz="quarter" idx="5"/>
          </p:nvPr>
        </p:nvSpPr>
        <p:spPr/>
        <p:txBody>
          <a:bodyPr/>
          <a:lstStyle/>
          <a:p>
            <a:fld id="{5BBC9E3A-0BE3-45CA-8C90-0DF0BD074198}" type="slidenum">
              <a:rPr lang="en-US" smtClean="0"/>
              <a:t>19</a:t>
            </a:fld>
            <a:endParaRPr lang="en-US"/>
          </a:p>
        </p:txBody>
      </p:sp>
    </p:spTree>
    <p:extLst>
      <p:ext uri="{BB962C8B-B14F-4D97-AF65-F5344CB8AC3E}">
        <p14:creationId xmlns:p14="http://schemas.microsoft.com/office/powerpoint/2010/main" val="3142195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the source ?   Has it been fact-checked, reviewed?  Is it transparent about methods and data?</a:t>
            </a:r>
          </a:p>
        </p:txBody>
      </p:sp>
      <p:sp>
        <p:nvSpPr>
          <p:cNvPr id="4" name="Slide Number Placeholder 3"/>
          <p:cNvSpPr>
            <a:spLocks noGrp="1"/>
          </p:cNvSpPr>
          <p:nvPr>
            <p:ph type="sldNum" sz="quarter" idx="5"/>
          </p:nvPr>
        </p:nvSpPr>
        <p:spPr/>
        <p:txBody>
          <a:bodyPr/>
          <a:lstStyle/>
          <a:p>
            <a:fld id="{5BBC9E3A-0BE3-45CA-8C90-0DF0BD074198}" type="slidenum">
              <a:rPr lang="en-US" smtClean="0"/>
              <a:t>20</a:t>
            </a:fld>
            <a:endParaRPr lang="en-US" dirty="0"/>
          </a:p>
        </p:txBody>
      </p:sp>
    </p:spTree>
    <p:extLst>
      <p:ext uri="{BB962C8B-B14F-4D97-AF65-F5344CB8AC3E}">
        <p14:creationId xmlns:p14="http://schemas.microsoft.com/office/powerpoint/2010/main" val="2290629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BC9E3A-0BE3-45CA-8C90-0DF0BD074198}" type="slidenum">
              <a:rPr lang="en-US" smtClean="0"/>
              <a:t>22</a:t>
            </a:fld>
            <a:endParaRPr lang="en-US" dirty="0"/>
          </a:p>
        </p:txBody>
      </p:sp>
    </p:spTree>
    <p:extLst>
      <p:ext uri="{BB962C8B-B14F-4D97-AF65-F5344CB8AC3E}">
        <p14:creationId xmlns:p14="http://schemas.microsoft.com/office/powerpoint/2010/main" val="2322942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BC9E3A-0BE3-45CA-8C90-0DF0BD074198}" type="slidenum">
              <a:rPr lang="en-US" smtClean="0"/>
              <a:t>24</a:t>
            </a:fld>
            <a:endParaRPr lang="en-US" dirty="0"/>
          </a:p>
        </p:txBody>
      </p:sp>
    </p:spTree>
    <p:extLst>
      <p:ext uri="{BB962C8B-B14F-4D97-AF65-F5344CB8AC3E}">
        <p14:creationId xmlns:p14="http://schemas.microsoft.com/office/powerpoint/2010/main" val="1973311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BC9E3A-0BE3-45CA-8C90-0DF0BD074198}" type="slidenum">
              <a:rPr lang="en-US" smtClean="0"/>
              <a:t>3</a:t>
            </a:fld>
            <a:endParaRPr lang="en-US" dirty="0"/>
          </a:p>
        </p:txBody>
      </p:sp>
    </p:spTree>
    <p:extLst>
      <p:ext uri="{BB962C8B-B14F-4D97-AF65-F5344CB8AC3E}">
        <p14:creationId xmlns:p14="http://schemas.microsoft.com/office/powerpoint/2010/main" val="2606461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https://day1.org/articles/5d9b820ef71918cdf2003a77/on_scripture_why_work_to_change_the_world_matthew_212332_by_matt_skinner</a:t>
            </a:r>
          </a:p>
        </p:txBody>
      </p:sp>
      <p:sp>
        <p:nvSpPr>
          <p:cNvPr id="4" name="Slide Number Placeholder 3"/>
          <p:cNvSpPr>
            <a:spLocks noGrp="1"/>
          </p:cNvSpPr>
          <p:nvPr>
            <p:ph type="sldNum" sz="quarter" idx="5"/>
          </p:nvPr>
        </p:nvSpPr>
        <p:spPr/>
        <p:txBody>
          <a:bodyPr/>
          <a:lstStyle/>
          <a:p>
            <a:fld id="{5BBC9E3A-0BE3-45CA-8C90-0DF0BD074198}" type="slidenum">
              <a:rPr lang="en-US" smtClean="0"/>
              <a:t>25</a:t>
            </a:fld>
            <a:endParaRPr lang="en-US" dirty="0"/>
          </a:p>
        </p:txBody>
      </p:sp>
    </p:spTree>
    <p:extLst>
      <p:ext uri="{BB962C8B-B14F-4D97-AF65-F5344CB8AC3E}">
        <p14:creationId xmlns:p14="http://schemas.microsoft.com/office/powerpoint/2010/main" val="2314673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BC9E3A-0BE3-45CA-8C90-0DF0BD074198}" type="slidenum">
              <a:rPr lang="en-US" smtClean="0"/>
              <a:t>26</a:t>
            </a:fld>
            <a:endParaRPr lang="en-US" dirty="0"/>
          </a:p>
        </p:txBody>
      </p:sp>
    </p:spTree>
    <p:extLst>
      <p:ext uri="{BB962C8B-B14F-4D97-AF65-F5344CB8AC3E}">
        <p14:creationId xmlns:p14="http://schemas.microsoft.com/office/powerpoint/2010/main" val="1034834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these affect water/biodiversity.</a:t>
            </a:r>
          </a:p>
          <a:p>
            <a:endParaRPr lang="en-US" dirty="0"/>
          </a:p>
          <a:p>
            <a:r>
              <a:rPr lang="en-US" dirty="0"/>
              <a:t>Heavily populated areas are at risk.</a:t>
            </a:r>
          </a:p>
          <a:p>
            <a:endParaRPr lang="en-US" dirty="0"/>
          </a:p>
          <a:p>
            <a:r>
              <a:rPr lang="en-US" dirty="0"/>
              <a:t>https://www.forbes.com/sites/davidrvetter/2021/06/03/just-2-degrees-of-warming-could-trigger-climate-domino-effects-new-study-reveals/?sh=8ffd2746</a:t>
            </a:r>
          </a:p>
          <a:p>
            <a:r>
              <a:rPr lang="en-US" dirty="0"/>
              <a:t>E918 </a:t>
            </a:r>
          </a:p>
          <a:p>
            <a:endParaRPr lang="en-US" dirty="0"/>
          </a:p>
          <a:p>
            <a:r>
              <a:rPr lang="en-US" dirty="0"/>
              <a:t>Sea Level rise; we’re locked in for awhile-  </a:t>
            </a:r>
          </a:p>
          <a:p>
            <a:r>
              <a:rPr lang="en-US" dirty="0"/>
              <a:t>https://news.mit.edu/2017/short-lived-greenhouse-gases-cause-centuries-sea-level-rise-0109</a:t>
            </a:r>
          </a:p>
          <a:p>
            <a:endParaRPr lang="en-US" dirty="0"/>
          </a:p>
          <a:p>
            <a:pPr defTabSz="931774">
              <a:defRPr/>
            </a:pPr>
            <a:r>
              <a:rPr lang="en-US" dirty="0"/>
              <a:t>And this doesn’t cover “local issues” like shellfish - https://www.king5.com/article/tech/science/environment/ocean-acidification-washington-shellfish-industry/281-9f8f822d-f4b2-47be-8ce9-c69fb267459a</a:t>
            </a:r>
          </a:p>
          <a:p>
            <a:r>
              <a:rPr lang="en-US" dirty="0"/>
              <a:t> and Alaskan snow crabs, enormous crash-https://www.adn.com/alaska-news/2022/04/10/into-the-ice-snow-crab-decline-hits-bering-sea-island-community-of-st-paul/</a:t>
            </a:r>
          </a:p>
          <a:p>
            <a:endParaRPr lang="en-US" dirty="0"/>
          </a:p>
          <a:p>
            <a:endParaRPr lang="en-US" dirty="0"/>
          </a:p>
          <a:p>
            <a:r>
              <a:rPr lang="en-US" dirty="0"/>
              <a:t>https://www.pik-potsdam.de/en/output/infodesk/tipping-elements</a:t>
            </a:r>
          </a:p>
          <a:p>
            <a:endParaRPr lang="en-US" dirty="0"/>
          </a:p>
          <a:p>
            <a:r>
              <a:rPr lang="en-US" dirty="0"/>
              <a:t>More details on tipping points - https://www.carbonbrief.org/explainer-nine-tipping-points-that-could-be-triggered-by-climate-change</a:t>
            </a:r>
          </a:p>
          <a:p>
            <a:endParaRPr lang="en-US" dirty="0"/>
          </a:p>
          <a:p>
            <a:r>
              <a:rPr lang="en-US" dirty="0"/>
              <a:t>To counter Climate Scientist Mark Maslin</a:t>
            </a:r>
          </a:p>
          <a:p>
            <a:endParaRPr lang="en-US" dirty="0"/>
          </a:p>
          <a:p>
            <a:pPr algn="l"/>
            <a:r>
              <a:rPr lang="en-US" b="0" i="0" dirty="0">
                <a:solidFill>
                  <a:srgbClr val="333333"/>
                </a:solidFill>
                <a:effectLst/>
                <a:latin typeface="Georgia" panose="02040502050405020303" pitchFamily="18" charset="0"/>
              </a:rPr>
              <a:t>“Humans are an ultra-social species,” he tells me. “The only reason we have become the dominant species on Earth is because of our incredible level of co-operation.”</a:t>
            </a:r>
          </a:p>
          <a:p>
            <a:pPr algn="l"/>
            <a:r>
              <a:rPr lang="en-US" b="0" i="0" dirty="0">
                <a:solidFill>
                  <a:srgbClr val="333333"/>
                </a:solidFill>
                <a:effectLst/>
                <a:latin typeface="Georgia" panose="02040502050405020303" pitchFamily="18" charset="0"/>
              </a:rPr>
              <a:t>“The next stage, which is rapidly evolving, is our need to support and protect our whole species and our beautiful home planet,” he says. “What gives me hope is engaging with the younger generation, </a:t>
            </a:r>
            <a:r>
              <a:rPr lang="en-US" b="1" i="0" dirty="0">
                <a:solidFill>
                  <a:srgbClr val="333333"/>
                </a:solidFill>
                <a:effectLst/>
                <a:latin typeface="Georgia" panose="02040502050405020303" pitchFamily="18" charset="0"/>
              </a:rPr>
              <a:t>who already think as a global species as they </a:t>
            </a:r>
            <a:r>
              <a:rPr lang="en-US" b="1" i="0" dirty="0" err="1">
                <a:solidFill>
                  <a:srgbClr val="333333"/>
                </a:solidFill>
                <a:effectLst/>
                <a:latin typeface="Georgia" panose="02040502050405020303" pitchFamily="18" charset="0"/>
              </a:rPr>
              <a:t>realise</a:t>
            </a:r>
            <a:r>
              <a:rPr lang="en-US" b="1" i="0" dirty="0">
                <a:solidFill>
                  <a:srgbClr val="333333"/>
                </a:solidFill>
                <a:effectLst/>
                <a:latin typeface="Georgia" panose="02040502050405020303" pitchFamily="18" charset="0"/>
              </a:rPr>
              <a:t> how small and precious our world really is.”</a:t>
            </a:r>
          </a:p>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27</a:t>
            </a:fld>
            <a:endParaRPr lang="en-US"/>
          </a:p>
        </p:txBody>
      </p:sp>
    </p:spTree>
    <p:extLst>
      <p:ext uri="{BB962C8B-B14F-4D97-AF65-F5344CB8AC3E}">
        <p14:creationId xmlns:p14="http://schemas.microsoft.com/office/powerpoint/2010/main" val="171325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a:t>Keep things at 99 degrees,  our current state </a:t>
            </a:r>
          </a:p>
          <a:p>
            <a:pPr defTabSz="949478">
              <a:defRPr/>
            </a:pPr>
            <a:endParaRPr lang="en-US"/>
          </a:p>
          <a:p>
            <a:pPr defTabSz="949478">
              <a:defRPr/>
            </a:pPr>
            <a:r>
              <a:rPr lang="en-US"/>
              <a:t>50% from a </a:t>
            </a:r>
            <a:r>
              <a:rPr lang="en-US" b="1"/>
              <a:t>2005 baseline  </a:t>
            </a:r>
            <a:r>
              <a:rPr lang="en-US" b="0" i="1"/>
              <a:t>(how many entities will have a 2005 baseline?) because </a:t>
            </a:r>
            <a:r>
              <a:rPr lang="en-US"/>
              <a:t>the data indicate we need to </a:t>
            </a:r>
            <a:r>
              <a:rPr lang="en-US" b="0" i="0">
                <a:solidFill>
                  <a:srgbClr val="333333"/>
                </a:solidFill>
                <a:effectLst/>
                <a:latin typeface="Rubik"/>
              </a:rPr>
              <a:t>halve </a:t>
            </a:r>
            <a:r>
              <a:rPr lang="en-US" b="0" i="0">
                <a:solidFill>
                  <a:srgbClr val="000000"/>
                </a:solidFill>
                <a:effectLst/>
                <a:latin typeface="Rubik"/>
              </a:rPr>
              <a:t> </a:t>
            </a:r>
            <a:r>
              <a:rPr lang="en-US" b="1" i="0">
                <a:solidFill>
                  <a:srgbClr val="000000"/>
                </a:solidFill>
                <a:effectLst/>
                <a:latin typeface="Rubik"/>
              </a:rPr>
              <a:t>carbon emissions</a:t>
            </a:r>
            <a:r>
              <a:rPr lang="en-US" b="0" i="0">
                <a:solidFill>
                  <a:srgbClr val="000000"/>
                </a:solidFill>
                <a:effectLst/>
                <a:latin typeface="Rubik"/>
              </a:rPr>
              <a:t> </a:t>
            </a:r>
            <a:r>
              <a:rPr lang="en-US" b="0" i="0">
                <a:solidFill>
                  <a:srgbClr val="333333"/>
                </a:solidFill>
                <a:effectLst/>
                <a:latin typeface="Rubik"/>
              </a:rPr>
              <a:t> by the end of this decade to prevent global warming from causing far more devastating climate swings. By 2050 we need to reach </a:t>
            </a:r>
            <a:r>
              <a:rPr lang="en-US" b="0" i="0">
                <a:solidFill>
                  <a:srgbClr val="000000"/>
                </a:solidFill>
                <a:effectLst/>
                <a:latin typeface="Rubik"/>
              </a:rPr>
              <a:t> </a:t>
            </a:r>
            <a:r>
              <a:rPr lang="en-US" b="1" i="0">
                <a:solidFill>
                  <a:srgbClr val="000000"/>
                </a:solidFill>
                <a:effectLst/>
                <a:latin typeface="Rubik"/>
              </a:rPr>
              <a:t>net-zero emissions</a:t>
            </a:r>
            <a:r>
              <a:rPr lang="en-US" b="0" i="0">
                <a:solidFill>
                  <a:srgbClr val="000000"/>
                </a:solidFill>
                <a:effectLst/>
                <a:latin typeface="Rubik"/>
              </a:rPr>
              <a:t> </a:t>
            </a:r>
            <a:r>
              <a:rPr lang="en-US" b="0" i="0">
                <a:solidFill>
                  <a:srgbClr val="333333"/>
                </a:solidFill>
                <a:effectLst/>
                <a:latin typeface="Rubik"/>
              </a:rPr>
              <a:t>, releasing no more carbon than we can pull back out of Earth’s atmosphere.</a:t>
            </a:r>
            <a:endParaRPr lang="en-US"/>
          </a:p>
          <a:p>
            <a:r>
              <a:rPr lang="en-US" b="0" i="1"/>
              <a:t> </a:t>
            </a:r>
          </a:p>
          <a:p>
            <a:endParaRPr lang="en-US"/>
          </a:p>
          <a:p>
            <a:r>
              <a:rPr lang="en-US"/>
              <a:t>From - </a:t>
            </a:r>
            <a:r>
              <a:rPr lang="en-US">
                <a:hlinkClick r:id="rId3"/>
              </a:rPr>
              <a:t>https://climateactiontracker.org/media/images/CAT_2021-11_Briefing_2030EmissionsGaps-Changes2.original.png</a:t>
            </a:r>
            <a:endParaRPr lang="en-US"/>
          </a:p>
          <a:p>
            <a:endParaRPr lang="en-US"/>
          </a:p>
          <a:p>
            <a:endParaRPr lang="en-US"/>
          </a:p>
          <a:p>
            <a:r>
              <a:rPr lang="en-US"/>
              <a:t>https://www.wri.org/insights/5-reasons-us-should-cut-its-ghg-emissions-half-2030</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28</a:t>
            </a:fld>
            <a:endParaRPr lang="en-US"/>
          </a:p>
        </p:txBody>
      </p:sp>
    </p:spTree>
    <p:extLst>
      <p:ext uri="{BB962C8B-B14F-4D97-AF65-F5344CB8AC3E}">
        <p14:creationId xmlns:p14="http://schemas.microsoft.com/office/powerpoint/2010/main" val="38490739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a:t>Keep things at 99 degrees,  our current state </a:t>
            </a:r>
          </a:p>
          <a:p>
            <a:pPr defTabSz="949478">
              <a:defRPr/>
            </a:pPr>
            <a:endParaRPr lang="en-US"/>
          </a:p>
          <a:p>
            <a:pPr defTabSz="949478">
              <a:defRPr/>
            </a:pPr>
            <a:r>
              <a:rPr lang="en-US"/>
              <a:t>50% from a </a:t>
            </a:r>
            <a:r>
              <a:rPr lang="en-US" b="1"/>
              <a:t>2005 baseline  </a:t>
            </a:r>
            <a:r>
              <a:rPr lang="en-US" b="0" i="1"/>
              <a:t>(how many entities will have a 2005 baseline?) because </a:t>
            </a:r>
            <a:r>
              <a:rPr lang="en-US"/>
              <a:t>the data indicate we need to </a:t>
            </a:r>
            <a:r>
              <a:rPr lang="en-US" b="0" i="0">
                <a:solidFill>
                  <a:srgbClr val="333333"/>
                </a:solidFill>
                <a:effectLst/>
                <a:latin typeface="Rubik"/>
              </a:rPr>
              <a:t>halve </a:t>
            </a:r>
            <a:r>
              <a:rPr lang="en-US" b="0" i="0">
                <a:solidFill>
                  <a:srgbClr val="000000"/>
                </a:solidFill>
                <a:effectLst/>
                <a:latin typeface="Rubik"/>
              </a:rPr>
              <a:t> </a:t>
            </a:r>
            <a:r>
              <a:rPr lang="en-US" b="1" i="0">
                <a:solidFill>
                  <a:srgbClr val="000000"/>
                </a:solidFill>
                <a:effectLst/>
                <a:latin typeface="Rubik"/>
              </a:rPr>
              <a:t>carbon emissions</a:t>
            </a:r>
            <a:r>
              <a:rPr lang="en-US" b="0" i="0">
                <a:solidFill>
                  <a:srgbClr val="000000"/>
                </a:solidFill>
                <a:effectLst/>
                <a:latin typeface="Rubik"/>
              </a:rPr>
              <a:t> </a:t>
            </a:r>
            <a:r>
              <a:rPr lang="en-US" b="0" i="0">
                <a:solidFill>
                  <a:srgbClr val="333333"/>
                </a:solidFill>
                <a:effectLst/>
                <a:latin typeface="Rubik"/>
              </a:rPr>
              <a:t> by the end of this decade to prevent global warming from causing far more devastating climate swings. By 2050 we need to reach </a:t>
            </a:r>
            <a:r>
              <a:rPr lang="en-US" b="0" i="0">
                <a:solidFill>
                  <a:srgbClr val="000000"/>
                </a:solidFill>
                <a:effectLst/>
                <a:latin typeface="Rubik"/>
              </a:rPr>
              <a:t> </a:t>
            </a:r>
            <a:r>
              <a:rPr lang="en-US" b="1" i="0">
                <a:solidFill>
                  <a:srgbClr val="000000"/>
                </a:solidFill>
                <a:effectLst/>
                <a:latin typeface="Rubik"/>
              </a:rPr>
              <a:t>net-zero emissions</a:t>
            </a:r>
            <a:r>
              <a:rPr lang="en-US" b="0" i="0">
                <a:solidFill>
                  <a:srgbClr val="000000"/>
                </a:solidFill>
                <a:effectLst/>
                <a:latin typeface="Rubik"/>
              </a:rPr>
              <a:t> </a:t>
            </a:r>
            <a:r>
              <a:rPr lang="en-US" b="0" i="0">
                <a:solidFill>
                  <a:srgbClr val="333333"/>
                </a:solidFill>
                <a:effectLst/>
                <a:latin typeface="Rubik"/>
              </a:rPr>
              <a:t>, releasing no more carbon than we can pull back out of Earth’s atmosphere.</a:t>
            </a:r>
            <a:endParaRPr lang="en-US"/>
          </a:p>
          <a:p>
            <a:r>
              <a:rPr lang="en-US" b="0" i="1"/>
              <a:t> </a:t>
            </a:r>
          </a:p>
          <a:p>
            <a:endParaRPr lang="en-US"/>
          </a:p>
          <a:p>
            <a:r>
              <a:rPr lang="en-US"/>
              <a:t>From - </a:t>
            </a:r>
            <a:r>
              <a:rPr lang="en-US">
                <a:hlinkClick r:id="rId3"/>
              </a:rPr>
              <a:t>https://climateactiontracker.org/media/images/CAT_2021-11_Briefing_2030EmissionsGaps-Changes2.original.png</a:t>
            </a:r>
            <a:endParaRPr lang="en-US"/>
          </a:p>
          <a:p>
            <a:endParaRPr lang="en-US"/>
          </a:p>
          <a:p>
            <a:endParaRPr lang="en-US"/>
          </a:p>
          <a:p>
            <a:r>
              <a:rPr lang="en-US"/>
              <a:t>https://www.wri.org/insights/5-reasons-us-should-cut-its-ghg-emissions-half-2030</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29</a:t>
            </a:fld>
            <a:endParaRPr lang="en-US"/>
          </a:p>
        </p:txBody>
      </p:sp>
    </p:spTree>
    <p:extLst>
      <p:ext uri="{BB962C8B-B14F-4D97-AF65-F5344CB8AC3E}">
        <p14:creationId xmlns:p14="http://schemas.microsoft.com/office/powerpoint/2010/main" val="3849073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https://climateactiontracker.org/press/release-state-of-climate-action-report-finds-progress-lags-on-every-measure-except-ev-sales/</a:t>
            </a:r>
          </a:p>
          <a:p>
            <a:endParaRPr lang="en-US"/>
          </a:p>
        </p:txBody>
      </p:sp>
      <p:sp>
        <p:nvSpPr>
          <p:cNvPr id="4" name="Slide Number Placeholder 3"/>
          <p:cNvSpPr>
            <a:spLocks noGrp="1"/>
          </p:cNvSpPr>
          <p:nvPr>
            <p:ph type="sldNum" sz="quarter" idx="5"/>
          </p:nvPr>
        </p:nvSpPr>
        <p:spPr/>
        <p:txBody>
          <a:bodyPr/>
          <a:lstStyle/>
          <a:p>
            <a:fld id="{5BBC9E3A-0BE3-45CA-8C90-0DF0BD074198}" type="slidenum">
              <a:rPr lang="en-US" smtClean="0"/>
              <a:t>30</a:t>
            </a:fld>
            <a:endParaRPr lang="en-US"/>
          </a:p>
        </p:txBody>
      </p:sp>
    </p:spTree>
    <p:extLst>
      <p:ext uri="{BB962C8B-B14F-4D97-AF65-F5344CB8AC3E}">
        <p14:creationId xmlns:p14="http://schemas.microsoft.com/office/powerpoint/2010/main" val="2951244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Store the David Woodson email on this.</a:t>
            </a:r>
          </a:p>
        </p:txBody>
      </p:sp>
      <p:sp>
        <p:nvSpPr>
          <p:cNvPr id="4" name="Slide Number Placeholder 3"/>
          <p:cNvSpPr>
            <a:spLocks noGrp="1"/>
          </p:cNvSpPr>
          <p:nvPr>
            <p:ph type="sldNum" sz="quarter" idx="5"/>
          </p:nvPr>
        </p:nvSpPr>
        <p:spPr/>
        <p:txBody>
          <a:bodyPr/>
          <a:lstStyle/>
          <a:p>
            <a:fld id="{5BBC9E3A-0BE3-45CA-8C90-0DF0BD074198}" type="slidenum">
              <a:rPr lang="en-US" smtClean="0"/>
              <a:t>31</a:t>
            </a:fld>
            <a:endParaRPr lang="en-US"/>
          </a:p>
        </p:txBody>
      </p:sp>
    </p:spTree>
    <p:extLst>
      <p:ext uri="{BB962C8B-B14F-4D97-AF65-F5344CB8AC3E}">
        <p14:creationId xmlns:p14="http://schemas.microsoft.com/office/powerpoint/2010/main" val="13362195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BC9E3A-0BE3-45CA-8C90-0DF0BD074198}" type="slidenum">
              <a:rPr lang="en-US" smtClean="0"/>
              <a:t>33</a:t>
            </a:fld>
            <a:endParaRPr lang="en-US"/>
          </a:p>
        </p:txBody>
      </p:sp>
    </p:spTree>
    <p:extLst>
      <p:ext uri="{BB962C8B-B14F-4D97-AF65-F5344CB8AC3E}">
        <p14:creationId xmlns:p14="http://schemas.microsoft.com/office/powerpoint/2010/main" val="16884672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BC9E3A-0BE3-45CA-8C90-0DF0BD074198}" type="slidenum">
              <a:rPr lang="en-US" smtClean="0"/>
              <a:t>34</a:t>
            </a:fld>
            <a:endParaRPr lang="en-US"/>
          </a:p>
        </p:txBody>
      </p:sp>
    </p:spTree>
    <p:extLst>
      <p:ext uri="{BB962C8B-B14F-4D97-AF65-F5344CB8AC3E}">
        <p14:creationId xmlns:p14="http://schemas.microsoft.com/office/powerpoint/2010/main" val="31003987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BC9E3A-0BE3-45CA-8C90-0DF0BD074198}" type="slidenum">
              <a:rPr lang="en-US" smtClean="0"/>
              <a:t>35</a:t>
            </a:fld>
            <a:endParaRPr lang="en-US"/>
          </a:p>
        </p:txBody>
      </p:sp>
    </p:spTree>
    <p:extLst>
      <p:ext uri="{BB962C8B-B14F-4D97-AF65-F5344CB8AC3E}">
        <p14:creationId xmlns:p14="http://schemas.microsoft.com/office/powerpoint/2010/main" val="3899696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God’s overarching story encompasses our story, our families, our community, country, etc.</a:t>
            </a:r>
          </a:p>
          <a:p>
            <a:endParaRPr lang="en-US" dirty="0"/>
          </a:p>
          <a:p>
            <a:r>
              <a:rPr lang="en-US" dirty="0"/>
              <a:t>https://day1.org/articles/5d9b820ef71918cdf2003a77/on_scripture_why_work_to_change_the_world_matthew_212332_by_matt_skinner</a:t>
            </a:r>
          </a:p>
          <a:p>
            <a:endParaRPr lang="en-US" dirty="0"/>
          </a:p>
          <a:p>
            <a:r>
              <a:rPr lang="en-US" sz="1200" dirty="0">
                <a:solidFill>
                  <a:srgbClr val="333333"/>
                </a:solidFill>
                <a:latin typeface="Inter"/>
              </a:rPr>
              <a:t>With that context,  we’re talking about “</a:t>
            </a:r>
            <a:r>
              <a:rPr lang="en-US" sz="1200" b="0" i="0" dirty="0">
                <a:solidFill>
                  <a:srgbClr val="651D32"/>
                </a:solidFill>
                <a:effectLst/>
                <a:latin typeface="Inter"/>
              </a:rPr>
              <a:t>“Discerning Climate Change Information and Responses”</a:t>
            </a:r>
            <a:endParaRPr lang="en-US" dirty="0"/>
          </a:p>
        </p:txBody>
      </p:sp>
      <p:sp>
        <p:nvSpPr>
          <p:cNvPr id="4" name="Slide Number Placeholder 3"/>
          <p:cNvSpPr>
            <a:spLocks noGrp="1"/>
          </p:cNvSpPr>
          <p:nvPr>
            <p:ph type="sldNum" sz="quarter" idx="5"/>
          </p:nvPr>
        </p:nvSpPr>
        <p:spPr/>
        <p:txBody>
          <a:bodyPr/>
          <a:lstStyle/>
          <a:p>
            <a:fld id="{5BBC9E3A-0BE3-45CA-8C90-0DF0BD074198}" type="slidenum">
              <a:rPr lang="en-US" smtClean="0"/>
              <a:t>4</a:t>
            </a:fld>
            <a:endParaRPr lang="en-US" dirty="0"/>
          </a:p>
        </p:txBody>
      </p:sp>
    </p:spTree>
    <p:extLst>
      <p:ext uri="{BB962C8B-B14F-4D97-AF65-F5344CB8AC3E}">
        <p14:creationId xmlns:p14="http://schemas.microsoft.com/office/powerpoint/2010/main" val="1681447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2023 was hottest year on record and record billion dollar storms- https://www.noaa.gov/news/us-struck-with-historic-number-of-billion-dollar-disasters-in-2023#:~:text=The%2028%20events%20from%202023,and%20Typhoon%20Mawar%20in%20Guam).</a:t>
            </a:r>
          </a:p>
          <a:p>
            <a:endParaRPr lang="en-US" dirty="0"/>
          </a:p>
          <a:p>
            <a:r>
              <a:rPr lang="en-US" dirty="0"/>
              <a:t>Relate to a human body; 2 degrees Fahrenheit above average temp (98.6) and you’re starting to feel sick and you don’t want the temperature to go higher. </a:t>
            </a:r>
          </a:p>
        </p:txBody>
      </p:sp>
      <p:sp>
        <p:nvSpPr>
          <p:cNvPr id="4" name="Slide Number Placeholder 3"/>
          <p:cNvSpPr>
            <a:spLocks noGrp="1"/>
          </p:cNvSpPr>
          <p:nvPr>
            <p:ph type="sldNum" sz="quarter" idx="5"/>
          </p:nvPr>
        </p:nvSpPr>
        <p:spPr/>
        <p:txBody>
          <a:bodyPr/>
          <a:lstStyle/>
          <a:p>
            <a:fld id="{77542409-6A04-4DC6-AC3A-D3758287A8F2}" type="slidenum">
              <a:rPr lang="en-US" smtClean="0"/>
              <a:t>5</a:t>
            </a:fld>
            <a:endParaRPr lang="en-US" dirty="0"/>
          </a:p>
        </p:txBody>
      </p:sp>
    </p:spTree>
    <p:extLst>
      <p:ext uri="{BB962C8B-B14F-4D97-AF65-F5344CB8AC3E}">
        <p14:creationId xmlns:p14="http://schemas.microsoft.com/office/powerpoint/2010/main" val="1527666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Relate my 2004 conversations with </a:t>
            </a:r>
            <a:r>
              <a:rPr lang="en-US" dirty="0" err="1"/>
              <a:t>Wa</a:t>
            </a:r>
            <a:r>
              <a:rPr lang="en-US" dirty="0"/>
              <a:t> State Climatologist and UW Climate Impacts group.  They accurately predicted we’d feel effects starting around 2020.  Should we be experimenting with our life support system? https://www.noaa.gov/news/us-struck-with-historic-number-of-billion-dollar-disasters-in-2023#:~:text=The%2028%20events%20from%202023,and%20Typhoon%20Mawar%20in%20Guam).</a:t>
            </a:r>
          </a:p>
        </p:txBody>
      </p:sp>
      <p:sp>
        <p:nvSpPr>
          <p:cNvPr id="4" name="Slide Number Placeholder 3"/>
          <p:cNvSpPr>
            <a:spLocks noGrp="1"/>
          </p:cNvSpPr>
          <p:nvPr>
            <p:ph type="sldNum" sz="quarter" idx="5"/>
          </p:nvPr>
        </p:nvSpPr>
        <p:spPr/>
        <p:txBody>
          <a:bodyPr/>
          <a:lstStyle/>
          <a:p>
            <a:fld id="{5BBC9E3A-0BE3-45CA-8C90-0DF0BD074198}" type="slidenum">
              <a:rPr lang="en-US" smtClean="0"/>
              <a:t>6</a:t>
            </a:fld>
            <a:endParaRPr lang="en-US" dirty="0"/>
          </a:p>
        </p:txBody>
      </p:sp>
    </p:spTree>
    <p:extLst>
      <p:ext uri="{BB962C8B-B14F-4D97-AF65-F5344CB8AC3E}">
        <p14:creationId xmlns:p14="http://schemas.microsoft.com/office/powerpoint/2010/main" val="1443163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Provides Air, Water, Food, Shelter.  s See BIO </a:t>
            </a:r>
            <a:r>
              <a:rPr lang="en-US" dirty="0" err="1"/>
              <a:t>llogos</a:t>
            </a:r>
            <a:r>
              <a:rPr lang="en-US" dirty="0"/>
              <a:t> info for all the factors that make our planet habitable</a:t>
            </a:r>
          </a:p>
        </p:txBody>
      </p:sp>
      <p:sp>
        <p:nvSpPr>
          <p:cNvPr id="4" name="Slide Number Placeholder 3"/>
          <p:cNvSpPr>
            <a:spLocks noGrp="1"/>
          </p:cNvSpPr>
          <p:nvPr>
            <p:ph type="sldNum" sz="quarter" idx="5"/>
          </p:nvPr>
        </p:nvSpPr>
        <p:spPr/>
        <p:txBody>
          <a:bodyPr/>
          <a:lstStyle/>
          <a:p>
            <a:fld id="{5BBC9E3A-0BE3-45CA-8C90-0DF0BD074198}" type="slidenum">
              <a:rPr lang="en-US" smtClean="0"/>
              <a:t>7</a:t>
            </a:fld>
            <a:endParaRPr lang="en-US"/>
          </a:p>
        </p:txBody>
      </p:sp>
    </p:spTree>
    <p:extLst>
      <p:ext uri="{BB962C8B-B14F-4D97-AF65-F5344CB8AC3E}">
        <p14:creationId xmlns:p14="http://schemas.microsoft.com/office/powerpoint/2010/main" val="3422489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https://theconversation.com/it-is-not-just-heat-waves-climate-change-is-also-a-crisis-of-disconnection-210594</a:t>
            </a:r>
          </a:p>
        </p:txBody>
      </p:sp>
      <p:sp>
        <p:nvSpPr>
          <p:cNvPr id="4" name="Slide Number Placeholder 3"/>
          <p:cNvSpPr>
            <a:spLocks noGrp="1"/>
          </p:cNvSpPr>
          <p:nvPr>
            <p:ph type="sldNum" sz="quarter" idx="5"/>
          </p:nvPr>
        </p:nvSpPr>
        <p:spPr/>
        <p:txBody>
          <a:bodyPr/>
          <a:lstStyle/>
          <a:p>
            <a:fld id="{5BBC9E3A-0BE3-45CA-8C90-0DF0BD074198}" type="slidenum">
              <a:rPr lang="en-US" smtClean="0"/>
              <a:t>8</a:t>
            </a:fld>
            <a:endParaRPr lang="en-US"/>
          </a:p>
        </p:txBody>
      </p:sp>
    </p:spTree>
    <p:extLst>
      <p:ext uri="{BB962C8B-B14F-4D97-AF65-F5344CB8AC3E}">
        <p14:creationId xmlns:p14="http://schemas.microsoft.com/office/powerpoint/2010/main" val="3271910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They’ve been wrong on all these issues!!!   Not providing solutions just sowing doubt.  https://en.wikipedia.org/wiki/Merchants_of_Doubt https://www.latimes.com/business/story/2023-09-20/california-oil-companies-lawsuit-global-warming  https://theconversation.com/more-than-two-dozen-cities-and-states-are-suing-big-oil-over-climate-change-they-just-got-a-boost-from-the-us-supreme-court-205009   </a:t>
            </a:r>
            <a:r>
              <a:rPr lang="en-US" b="1" dirty="0">
                <a:solidFill>
                  <a:schemeClr val="tx1"/>
                </a:solidFill>
              </a:rPr>
              <a:t>“Merchants of Doubt” per Harvard historians and LA TIMES   https://www.sourcewatch.org/index.php/Heartland_Institute https://www.greenpeace.org/usa/fighting-climate-chaos/climate-deniers/front-groups/</a:t>
            </a:r>
            <a:endParaRPr lang="en-US" dirty="0"/>
          </a:p>
        </p:txBody>
      </p:sp>
      <p:sp>
        <p:nvSpPr>
          <p:cNvPr id="4" name="Slide Number Placeholder 3"/>
          <p:cNvSpPr>
            <a:spLocks noGrp="1"/>
          </p:cNvSpPr>
          <p:nvPr>
            <p:ph type="sldNum" sz="quarter" idx="5"/>
          </p:nvPr>
        </p:nvSpPr>
        <p:spPr/>
        <p:txBody>
          <a:bodyPr/>
          <a:lstStyle/>
          <a:p>
            <a:fld id="{5BBC9E3A-0BE3-45CA-8C90-0DF0BD074198}" type="slidenum">
              <a:rPr lang="en-US" smtClean="0"/>
              <a:t>9</a:t>
            </a:fld>
            <a:endParaRPr lang="en-US"/>
          </a:p>
        </p:txBody>
      </p:sp>
    </p:spTree>
    <p:extLst>
      <p:ext uri="{BB962C8B-B14F-4D97-AF65-F5344CB8AC3E}">
        <p14:creationId xmlns:p14="http://schemas.microsoft.com/office/powerpoint/2010/main" val="2086662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b="0" i="0">
                <a:solidFill>
                  <a:srgbClr val="202122"/>
                </a:solidFill>
                <a:effectLst/>
                <a:latin typeface="Arial" panose="020B0604020202020204" pitchFamily="34" charset="0"/>
              </a:rPr>
              <a:t> </a:t>
            </a:r>
            <a:r>
              <a:rPr lang="en-US" b="0" i="1">
                <a:solidFill>
                  <a:srgbClr val="202122"/>
                </a:solidFill>
                <a:effectLst/>
                <a:latin typeface="Arial" panose="020B0604020202020204" pitchFamily="34" charset="0"/>
              </a:rPr>
              <a:t>Porterfield, Carlie (2 November 2021). </a:t>
            </a:r>
            <a:r>
              <a:rPr lang="en-US" b="0" i="1" u="none" strike="noStrike">
                <a:solidFill>
                  <a:srgbClr val="3366CC"/>
                </a:solidFill>
                <a:effectLst/>
                <a:latin typeface="Arial" panose="020B0604020202020204" pitchFamily="34" charset="0"/>
                <a:hlinkClick r:id="rId3"/>
              </a:rPr>
              <a:t>"Breitbart Leads Climate Change Misinformation On Facebook, Study Says"</a:t>
            </a:r>
            <a:r>
              <a:rPr lang="en-US" b="0" i="1">
                <a:solidFill>
                  <a:srgbClr val="202122"/>
                </a:solidFill>
                <a:effectLst/>
                <a:latin typeface="Arial" panose="020B0604020202020204" pitchFamily="34" charset="0"/>
              </a:rPr>
              <a:t>. </a:t>
            </a:r>
            <a:r>
              <a:rPr lang="en-US" b="0" i="1" u="none" strike="noStrike">
                <a:solidFill>
                  <a:srgbClr val="3366CC"/>
                </a:solidFill>
                <a:effectLst/>
                <a:latin typeface="Arial" panose="020B0604020202020204" pitchFamily="34" charset="0"/>
                <a:hlinkClick r:id="rId4" tooltip="Forbes"/>
              </a:rPr>
              <a:t>Forbes</a:t>
            </a:r>
            <a:r>
              <a:rPr lang="en-US" b="0" i="1">
                <a:solidFill>
                  <a:srgbClr val="202122"/>
                </a:solidFill>
                <a:effectLst/>
                <a:latin typeface="Arial" panose="020B0604020202020204" pitchFamily="34" charset="0"/>
              </a:rPr>
              <a:t>. Retrieved 3 November 2021.</a:t>
            </a:r>
            <a:endParaRPr lang="en-US" b="0" i="0">
              <a:solidFill>
                <a:srgbClr val="202122"/>
              </a:solidFill>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5BBC9E3A-0BE3-45CA-8C90-0DF0BD074198}" type="slidenum">
              <a:rPr lang="en-US" smtClean="0"/>
              <a:t>11</a:t>
            </a:fld>
            <a:endParaRPr lang="en-US"/>
          </a:p>
        </p:txBody>
      </p:sp>
    </p:spTree>
    <p:extLst>
      <p:ext uri="{BB962C8B-B14F-4D97-AF65-F5344CB8AC3E}">
        <p14:creationId xmlns:p14="http://schemas.microsoft.com/office/powerpoint/2010/main" val="2000982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04C3-5BDA-7900-863B-073CAFD3BE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172B42-D5A9-B637-0C85-BA5BC942BD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6B4A91-EE80-3446-BBEA-563A2EC5DE8A}"/>
              </a:ext>
            </a:extLst>
          </p:cNvPr>
          <p:cNvSpPr>
            <a:spLocks noGrp="1"/>
          </p:cNvSpPr>
          <p:nvPr>
            <p:ph type="dt" sz="half" idx="10"/>
          </p:nvPr>
        </p:nvSpPr>
        <p:spPr/>
        <p:txBody>
          <a:bodyPr/>
          <a:lstStyle/>
          <a:p>
            <a:fld id="{72345051-2045-45DA-935E-2E3CA1A69ADC}" type="datetimeFigureOut">
              <a:rPr lang="en-US" smtClean="0"/>
              <a:t>1/25/2024</a:t>
            </a:fld>
            <a:endParaRPr lang="en-US"/>
          </a:p>
        </p:txBody>
      </p:sp>
      <p:sp>
        <p:nvSpPr>
          <p:cNvPr id="5" name="Footer Placeholder 4">
            <a:extLst>
              <a:ext uri="{FF2B5EF4-FFF2-40B4-BE49-F238E27FC236}">
                <a16:creationId xmlns:a16="http://schemas.microsoft.com/office/drawing/2014/main" id="{9E7814F1-5191-CDCF-53D2-61F448E595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88C3D7-D25C-982C-5C24-C0C8904CD61D}"/>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832828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2BDA5-8E5E-F625-35E5-BC3D8763EA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3398D4-A073-D4D6-3FE2-1302B317F7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03FFD3-6548-58A2-D8DC-CE6F9DAEF1B9}"/>
              </a:ext>
            </a:extLst>
          </p:cNvPr>
          <p:cNvSpPr>
            <a:spLocks noGrp="1"/>
          </p:cNvSpPr>
          <p:nvPr>
            <p:ph type="dt" sz="half" idx="10"/>
          </p:nvPr>
        </p:nvSpPr>
        <p:spPr/>
        <p:txBody>
          <a:bodyPr/>
          <a:lstStyle/>
          <a:p>
            <a:fld id="{72345051-2045-45DA-935E-2E3CA1A69ADC}" type="datetimeFigureOut">
              <a:rPr lang="en-US" smtClean="0"/>
              <a:t>1/25/2024</a:t>
            </a:fld>
            <a:endParaRPr lang="en-US"/>
          </a:p>
        </p:txBody>
      </p:sp>
      <p:sp>
        <p:nvSpPr>
          <p:cNvPr id="5" name="Footer Placeholder 4">
            <a:extLst>
              <a:ext uri="{FF2B5EF4-FFF2-40B4-BE49-F238E27FC236}">
                <a16:creationId xmlns:a16="http://schemas.microsoft.com/office/drawing/2014/main" id="{773A78D2-9F17-6C16-4978-7536F76CD0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28C0B5-6DC5-D3C1-4009-497CCAEF7C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075496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95F871-B503-307B-A2D7-301420BE47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0FA35B-6D40-C209-7FA3-95ACE0B7D8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E296A9-36CC-29E7-BE5F-59FCE4187525}"/>
              </a:ext>
            </a:extLst>
          </p:cNvPr>
          <p:cNvSpPr>
            <a:spLocks noGrp="1"/>
          </p:cNvSpPr>
          <p:nvPr>
            <p:ph type="dt" sz="half" idx="10"/>
          </p:nvPr>
        </p:nvSpPr>
        <p:spPr/>
        <p:txBody>
          <a:bodyPr/>
          <a:lstStyle/>
          <a:p>
            <a:fld id="{72345051-2045-45DA-935E-2E3CA1A69ADC}" type="datetimeFigureOut">
              <a:rPr lang="en-US" smtClean="0"/>
              <a:t>1/25/2024</a:t>
            </a:fld>
            <a:endParaRPr lang="en-US"/>
          </a:p>
        </p:txBody>
      </p:sp>
      <p:sp>
        <p:nvSpPr>
          <p:cNvPr id="5" name="Footer Placeholder 4">
            <a:extLst>
              <a:ext uri="{FF2B5EF4-FFF2-40B4-BE49-F238E27FC236}">
                <a16:creationId xmlns:a16="http://schemas.microsoft.com/office/drawing/2014/main" id="{464C554A-FA27-39D4-2783-7537BA71B6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8D7AC9-B64B-ABDE-87D7-F05EB0C6C961}"/>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932667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C20FA-78A9-FE91-E470-E01DF2729E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60AD54-707C-5F00-ACBA-7CFBA15D0A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11C106-452F-2589-4ECD-9AA18389E39D}"/>
              </a:ext>
            </a:extLst>
          </p:cNvPr>
          <p:cNvSpPr>
            <a:spLocks noGrp="1"/>
          </p:cNvSpPr>
          <p:nvPr>
            <p:ph type="dt" sz="half" idx="10"/>
          </p:nvPr>
        </p:nvSpPr>
        <p:spPr/>
        <p:txBody>
          <a:bodyPr/>
          <a:lstStyle/>
          <a:p>
            <a:fld id="{72345051-2045-45DA-935E-2E3CA1A69ADC}" type="datetimeFigureOut">
              <a:rPr lang="en-US" smtClean="0"/>
              <a:t>1/25/2024</a:t>
            </a:fld>
            <a:endParaRPr lang="en-US"/>
          </a:p>
        </p:txBody>
      </p:sp>
      <p:sp>
        <p:nvSpPr>
          <p:cNvPr id="5" name="Footer Placeholder 4">
            <a:extLst>
              <a:ext uri="{FF2B5EF4-FFF2-40B4-BE49-F238E27FC236}">
                <a16:creationId xmlns:a16="http://schemas.microsoft.com/office/drawing/2014/main" id="{35D70CDC-E063-0177-0289-2BED8627E4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3A7B0D-ECAA-4559-5DF1-1E23D2BA06C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82325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53C29-5190-7C2C-C3BF-800DDE6771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E93F39-FB7F-8BB2-062D-FA2E73A3AE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776832-8CAB-4831-396E-F0C53D061863}"/>
              </a:ext>
            </a:extLst>
          </p:cNvPr>
          <p:cNvSpPr>
            <a:spLocks noGrp="1"/>
          </p:cNvSpPr>
          <p:nvPr>
            <p:ph type="dt" sz="half" idx="10"/>
          </p:nvPr>
        </p:nvSpPr>
        <p:spPr/>
        <p:txBody>
          <a:bodyPr/>
          <a:lstStyle/>
          <a:p>
            <a:fld id="{72345051-2045-45DA-935E-2E3CA1A69ADC}" type="datetimeFigureOut">
              <a:rPr lang="en-US" smtClean="0"/>
              <a:t>1/25/2024</a:t>
            </a:fld>
            <a:endParaRPr lang="en-US"/>
          </a:p>
        </p:txBody>
      </p:sp>
      <p:sp>
        <p:nvSpPr>
          <p:cNvPr id="5" name="Footer Placeholder 4">
            <a:extLst>
              <a:ext uri="{FF2B5EF4-FFF2-40B4-BE49-F238E27FC236}">
                <a16:creationId xmlns:a16="http://schemas.microsoft.com/office/drawing/2014/main" id="{2DF9C602-5B17-9C27-1AEE-26FCAFA60F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468F96-4D2A-ABA7-09D6-1150530FD8D0}"/>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57288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C81F6-3CA1-FA58-6AA6-3CDF8B86E0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801A96-23D3-44A5-8C59-776AC6C35D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FEAD71-10B6-A441-4F59-CA2FE6A76C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706315-1C60-436F-4D6B-F40DAAAEB11C}"/>
              </a:ext>
            </a:extLst>
          </p:cNvPr>
          <p:cNvSpPr>
            <a:spLocks noGrp="1"/>
          </p:cNvSpPr>
          <p:nvPr>
            <p:ph type="dt" sz="half" idx="10"/>
          </p:nvPr>
        </p:nvSpPr>
        <p:spPr/>
        <p:txBody>
          <a:bodyPr/>
          <a:lstStyle/>
          <a:p>
            <a:fld id="{72345051-2045-45DA-935E-2E3CA1A69ADC}" type="datetimeFigureOut">
              <a:rPr lang="en-US" smtClean="0"/>
              <a:t>1/25/2024</a:t>
            </a:fld>
            <a:endParaRPr lang="en-US"/>
          </a:p>
        </p:txBody>
      </p:sp>
      <p:sp>
        <p:nvSpPr>
          <p:cNvPr id="6" name="Footer Placeholder 5">
            <a:extLst>
              <a:ext uri="{FF2B5EF4-FFF2-40B4-BE49-F238E27FC236}">
                <a16:creationId xmlns:a16="http://schemas.microsoft.com/office/drawing/2014/main" id="{783DB2EE-5098-FFBF-2372-B0D3CD27AE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8D5255-B06A-8139-E397-181245E6232F}"/>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800766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135B-F276-92AF-8125-D4E9874A92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6D2F77-30A8-5E03-FC21-69D8DEA58C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2BD7C8-8234-076D-D8BB-675E324CF2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1D81B4-302A-05A1-50EE-32A1BD93EE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E7F09A-BABE-68A8-711B-6904A67757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646CA7-5783-7CE7-CCA5-473464F0D430}"/>
              </a:ext>
            </a:extLst>
          </p:cNvPr>
          <p:cNvSpPr>
            <a:spLocks noGrp="1"/>
          </p:cNvSpPr>
          <p:nvPr>
            <p:ph type="dt" sz="half" idx="10"/>
          </p:nvPr>
        </p:nvSpPr>
        <p:spPr/>
        <p:txBody>
          <a:bodyPr/>
          <a:lstStyle/>
          <a:p>
            <a:fld id="{72345051-2045-45DA-935E-2E3CA1A69ADC}" type="datetimeFigureOut">
              <a:rPr lang="en-US" smtClean="0"/>
              <a:t>1/25/2024</a:t>
            </a:fld>
            <a:endParaRPr lang="en-US"/>
          </a:p>
        </p:txBody>
      </p:sp>
      <p:sp>
        <p:nvSpPr>
          <p:cNvPr id="8" name="Footer Placeholder 7">
            <a:extLst>
              <a:ext uri="{FF2B5EF4-FFF2-40B4-BE49-F238E27FC236}">
                <a16:creationId xmlns:a16="http://schemas.microsoft.com/office/drawing/2014/main" id="{627B8AA0-1CE3-CD1F-1D3B-FC9DA7BC03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831BBD-29D9-7BD1-7F7D-D84CC21BCA12}"/>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905131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60C55-E601-5CDA-0E9E-C6ACFF7862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18277D-F6E5-E2FA-DDD5-DDCD4A1823D3}"/>
              </a:ext>
            </a:extLst>
          </p:cNvPr>
          <p:cNvSpPr>
            <a:spLocks noGrp="1"/>
          </p:cNvSpPr>
          <p:nvPr>
            <p:ph type="dt" sz="half" idx="10"/>
          </p:nvPr>
        </p:nvSpPr>
        <p:spPr/>
        <p:txBody>
          <a:bodyPr/>
          <a:lstStyle/>
          <a:p>
            <a:fld id="{72345051-2045-45DA-935E-2E3CA1A69ADC}" type="datetimeFigureOut">
              <a:rPr lang="en-US" smtClean="0"/>
              <a:t>1/25/2024</a:t>
            </a:fld>
            <a:endParaRPr lang="en-US"/>
          </a:p>
        </p:txBody>
      </p:sp>
      <p:sp>
        <p:nvSpPr>
          <p:cNvPr id="4" name="Footer Placeholder 3">
            <a:extLst>
              <a:ext uri="{FF2B5EF4-FFF2-40B4-BE49-F238E27FC236}">
                <a16:creationId xmlns:a16="http://schemas.microsoft.com/office/drawing/2014/main" id="{C3CD98FD-67EF-8E67-7E08-1C3F85334F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CC1AA5-138C-6AD0-409E-20ABDF03B725}"/>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64543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CD2B1C-5475-8426-6CAE-F28E74D8A67B}"/>
              </a:ext>
            </a:extLst>
          </p:cNvPr>
          <p:cNvSpPr>
            <a:spLocks noGrp="1"/>
          </p:cNvSpPr>
          <p:nvPr>
            <p:ph type="dt" sz="half" idx="10"/>
          </p:nvPr>
        </p:nvSpPr>
        <p:spPr/>
        <p:txBody>
          <a:bodyPr/>
          <a:lstStyle/>
          <a:p>
            <a:fld id="{72345051-2045-45DA-935E-2E3CA1A69ADC}" type="datetimeFigureOut">
              <a:rPr lang="en-US" smtClean="0"/>
              <a:t>1/25/2024</a:t>
            </a:fld>
            <a:endParaRPr lang="en-US"/>
          </a:p>
        </p:txBody>
      </p:sp>
      <p:sp>
        <p:nvSpPr>
          <p:cNvPr id="3" name="Footer Placeholder 2">
            <a:extLst>
              <a:ext uri="{FF2B5EF4-FFF2-40B4-BE49-F238E27FC236}">
                <a16:creationId xmlns:a16="http://schemas.microsoft.com/office/drawing/2014/main" id="{52D7F9F1-AE31-2D68-0A96-B3A0CA1333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C0EAD7-61BD-FBE0-110B-D73BB2AEF644}"/>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775652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83EFC-64D3-3C2E-FC43-35D72C48A3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2F9C28-8DD0-B8E9-6952-7C2F876CD6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72BB82-E95D-FB12-DB24-A511A0E060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1C5F8B-F006-5657-31F5-70981B05924E}"/>
              </a:ext>
            </a:extLst>
          </p:cNvPr>
          <p:cNvSpPr>
            <a:spLocks noGrp="1"/>
          </p:cNvSpPr>
          <p:nvPr>
            <p:ph type="dt" sz="half" idx="10"/>
          </p:nvPr>
        </p:nvSpPr>
        <p:spPr/>
        <p:txBody>
          <a:bodyPr/>
          <a:lstStyle/>
          <a:p>
            <a:fld id="{72345051-2045-45DA-935E-2E3CA1A69ADC}" type="datetimeFigureOut">
              <a:rPr lang="en-US" smtClean="0"/>
              <a:t>1/25/2024</a:t>
            </a:fld>
            <a:endParaRPr lang="en-US"/>
          </a:p>
        </p:txBody>
      </p:sp>
      <p:sp>
        <p:nvSpPr>
          <p:cNvPr id="6" name="Footer Placeholder 5">
            <a:extLst>
              <a:ext uri="{FF2B5EF4-FFF2-40B4-BE49-F238E27FC236}">
                <a16:creationId xmlns:a16="http://schemas.microsoft.com/office/drawing/2014/main" id="{9356B35B-FDA5-60CA-E866-E7219CF010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45E248-3081-E0EE-C282-89BECDDC6640}"/>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497389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2D59F-7446-CD0E-5F60-A30F3F777D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B13F3D-3221-4CE2-64BE-1E2B9AFC95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BF8ED5-E49C-9634-DE1C-85CBCA1BA9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815629-FC70-C37F-DBE2-19BB032E4CB2}"/>
              </a:ext>
            </a:extLst>
          </p:cNvPr>
          <p:cNvSpPr>
            <a:spLocks noGrp="1"/>
          </p:cNvSpPr>
          <p:nvPr>
            <p:ph type="dt" sz="half" idx="10"/>
          </p:nvPr>
        </p:nvSpPr>
        <p:spPr/>
        <p:txBody>
          <a:bodyPr/>
          <a:lstStyle/>
          <a:p>
            <a:fld id="{72345051-2045-45DA-935E-2E3CA1A69ADC}" type="datetimeFigureOut">
              <a:rPr lang="en-US" smtClean="0"/>
              <a:t>1/25/2024</a:t>
            </a:fld>
            <a:endParaRPr lang="en-US"/>
          </a:p>
        </p:txBody>
      </p:sp>
      <p:sp>
        <p:nvSpPr>
          <p:cNvPr id="6" name="Footer Placeholder 5">
            <a:extLst>
              <a:ext uri="{FF2B5EF4-FFF2-40B4-BE49-F238E27FC236}">
                <a16:creationId xmlns:a16="http://schemas.microsoft.com/office/drawing/2014/main" id="{960742AF-3CD1-C9DA-7EF0-3862FF03A5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65A11A-4142-F55B-8888-AE578CDBE80E}"/>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5057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13C560-5F73-488B-3A89-21E029C58D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06D258-6901-BB61-5DB2-4CC4FAF906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FEC0DB-867D-4B38-EB05-B3D4F35759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45051-2045-45DA-935E-2E3CA1A69ADC}" type="datetimeFigureOut">
              <a:rPr lang="en-US" smtClean="0"/>
              <a:t>1/25/2024</a:t>
            </a:fld>
            <a:endParaRPr lang="en-US"/>
          </a:p>
        </p:txBody>
      </p:sp>
      <p:sp>
        <p:nvSpPr>
          <p:cNvPr id="5" name="Footer Placeholder 4">
            <a:extLst>
              <a:ext uri="{FF2B5EF4-FFF2-40B4-BE49-F238E27FC236}">
                <a16:creationId xmlns:a16="http://schemas.microsoft.com/office/drawing/2014/main" id="{6104CCE5-86C6-FA35-5AD0-466B5D9B7E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2D8F7D-F564-D574-F18E-FD62557423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3380352096"/>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news.cornell.edu/stories/2021/10/more-999-studies-agree-humans-caused-climate-chang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substack.com/redirect/c76e51f1-5238-43d8-b9f1-bfe5fb1e9da3?j=eyJ1IjoiYWoxN3UifQ.yyIk9Die9BexpUPUkQ8RGf4CGSkVFUeEq-rMe0DZgiQ"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forbes.com/sites/alisondurkee/2020/09/15/facebook-launches-new-climate-change-center-amid-wildfires-but-still-wont-take-down-misinformation/?sh=734aad1a6ead"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forbes.com/sites/tommybeer/2021/02/18/facebook-continues-fight-against-misinformation-plans-to-debunk-climate-change-myths/?sh=4f35a2914804"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iea.org/reports/renewable-energy-market-update-2021"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interfaceinc.scene7.com/is/content/InterfaceInc/Interface/Americas/WebsiteContentAssets/Documents/Sustainability%20Carbon%20Negative%20FAQ/wc_am-carbonnegativefaqfinal.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sitecoremaster.spu.edu/academics/school-of-business-and-economics/undergraduate-programs/majors/international-sustainable-development-major" TargetMode="External"/><Relationship Id="rId3" Type="http://schemas.openxmlformats.org/officeDocument/2006/relationships/hyperlink" Target="https://sitecoremaster.spu.edu/academics/school-of-theology/undergraduate-programs/minors/ecotheology" TargetMode="External"/><Relationship Id="rId7" Type="http://schemas.openxmlformats.org/officeDocument/2006/relationships/hyperlink" Target="https://spu.edu/catalog/ugcatalog/degree-requirements?Area=MINASEGR&amp;Major=1GEN&amp;navRoot=%7bFC9186DA-8E6B-4EB0-B24C-FB5DB8455FFE%7d"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sitecoremaster.spu.edu/academics/college-of-arts-sciences/biology/undergraduate-programs/biology-majors/bs-ecology" TargetMode="External"/><Relationship Id="rId11" Type="http://schemas.openxmlformats.org/officeDocument/2006/relationships/image" Target="../media/image13.png"/><Relationship Id="rId5" Type="http://schemas.openxmlformats.org/officeDocument/2006/relationships/hyperlink" Target="https://spu.edu/catalog/ugcatalog/interdisciplinary/data-analytics" TargetMode="External"/><Relationship Id="rId10" Type="http://schemas.openxmlformats.org/officeDocument/2006/relationships/hyperlink" Target="https://sitecoremaster.spu.edu/academics/college-of-arts-sciences/english-cultural-studies-department/social-justice-cultural-studies-major" TargetMode="External"/><Relationship Id="rId4" Type="http://schemas.openxmlformats.org/officeDocument/2006/relationships/hyperlink" Target="https://spu.edu/catalog/ugcatalog/degree-requirements?Area=MINBGESM&amp;Major=1BAD&amp;navRoot=%7b11F7BEEE-0DF-47A1-9D93-1B7AE742946C%7d" TargetMode="External"/><Relationship Id="rId9" Type="http://schemas.openxmlformats.org/officeDocument/2006/relationships/hyperlink" Target="https://sitecoremaster.spu.edu/academics/school-of-business-and-economics/about/PRM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merkley.senate.gov/wp-content/uploads/2023/11/23.11.14-DOE-LNG-Letter.pdf" TargetMode="External"/><Relationship Id="rId2" Type="http://schemas.openxmlformats.org/officeDocument/2006/relationships/hyperlink" Target="https://www.foodandwaterwatch.org/wp-content/uploads/2023/12/Scientists-CP2-Letter-Final.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spu.edu/academics/college-of-arts-sciences/biology/lecture"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blogs.microsoft.com/on-the-issues/2022/11/02/closing-sustainability-skills-gap/"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s://creationcare.org/who-we-are/beliefs.html" TargetMode="External"/><Relationship Id="rId3" Type="http://schemas.openxmlformats.org/officeDocument/2006/relationships/image" Target="../media/image20.gif"/><Relationship Id="rId7"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s://www.unep.org/about-un-environment/faith-earth-initiative" TargetMode="External"/><Relationship Id="rId4" Type="http://schemas.openxmlformats.org/officeDocument/2006/relationships/hyperlink" Target="http://www.nrpe.org/" TargetMode="External"/><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en.wikipedia.org/wiki/Communism" TargetMode="External"/><Relationship Id="rId3" Type="http://schemas.openxmlformats.org/officeDocument/2006/relationships/hyperlink" Target="https://en.wikipedia.org/wiki/Scientific_consensus" TargetMode="External"/><Relationship Id="rId7" Type="http://schemas.openxmlformats.org/officeDocument/2006/relationships/hyperlink" Target="https://en.wikipedia.org/wiki/Socialis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en.wikipedia.org/wiki/Anthropogenic_climate_change" TargetMode="External"/><Relationship Id="rId5" Type="http://schemas.openxmlformats.org/officeDocument/2006/relationships/hyperlink" Target="https://en.wikipedia.org/wiki/Ozone_hole" TargetMode="External"/><Relationship Id="rId4" Type="http://schemas.openxmlformats.org/officeDocument/2006/relationships/hyperlink" Target="https://en.wikipedia.org/wiki/Dangers_of_smok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EA8434-A215-D8C1-7295-05CBB6CD6036}"/>
              </a:ext>
            </a:extLst>
          </p:cNvPr>
          <p:cNvSpPr/>
          <p:nvPr/>
        </p:nvSpPr>
        <p:spPr>
          <a:xfrm>
            <a:off x="356223" y="1158738"/>
            <a:ext cx="11150199" cy="4401973"/>
          </a:xfrm>
          <a:prstGeom prst="rect">
            <a:avLst/>
          </a:prstGeom>
          <a:noFill/>
          <a:ln w="1905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5" name="Rectangle 4">
            <a:extLst>
              <a:ext uri="{FF2B5EF4-FFF2-40B4-BE49-F238E27FC236}">
                <a16:creationId xmlns:a16="http://schemas.microsoft.com/office/drawing/2014/main" id="{32D3BCCF-23AA-A173-7788-8D67BDBC555C}"/>
              </a:ext>
            </a:extLst>
          </p:cNvPr>
          <p:cNvSpPr/>
          <p:nvPr/>
        </p:nvSpPr>
        <p:spPr>
          <a:xfrm>
            <a:off x="9747315" y="688157"/>
            <a:ext cx="2444685" cy="5476973"/>
          </a:xfrm>
          <a:prstGeom prst="rect">
            <a:avLst/>
          </a:prstGeom>
          <a:noFill/>
          <a:ln w="1905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3" name="Rectangle 2">
            <a:extLst>
              <a:ext uri="{FF2B5EF4-FFF2-40B4-BE49-F238E27FC236}">
                <a16:creationId xmlns:a16="http://schemas.microsoft.com/office/drawing/2014/main" id="{40ED6147-B20E-03A2-8619-D4596BBA265F}"/>
              </a:ext>
            </a:extLst>
          </p:cNvPr>
          <p:cNvSpPr/>
          <p:nvPr/>
        </p:nvSpPr>
        <p:spPr>
          <a:xfrm>
            <a:off x="0" y="1676399"/>
            <a:ext cx="12192000" cy="3366656"/>
          </a:xfrm>
          <a:prstGeom prst="rect">
            <a:avLst/>
          </a:prstGeom>
          <a:gradFill flip="none" rotWithShape="1">
            <a:gsLst>
              <a:gs pos="53000">
                <a:srgbClr val="7FAA62"/>
              </a:gs>
              <a:gs pos="0">
                <a:schemeClr val="accent6">
                  <a:lumMod val="60000"/>
                  <a:lumOff val="40000"/>
                </a:schemeClr>
              </a:gs>
              <a:gs pos="100000">
                <a:schemeClr val="accent6">
                  <a:lumMod val="7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0EE8608-AE85-D117-9F3C-1A0C3E0335A0}"/>
              </a:ext>
            </a:extLst>
          </p:cNvPr>
          <p:cNvSpPr>
            <a:spLocks noGrp="1"/>
          </p:cNvSpPr>
          <p:nvPr>
            <p:ph type="title"/>
          </p:nvPr>
        </p:nvSpPr>
        <p:spPr>
          <a:xfrm>
            <a:off x="6404275" y="1874276"/>
            <a:ext cx="5431502" cy="2970899"/>
          </a:xfrm>
        </p:spPr>
        <p:txBody>
          <a:bodyPr>
            <a:noAutofit/>
          </a:bodyPr>
          <a:lstStyle/>
          <a:p>
            <a:pPr algn="r"/>
            <a:r>
              <a:rPr lang="en-US" sz="4800" i="0" dirty="0">
                <a:effectLst/>
                <a:latin typeface="Aharoni" panose="020F0502020204030204" pitchFamily="2" charset="-79"/>
                <a:ea typeface="Roboto" panose="02000000000000000000" pitchFamily="2" charset="0"/>
                <a:cs typeface="Aharoni" panose="020F0502020204030204" pitchFamily="2" charset="-79"/>
              </a:rPr>
              <a:t>Discerning Climate Change Information and Responses</a:t>
            </a:r>
            <a:endParaRPr lang="en-US" sz="4800" dirty="0">
              <a:latin typeface="Aharoni" panose="020F0502020204030204" pitchFamily="2" charset="-79"/>
              <a:ea typeface="Roboto" panose="02000000000000000000" pitchFamily="2" charset="0"/>
              <a:cs typeface="Aharoni" panose="020F0502020204030204" pitchFamily="2" charset="-79"/>
            </a:endParaRPr>
          </a:p>
        </p:txBody>
      </p:sp>
      <p:sp>
        <p:nvSpPr>
          <p:cNvPr id="4" name="Rectangle 3">
            <a:extLst>
              <a:ext uri="{FF2B5EF4-FFF2-40B4-BE49-F238E27FC236}">
                <a16:creationId xmlns:a16="http://schemas.microsoft.com/office/drawing/2014/main" id="{0B10419C-72AF-8B7C-5547-8DBB8492FBF3}"/>
              </a:ext>
            </a:extLst>
          </p:cNvPr>
          <p:cNvSpPr/>
          <p:nvPr/>
        </p:nvSpPr>
        <p:spPr>
          <a:xfrm>
            <a:off x="0" y="1020932"/>
            <a:ext cx="6877586" cy="5864035"/>
          </a:xfrm>
          <a:prstGeom prst="rect">
            <a:avLst/>
          </a:prstGeom>
          <a:gradFill flip="none" rotWithShape="1">
            <a:gsLst>
              <a:gs pos="53000">
                <a:srgbClr val="7FAA62"/>
              </a:gs>
              <a:gs pos="0">
                <a:schemeClr val="accent6">
                  <a:lumMod val="60000"/>
                  <a:lumOff val="40000"/>
                </a:schemeClr>
              </a:gs>
              <a:gs pos="100000">
                <a:schemeClr val="accent6">
                  <a:lumMod val="75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6" name="Picture 2">
            <a:extLst>
              <a:ext uri="{FF2B5EF4-FFF2-40B4-BE49-F238E27FC236}">
                <a16:creationId xmlns:a16="http://schemas.microsoft.com/office/drawing/2014/main" id="{3A5DB6B8-B3E4-F087-E7A3-2EC3FD8D01A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5005" y="1766656"/>
            <a:ext cx="6357235" cy="4256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090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DEE2A-26E7-B731-6829-3AB89A37DEC6}"/>
              </a:ext>
            </a:extLst>
          </p:cNvPr>
          <p:cNvSpPr>
            <a:spLocks noGrp="1"/>
          </p:cNvSpPr>
          <p:nvPr>
            <p:ph type="title"/>
          </p:nvPr>
        </p:nvSpPr>
        <p:spPr>
          <a:xfrm>
            <a:off x="838199" y="365125"/>
            <a:ext cx="10871447" cy="1325563"/>
          </a:xfrm>
        </p:spPr>
        <p:txBody>
          <a:bodyPr>
            <a:normAutofit fontScale="90000"/>
          </a:bodyPr>
          <a:lstStyle/>
          <a:p>
            <a:pPr algn="ctr"/>
            <a:r>
              <a:rPr lang="en-US" sz="5400" b="1" dirty="0">
                <a:solidFill>
                  <a:srgbClr val="62983E"/>
                </a:solidFill>
                <a:latin typeface="Aharoni" panose="02010803020104030203" pitchFamily="2" charset="-79"/>
                <a:cs typeface="Aharoni" panose="02010803020104030203" pitchFamily="2" charset="-79"/>
              </a:rPr>
              <a:t>How do They Spread </a:t>
            </a:r>
            <a:r>
              <a:rPr lang="en-US" sz="5400" b="1" dirty="0">
                <a:solidFill>
                  <a:schemeClr val="accent2"/>
                </a:solidFill>
                <a:latin typeface="Aharoni" panose="02010803020104030203" pitchFamily="2" charset="-79"/>
                <a:cs typeface="Aharoni" panose="02010803020104030203" pitchFamily="2" charset="-79"/>
              </a:rPr>
              <a:t>Disinformation</a:t>
            </a:r>
            <a:r>
              <a:rPr lang="en-US" sz="5400" b="1" dirty="0">
                <a:solidFill>
                  <a:srgbClr val="62983E"/>
                </a:solidFill>
                <a:latin typeface="Aharoni" panose="02010803020104030203" pitchFamily="2" charset="-79"/>
                <a:cs typeface="Aharoni" panose="02010803020104030203" pitchFamily="2" charset="-79"/>
              </a:rPr>
              <a:t>?</a:t>
            </a:r>
          </a:p>
        </p:txBody>
      </p:sp>
      <p:sp>
        <p:nvSpPr>
          <p:cNvPr id="3" name="Content Placeholder 2">
            <a:extLst>
              <a:ext uri="{FF2B5EF4-FFF2-40B4-BE49-F238E27FC236}">
                <a16:creationId xmlns:a16="http://schemas.microsoft.com/office/drawing/2014/main" id="{CB0E706B-FC1A-E3B2-EFD5-D66847833440}"/>
              </a:ext>
            </a:extLst>
          </p:cNvPr>
          <p:cNvSpPr>
            <a:spLocks noGrp="1"/>
          </p:cNvSpPr>
          <p:nvPr>
            <p:ph idx="1"/>
          </p:nvPr>
        </p:nvSpPr>
        <p:spPr>
          <a:xfrm>
            <a:off x="660276" y="5206135"/>
            <a:ext cx="10871446" cy="917575"/>
          </a:xfrm>
        </p:spPr>
        <p:txBody>
          <a:bodyPr>
            <a:noAutofit/>
          </a:bodyPr>
          <a:lstStyle/>
          <a:p>
            <a:pPr marL="0" indent="0">
              <a:buNone/>
            </a:pPr>
            <a:r>
              <a:rPr lang="en-US" sz="3100" b="1" i="0" dirty="0">
                <a:solidFill>
                  <a:srgbClr val="5C323B"/>
                </a:solidFill>
                <a:effectLst/>
                <a:latin typeface="Inter"/>
              </a:rPr>
              <a:t>Goal: </a:t>
            </a:r>
            <a:r>
              <a:rPr lang="en-US" sz="3100" b="0" i="0" dirty="0">
                <a:solidFill>
                  <a:srgbClr val="5C323B"/>
                </a:solidFill>
                <a:effectLst/>
                <a:latin typeface="Inter"/>
              </a:rPr>
              <a:t>Leaving the public with the perpetual impression that there are lots of unresolved questions and that scientists are not to be trusted.</a:t>
            </a:r>
            <a:endParaRPr lang="en-US" sz="3100" dirty="0">
              <a:solidFill>
                <a:srgbClr val="5C323B"/>
              </a:solidFill>
              <a:latin typeface="Inter"/>
            </a:endParaRPr>
          </a:p>
        </p:txBody>
      </p:sp>
      <p:sp>
        <p:nvSpPr>
          <p:cNvPr id="5" name="TextBox 4">
            <a:extLst>
              <a:ext uri="{FF2B5EF4-FFF2-40B4-BE49-F238E27FC236}">
                <a16:creationId xmlns:a16="http://schemas.microsoft.com/office/drawing/2014/main" id="{99165A14-1527-5D95-97AB-710CC509277A}"/>
              </a:ext>
            </a:extLst>
          </p:cNvPr>
          <p:cNvSpPr txBox="1"/>
          <p:nvPr/>
        </p:nvSpPr>
        <p:spPr>
          <a:xfrm>
            <a:off x="1071418" y="2159147"/>
            <a:ext cx="10344727" cy="3046988"/>
          </a:xfrm>
          <a:prstGeom prst="rect">
            <a:avLst/>
          </a:prstGeom>
          <a:noFill/>
        </p:spPr>
        <p:txBody>
          <a:bodyPr wrap="square" numCol="2">
            <a:spAutoFit/>
          </a:bodyPr>
          <a:lstStyle/>
          <a:p>
            <a:pPr marL="285750" indent="-285750">
              <a:buFont typeface="Arial" panose="020B0604020202020204" pitchFamily="34" charset="0"/>
              <a:buChar char="•"/>
            </a:pPr>
            <a:r>
              <a:rPr lang="en-US" sz="3100" dirty="0">
                <a:solidFill>
                  <a:srgbClr val="5C323B"/>
                </a:solidFill>
                <a:latin typeface="Inter"/>
              </a:rPr>
              <a:t>C</a:t>
            </a:r>
            <a:r>
              <a:rPr lang="en-US" sz="3100" b="0" i="0" dirty="0">
                <a:solidFill>
                  <a:srgbClr val="5C323B"/>
                </a:solidFill>
                <a:effectLst/>
                <a:latin typeface="Inter"/>
              </a:rPr>
              <a:t>ite fake experts  </a:t>
            </a:r>
          </a:p>
          <a:p>
            <a:pPr marL="285750" indent="-285750">
              <a:buFont typeface="Arial" panose="020B0604020202020204" pitchFamily="34" charset="0"/>
              <a:buChar char="•"/>
            </a:pPr>
            <a:r>
              <a:rPr lang="en-US" sz="3100" dirty="0">
                <a:solidFill>
                  <a:srgbClr val="5C323B"/>
                </a:solidFill>
                <a:latin typeface="Inter"/>
              </a:rPr>
              <a:t>C</a:t>
            </a:r>
            <a:r>
              <a:rPr lang="en-US" sz="3100" b="0" i="0" dirty="0">
                <a:solidFill>
                  <a:srgbClr val="5C323B"/>
                </a:solidFill>
                <a:effectLst/>
                <a:latin typeface="Inter"/>
              </a:rPr>
              <a:t>herry-pick data </a:t>
            </a:r>
          </a:p>
          <a:p>
            <a:pPr marL="285750" indent="-285750">
              <a:buFont typeface="Arial" panose="020B0604020202020204" pitchFamily="34" charset="0"/>
              <a:buChar char="•"/>
            </a:pPr>
            <a:r>
              <a:rPr lang="en-US" sz="3100" dirty="0">
                <a:solidFill>
                  <a:srgbClr val="5C323B"/>
                </a:solidFill>
                <a:latin typeface="Inter"/>
              </a:rPr>
              <a:t>I</a:t>
            </a:r>
            <a:r>
              <a:rPr lang="en-US" sz="3100" b="0" i="0" dirty="0">
                <a:solidFill>
                  <a:srgbClr val="5C323B"/>
                </a:solidFill>
                <a:effectLst/>
                <a:latin typeface="Inter"/>
              </a:rPr>
              <a:t>mpugn the integrity of individual scientists </a:t>
            </a:r>
          </a:p>
          <a:p>
            <a:pPr marL="285750" indent="-285750">
              <a:buFont typeface="Arial" panose="020B0604020202020204" pitchFamily="34" charset="0"/>
              <a:buChar char="•"/>
            </a:pPr>
            <a:endParaRPr lang="en-US" sz="3100" dirty="0">
              <a:solidFill>
                <a:srgbClr val="5C323B"/>
              </a:solidFill>
              <a:latin typeface="Inter"/>
            </a:endParaRPr>
          </a:p>
          <a:p>
            <a:pPr marL="285750" indent="-285750">
              <a:buFont typeface="Arial" panose="020B0604020202020204" pitchFamily="34" charset="0"/>
              <a:buChar char="•"/>
            </a:pPr>
            <a:endParaRPr lang="en-US" sz="3100" dirty="0">
              <a:solidFill>
                <a:srgbClr val="5C323B"/>
              </a:solidFill>
              <a:latin typeface="Inter"/>
            </a:endParaRPr>
          </a:p>
          <a:p>
            <a:pPr marL="285750" indent="-285750">
              <a:buFont typeface="Arial" panose="020B0604020202020204" pitchFamily="34" charset="0"/>
              <a:buChar char="•"/>
            </a:pPr>
            <a:r>
              <a:rPr lang="en-US" sz="3100" dirty="0">
                <a:solidFill>
                  <a:srgbClr val="5C323B"/>
                </a:solidFill>
                <a:latin typeface="Inter"/>
              </a:rPr>
              <a:t>I</a:t>
            </a:r>
            <a:r>
              <a:rPr lang="en-US" sz="3100" b="0" i="0" dirty="0">
                <a:solidFill>
                  <a:srgbClr val="5C323B"/>
                </a:solidFill>
                <a:effectLst/>
                <a:latin typeface="Inter"/>
              </a:rPr>
              <a:t>mpugn the scientific process</a:t>
            </a:r>
          </a:p>
          <a:p>
            <a:pPr marL="285750" indent="-285750">
              <a:buFont typeface="Arial" panose="020B0604020202020204" pitchFamily="34" charset="0"/>
              <a:buChar char="•"/>
            </a:pPr>
            <a:r>
              <a:rPr lang="en-US" sz="3100" dirty="0">
                <a:solidFill>
                  <a:srgbClr val="5C323B"/>
                </a:solidFill>
                <a:latin typeface="Inter"/>
              </a:rPr>
              <a:t>P</a:t>
            </a:r>
            <a:r>
              <a:rPr lang="en-US" sz="3100" b="0" i="0" dirty="0">
                <a:solidFill>
                  <a:srgbClr val="5C323B"/>
                </a:solidFill>
                <a:effectLst/>
                <a:latin typeface="Inter"/>
              </a:rPr>
              <a:t>lace impossible demands on the science</a:t>
            </a:r>
          </a:p>
          <a:p>
            <a:pPr marL="285750" indent="-285750">
              <a:buFont typeface="Arial" panose="020B0604020202020204" pitchFamily="34" charset="0"/>
              <a:buChar char="•"/>
            </a:pPr>
            <a:r>
              <a:rPr lang="en-US" sz="3100" dirty="0">
                <a:solidFill>
                  <a:srgbClr val="5C323B"/>
                </a:solidFill>
                <a:latin typeface="Inter"/>
              </a:rPr>
              <a:t>A</a:t>
            </a:r>
            <a:r>
              <a:rPr lang="en-US" sz="3100" b="0" i="0" dirty="0">
                <a:solidFill>
                  <a:srgbClr val="5C323B"/>
                </a:solidFill>
                <a:effectLst/>
                <a:latin typeface="Inter"/>
              </a:rPr>
              <a:t>ppeal to conspiracy theories. </a:t>
            </a:r>
          </a:p>
        </p:txBody>
      </p:sp>
    </p:spTree>
    <p:extLst>
      <p:ext uri="{BB962C8B-B14F-4D97-AF65-F5344CB8AC3E}">
        <p14:creationId xmlns:p14="http://schemas.microsoft.com/office/powerpoint/2010/main" val="1518003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99F4E-0926-F0D7-A39C-0544E722DA24}"/>
              </a:ext>
            </a:extLst>
          </p:cNvPr>
          <p:cNvSpPr>
            <a:spLocks noGrp="1"/>
          </p:cNvSpPr>
          <p:nvPr>
            <p:ph type="title"/>
          </p:nvPr>
        </p:nvSpPr>
        <p:spPr>
          <a:xfrm>
            <a:off x="1158240" y="1078169"/>
            <a:ext cx="9875520" cy="879472"/>
          </a:xfrm>
          <a:noFill/>
        </p:spPr>
        <p:txBody>
          <a:bodyPr vert="horz" wrap="square" lIns="91440" tIns="45720" rIns="91440" bIns="45720" rtlCol="0" anchor="ctr">
            <a:spAutoFit/>
          </a:bodyPr>
          <a:lstStyle/>
          <a:p>
            <a:pPr marL="45720" algn="ctr">
              <a:lnSpc>
                <a:spcPct val="70000"/>
              </a:lnSpc>
              <a:spcBef>
                <a:spcPts val="1400"/>
              </a:spcBef>
              <a:buClr>
                <a:schemeClr val="accent1"/>
              </a:buClr>
              <a:buSzPct val="80000"/>
            </a:pPr>
            <a:r>
              <a:rPr lang="en-US" sz="6600" b="1" dirty="0">
                <a:solidFill>
                  <a:schemeClr val="accent2"/>
                </a:solidFill>
                <a:latin typeface="Aharoni" panose="02010803020104030203" pitchFamily="2" charset="-79"/>
                <a:cs typeface="Aharoni" panose="02010803020104030203" pitchFamily="2" charset="-79"/>
              </a:rPr>
              <a:t>Social Media impacts? </a:t>
            </a:r>
          </a:p>
        </p:txBody>
      </p:sp>
      <p:sp>
        <p:nvSpPr>
          <p:cNvPr id="3" name="Content Placeholder 2">
            <a:extLst>
              <a:ext uri="{FF2B5EF4-FFF2-40B4-BE49-F238E27FC236}">
                <a16:creationId xmlns:a16="http://schemas.microsoft.com/office/drawing/2014/main" id="{FEF9EA14-EFCE-4191-2CFD-0951125FB46B}"/>
              </a:ext>
            </a:extLst>
          </p:cNvPr>
          <p:cNvSpPr>
            <a:spLocks noGrp="1"/>
          </p:cNvSpPr>
          <p:nvPr>
            <p:ph idx="1"/>
          </p:nvPr>
        </p:nvSpPr>
        <p:spPr>
          <a:xfrm>
            <a:off x="650523" y="1702631"/>
            <a:ext cx="10890954" cy="4578096"/>
          </a:xfrm>
        </p:spPr>
        <p:txBody>
          <a:bodyPr>
            <a:normAutofit lnSpcReduction="10000"/>
          </a:bodyPr>
          <a:lstStyle/>
          <a:p>
            <a:endParaRPr lang="en-US" sz="3600" b="0" i="0" dirty="0">
              <a:solidFill>
                <a:srgbClr val="202020"/>
              </a:solidFill>
              <a:effectLst/>
              <a:latin typeface="Inter"/>
            </a:endParaRPr>
          </a:p>
          <a:p>
            <a:r>
              <a:rPr lang="en-US" sz="3600" b="0" i="0" dirty="0">
                <a:solidFill>
                  <a:srgbClr val="5C323B"/>
                </a:solidFill>
                <a:effectLst/>
                <a:latin typeface="Inter"/>
              </a:rPr>
              <a:t>Are social media platforms changing the way we communicate, build and maintain relationships, set social standards, and </a:t>
            </a:r>
            <a:r>
              <a:rPr lang="en-US" sz="3600" b="0" i="0" u="sng" dirty="0">
                <a:solidFill>
                  <a:srgbClr val="5C323B"/>
                </a:solidFill>
                <a:effectLst/>
                <a:latin typeface="Inter"/>
              </a:rPr>
              <a:t>negotiate and assert our society’s values</a:t>
            </a:r>
            <a:r>
              <a:rPr lang="en-US" sz="3600" b="0" i="0" dirty="0">
                <a:solidFill>
                  <a:srgbClr val="5C323B"/>
                </a:solidFill>
                <a:effectLst/>
                <a:latin typeface="Inter"/>
              </a:rPr>
              <a:t>? </a:t>
            </a:r>
          </a:p>
          <a:p>
            <a:endParaRPr lang="en-US" sz="3600" b="0" i="0" dirty="0">
              <a:solidFill>
                <a:srgbClr val="5C323B"/>
              </a:solidFill>
              <a:effectLst/>
              <a:latin typeface="Inter"/>
            </a:endParaRPr>
          </a:p>
          <a:p>
            <a:r>
              <a:rPr lang="en-US" sz="3600" b="0" i="0" dirty="0">
                <a:solidFill>
                  <a:srgbClr val="5C323B"/>
                </a:solidFill>
                <a:effectLst/>
                <a:latin typeface="Inter"/>
              </a:rPr>
              <a:t>In the process, have they become spaces that make it profitable (via ad revenue) to spread disinformation about Climate Change?</a:t>
            </a:r>
          </a:p>
          <a:p>
            <a:endParaRPr lang="en-US" sz="3600" dirty="0">
              <a:latin typeface="Inter"/>
            </a:endParaRPr>
          </a:p>
        </p:txBody>
      </p:sp>
    </p:spTree>
    <p:extLst>
      <p:ext uri="{BB962C8B-B14F-4D97-AF65-F5344CB8AC3E}">
        <p14:creationId xmlns:p14="http://schemas.microsoft.com/office/powerpoint/2010/main" val="2937663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A15668-DD4A-CC97-AACE-CBB7D5CC8DDB}"/>
              </a:ext>
            </a:extLst>
          </p:cNvPr>
          <p:cNvSpPr/>
          <p:nvPr/>
        </p:nvSpPr>
        <p:spPr>
          <a:xfrm>
            <a:off x="9245600" y="0"/>
            <a:ext cx="2946400" cy="6858000"/>
          </a:xfrm>
          <a:prstGeom prst="rect">
            <a:avLst/>
          </a:prstGeom>
          <a:solidFill>
            <a:srgbClr val="073B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DEA827B-6817-C68B-9DD0-B6457C06EDFF}"/>
              </a:ext>
            </a:extLst>
          </p:cNvPr>
          <p:cNvSpPr txBox="1"/>
          <p:nvPr/>
        </p:nvSpPr>
        <p:spPr>
          <a:xfrm>
            <a:off x="646541" y="2164204"/>
            <a:ext cx="8331202" cy="3785652"/>
          </a:xfrm>
          <a:prstGeom prst="rect">
            <a:avLst/>
          </a:prstGeom>
          <a:noFill/>
        </p:spPr>
        <p:txBody>
          <a:bodyPr wrap="square">
            <a:spAutoFit/>
          </a:bodyPr>
          <a:lstStyle/>
          <a:p>
            <a:pPr marL="0" indent="0">
              <a:buNone/>
            </a:pPr>
            <a:r>
              <a:rPr lang="en-US" sz="2400" dirty="0">
                <a:solidFill>
                  <a:srgbClr val="5C323B"/>
                </a:solidFill>
                <a:latin typeface="Inter"/>
              </a:rPr>
              <a:t>Forbes and the Financial Times cite a Center for Countering Digital Hate (CCDH) report that identified “</a:t>
            </a:r>
            <a:r>
              <a:rPr lang="en-US" sz="2400" b="1" dirty="0">
                <a:solidFill>
                  <a:srgbClr val="5C323B"/>
                </a:solidFill>
                <a:latin typeface="Inter"/>
              </a:rPr>
              <a:t>ten fringe publishers</a:t>
            </a:r>
            <a:r>
              <a:rPr lang="en-US" sz="2400" dirty="0">
                <a:solidFill>
                  <a:srgbClr val="5C323B"/>
                </a:solidFill>
                <a:latin typeface="Inter"/>
              </a:rPr>
              <a:t>” with 186 million followers </a:t>
            </a:r>
          </a:p>
          <a:p>
            <a:pPr marL="800100" lvl="1" indent="-342900">
              <a:buFont typeface="Arial" panose="020B0604020202020204" pitchFamily="34" charset="0"/>
              <a:buChar char="•"/>
            </a:pPr>
            <a:r>
              <a:rPr lang="en-US" sz="2400" dirty="0">
                <a:solidFill>
                  <a:srgbClr val="5C323B"/>
                </a:solidFill>
                <a:latin typeface="Inter"/>
              </a:rPr>
              <a:t>responsible for majority of Facebook user interactions with content that denied climate change.  </a:t>
            </a:r>
          </a:p>
          <a:p>
            <a:pPr marL="0" indent="0">
              <a:buNone/>
            </a:pPr>
            <a:endParaRPr lang="en-US" sz="2400" dirty="0">
              <a:solidFill>
                <a:srgbClr val="5C323B"/>
              </a:solidFill>
              <a:latin typeface="Inter"/>
            </a:endParaRPr>
          </a:p>
          <a:p>
            <a:pPr marL="0" indent="0">
              <a:buNone/>
            </a:pPr>
            <a:r>
              <a:rPr lang="en-US" sz="2400" dirty="0">
                <a:solidFill>
                  <a:srgbClr val="5C323B"/>
                </a:solidFill>
                <a:latin typeface="Inter"/>
              </a:rPr>
              <a:t>And Fox News reports from same/similar sources</a:t>
            </a:r>
          </a:p>
          <a:p>
            <a:pPr marL="914400" lvl="1" indent="-457200">
              <a:buFont typeface="Arial" panose="020B0604020202020204" pitchFamily="34" charset="0"/>
              <a:buChar char="•"/>
            </a:pPr>
            <a:r>
              <a:rPr lang="en-US" sz="2400" dirty="0">
                <a:solidFill>
                  <a:srgbClr val="5C323B"/>
                </a:solidFill>
                <a:latin typeface="Inter"/>
              </a:rPr>
              <a:t>Transcript analysis of their climate change reporting revealed it promoted doubt and skepticism ( &gt;80% in 2019, continuing trend).  </a:t>
            </a:r>
          </a:p>
        </p:txBody>
      </p:sp>
      <p:sp>
        <p:nvSpPr>
          <p:cNvPr id="2" name="Title 1">
            <a:extLst>
              <a:ext uri="{FF2B5EF4-FFF2-40B4-BE49-F238E27FC236}">
                <a16:creationId xmlns:a16="http://schemas.microsoft.com/office/drawing/2014/main" id="{97EC6E34-C5D2-03ED-EAA1-D327E9CD5157}"/>
              </a:ext>
            </a:extLst>
          </p:cNvPr>
          <p:cNvSpPr>
            <a:spLocks noGrp="1"/>
          </p:cNvSpPr>
          <p:nvPr>
            <p:ph type="title"/>
          </p:nvPr>
        </p:nvSpPr>
        <p:spPr>
          <a:xfrm>
            <a:off x="512613" y="714123"/>
            <a:ext cx="8599058" cy="1181862"/>
          </a:xfrm>
          <a:noFill/>
        </p:spPr>
        <p:txBody>
          <a:bodyPr vert="horz" wrap="square" lIns="91440" tIns="45720" rIns="91440" bIns="45720" rtlCol="0" anchor="ctr">
            <a:spAutoFit/>
          </a:bodyPr>
          <a:lstStyle/>
          <a:p>
            <a:pPr marL="45720">
              <a:lnSpc>
                <a:spcPct val="70000"/>
              </a:lnSpc>
              <a:spcBef>
                <a:spcPts val="1400"/>
              </a:spcBef>
              <a:buClr>
                <a:schemeClr val="accent1"/>
              </a:buClr>
              <a:buSzPct val="80000"/>
            </a:pPr>
            <a:r>
              <a:rPr lang="en-US" sz="4800" b="1" dirty="0">
                <a:solidFill>
                  <a:srgbClr val="62983E"/>
                </a:solidFill>
                <a:latin typeface="Aharoni" panose="02010803020104030203" pitchFamily="2" charset="-79"/>
                <a:cs typeface="Aharoni" panose="02010803020104030203" pitchFamily="2" charset="-79"/>
              </a:rPr>
              <a:t>Who‘s spreading </a:t>
            </a:r>
            <a:r>
              <a:rPr lang="en-US" sz="4800" b="1" dirty="0">
                <a:solidFill>
                  <a:schemeClr val="accent2"/>
                </a:solidFill>
                <a:latin typeface="Aharoni" panose="02010803020104030203" pitchFamily="2" charset="-79"/>
                <a:cs typeface="Aharoni" panose="02010803020104030203" pitchFamily="2" charset="-79"/>
              </a:rPr>
              <a:t>Disinformation?</a:t>
            </a:r>
          </a:p>
        </p:txBody>
      </p:sp>
      <p:sp>
        <p:nvSpPr>
          <p:cNvPr id="5" name="TextBox 4">
            <a:extLst>
              <a:ext uri="{FF2B5EF4-FFF2-40B4-BE49-F238E27FC236}">
                <a16:creationId xmlns:a16="http://schemas.microsoft.com/office/drawing/2014/main" id="{15927B1B-CC9B-6378-92DB-AF988DC56B0B}"/>
              </a:ext>
            </a:extLst>
          </p:cNvPr>
          <p:cNvSpPr txBox="1"/>
          <p:nvPr/>
        </p:nvSpPr>
        <p:spPr>
          <a:xfrm>
            <a:off x="9245600" y="1545120"/>
            <a:ext cx="3214257" cy="4619854"/>
          </a:xfrm>
          <a:prstGeom prst="rect">
            <a:avLst/>
          </a:prstGeom>
          <a:noFill/>
        </p:spPr>
        <p:txBody>
          <a:bodyPr wrap="square" numCol="1">
            <a:spAutoFit/>
          </a:bodyPr>
          <a:lstStyle/>
          <a:p>
            <a:pPr marL="742950" lvl="1" indent="-285750">
              <a:lnSpc>
                <a:spcPct val="150000"/>
              </a:lnSpc>
              <a:buFont typeface="Arial" panose="020B0604020202020204" pitchFamily="34" charset="0"/>
              <a:buChar char="•"/>
            </a:pPr>
            <a:r>
              <a:rPr lang="en-US" b="0" i="1">
                <a:solidFill>
                  <a:schemeClr val="bg1"/>
                </a:solidFill>
                <a:effectLst/>
                <a:latin typeface="Inter"/>
              </a:rPr>
              <a:t>Breitbart</a:t>
            </a:r>
            <a:endParaRPr lang="en-US" i="1">
              <a:solidFill>
                <a:schemeClr val="bg1"/>
              </a:solidFill>
              <a:latin typeface="Inter"/>
            </a:endParaRPr>
          </a:p>
          <a:p>
            <a:pPr marL="742950" lvl="1" indent="-285750">
              <a:lnSpc>
                <a:spcPct val="150000"/>
              </a:lnSpc>
              <a:buFont typeface="Arial" panose="020B0604020202020204" pitchFamily="34" charset="0"/>
              <a:buChar char="•"/>
            </a:pPr>
            <a:r>
              <a:rPr lang="en-US" b="0" i="1">
                <a:solidFill>
                  <a:schemeClr val="bg1"/>
                </a:solidFill>
                <a:effectLst/>
                <a:latin typeface="Inter"/>
              </a:rPr>
              <a:t>Western Journal</a:t>
            </a:r>
            <a:endParaRPr lang="en-US" i="1">
              <a:solidFill>
                <a:schemeClr val="bg1"/>
              </a:solidFill>
              <a:latin typeface="Inter"/>
            </a:endParaRPr>
          </a:p>
          <a:p>
            <a:pPr marL="742950" lvl="1" indent="-285750">
              <a:lnSpc>
                <a:spcPct val="150000"/>
              </a:lnSpc>
              <a:buFont typeface="Arial" panose="020B0604020202020204" pitchFamily="34" charset="0"/>
              <a:buChar char="•"/>
            </a:pPr>
            <a:r>
              <a:rPr lang="en-US" b="0" i="1">
                <a:solidFill>
                  <a:schemeClr val="bg1"/>
                </a:solidFill>
                <a:effectLst/>
                <a:latin typeface="Inter"/>
              </a:rPr>
              <a:t>Newsmax</a:t>
            </a:r>
          </a:p>
          <a:p>
            <a:pPr marL="742950" lvl="1" indent="-285750">
              <a:lnSpc>
                <a:spcPct val="150000"/>
              </a:lnSpc>
              <a:buFont typeface="Arial" panose="020B0604020202020204" pitchFamily="34" charset="0"/>
              <a:buChar char="•"/>
            </a:pPr>
            <a:r>
              <a:rPr lang="en-US" b="0" i="1">
                <a:solidFill>
                  <a:schemeClr val="bg1"/>
                </a:solidFill>
                <a:effectLst/>
                <a:latin typeface="Inter"/>
              </a:rPr>
              <a:t>Townhall Media</a:t>
            </a:r>
            <a:endParaRPr lang="en-US" i="1">
              <a:solidFill>
                <a:schemeClr val="bg1"/>
              </a:solidFill>
              <a:latin typeface="Inter"/>
            </a:endParaRPr>
          </a:p>
          <a:p>
            <a:pPr marL="742950" lvl="1" indent="-285750">
              <a:lnSpc>
                <a:spcPct val="150000"/>
              </a:lnSpc>
              <a:buFont typeface="Arial" panose="020B0604020202020204" pitchFamily="34" charset="0"/>
              <a:buChar char="•"/>
            </a:pPr>
            <a:r>
              <a:rPr lang="en-US" b="0" i="1">
                <a:solidFill>
                  <a:schemeClr val="bg1"/>
                </a:solidFill>
                <a:effectLst/>
                <a:latin typeface="Inter"/>
              </a:rPr>
              <a:t>the Media Research Center</a:t>
            </a:r>
            <a:endParaRPr lang="en-US" i="1">
              <a:solidFill>
                <a:schemeClr val="bg1"/>
              </a:solidFill>
              <a:latin typeface="Inter"/>
            </a:endParaRPr>
          </a:p>
          <a:p>
            <a:pPr marL="742950" lvl="1" indent="-285750">
              <a:lnSpc>
                <a:spcPct val="150000"/>
              </a:lnSpc>
              <a:buFont typeface="Arial" panose="020B0604020202020204" pitchFamily="34" charset="0"/>
              <a:buChar char="•"/>
            </a:pPr>
            <a:r>
              <a:rPr lang="en-US" b="0" i="1">
                <a:solidFill>
                  <a:schemeClr val="bg1"/>
                </a:solidFill>
                <a:effectLst/>
                <a:latin typeface="Inter"/>
              </a:rPr>
              <a:t>the Washington Times</a:t>
            </a:r>
            <a:endParaRPr lang="en-US" i="1">
              <a:solidFill>
                <a:schemeClr val="bg1"/>
              </a:solidFill>
              <a:latin typeface="Inter"/>
            </a:endParaRPr>
          </a:p>
          <a:p>
            <a:pPr marL="742950" lvl="1" indent="-285750">
              <a:lnSpc>
                <a:spcPct val="150000"/>
              </a:lnSpc>
              <a:buFont typeface="Arial" panose="020B0604020202020204" pitchFamily="34" charset="0"/>
              <a:buChar char="•"/>
            </a:pPr>
            <a:r>
              <a:rPr lang="en-US" b="0" i="1">
                <a:solidFill>
                  <a:schemeClr val="bg1"/>
                </a:solidFill>
                <a:effectLst/>
                <a:latin typeface="Inter"/>
              </a:rPr>
              <a:t>the Federalist Papers</a:t>
            </a:r>
            <a:endParaRPr lang="en-US" i="1">
              <a:solidFill>
                <a:schemeClr val="bg1"/>
              </a:solidFill>
              <a:latin typeface="Inter"/>
            </a:endParaRPr>
          </a:p>
          <a:p>
            <a:pPr marL="742950" lvl="1" indent="-285750">
              <a:lnSpc>
                <a:spcPct val="150000"/>
              </a:lnSpc>
              <a:buFont typeface="Arial" panose="020B0604020202020204" pitchFamily="34" charset="0"/>
              <a:buChar char="•"/>
            </a:pPr>
            <a:r>
              <a:rPr lang="en-US" b="0" i="1">
                <a:solidFill>
                  <a:schemeClr val="bg1"/>
                </a:solidFill>
                <a:effectLst/>
                <a:latin typeface="Inter"/>
              </a:rPr>
              <a:t>the Daily Wire</a:t>
            </a:r>
            <a:endParaRPr lang="en-US" i="1">
              <a:solidFill>
                <a:schemeClr val="bg1"/>
              </a:solidFill>
              <a:latin typeface="Inter"/>
            </a:endParaRPr>
          </a:p>
          <a:p>
            <a:pPr marL="742950" lvl="1" indent="-285750">
              <a:lnSpc>
                <a:spcPct val="150000"/>
              </a:lnSpc>
              <a:buFont typeface="Arial" panose="020B0604020202020204" pitchFamily="34" charset="0"/>
              <a:buChar char="•"/>
            </a:pPr>
            <a:r>
              <a:rPr lang="en-US" b="0" i="1">
                <a:solidFill>
                  <a:schemeClr val="bg1"/>
                </a:solidFill>
                <a:effectLst/>
                <a:latin typeface="Inter"/>
              </a:rPr>
              <a:t>Russia Today</a:t>
            </a:r>
          </a:p>
          <a:p>
            <a:pPr marL="742950" lvl="1" indent="-285750">
              <a:lnSpc>
                <a:spcPct val="150000"/>
              </a:lnSpc>
              <a:buFont typeface="Arial" panose="020B0604020202020204" pitchFamily="34" charset="0"/>
              <a:buChar char="•"/>
            </a:pPr>
            <a:r>
              <a:rPr lang="en-US" b="0" i="1">
                <a:solidFill>
                  <a:schemeClr val="bg1"/>
                </a:solidFill>
                <a:effectLst/>
                <a:latin typeface="Inter"/>
              </a:rPr>
              <a:t>the Patriot Post</a:t>
            </a:r>
            <a:r>
              <a:rPr lang="en-US" b="0" i="0">
                <a:solidFill>
                  <a:schemeClr val="bg1"/>
                </a:solidFill>
                <a:effectLst/>
                <a:latin typeface="Inter"/>
              </a:rPr>
              <a:t>.</a:t>
            </a:r>
            <a:endParaRPr lang="en-US">
              <a:solidFill>
                <a:schemeClr val="bg1"/>
              </a:solidFill>
              <a:latin typeface="Inter"/>
            </a:endParaRPr>
          </a:p>
        </p:txBody>
      </p:sp>
      <p:sp>
        <p:nvSpPr>
          <p:cNvPr id="9" name="TextBox 8">
            <a:extLst>
              <a:ext uri="{FF2B5EF4-FFF2-40B4-BE49-F238E27FC236}">
                <a16:creationId xmlns:a16="http://schemas.microsoft.com/office/drawing/2014/main" id="{3127C00C-EDD7-CEAC-22CA-26A7595FABBB}"/>
              </a:ext>
            </a:extLst>
          </p:cNvPr>
          <p:cNvSpPr txBox="1"/>
          <p:nvPr/>
        </p:nvSpPr>
        <p:spPr>
          <a:xfrm>
            <a:off x="9702801" y="714123"/>
            <a:ext cx="2299854" cy="830997"/>
          </a:xfrm>
          <a:prstGeom prst="rect">
            <a:avLst/>
          </a:prstGeom>
          <a:noFill/>
        </p:spPr>
        <p:txBody>
          <a:bodyPr wrap="square" rtlCol="0">
            <a:spAutoFit/>
          </a:bodyPr>
          <a:lstStyle/>
          <a:p>
            <a:r>
              <a:rPr lang="en-US" sz="2400" b="1" dirty="0">
                <a:solidFill>
                  <a:schemeClr val="bg1"/>
                </a:solidFill>
                <a:latin typeface="Inter"/>
              </a:rPr>
              <a:t>The 10 “Fringe Publishers”</a:t>
            </a:r>
          </a:p>
        </p:txBody>
      </p:sp>
    </p:spTree>
    <p:extLst>
      <p:ext uri="{BB962C8B-B14F-4D97-AF65-F5344CB8AC3E}">
        <p14:creationId xmlns:p14="http://schemas.microsoft.com/office/powerpoint/2010/main" val="1563212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158008-F889-638E-08AF-4F687183335B}"/>
              </a:ext>
            </a:extLst>
          </p:cNvPr>
          <p:cNvSpPr>
            <a:spLocks noGrp="1"/>
          </p:cNvSpPr>
          <p:nvPr>
            <p:ph type="title"/>
          </p:nvPr>
        </p:nvSpPr>
        <p:spPr>
          <a:xfrm>
            <a:off x="686834" y="1153572"/>
            <a:ext cx="3200400" cy="4461163"/>
          </a:xfrm>
        </p:spPr>
        <p:txBody>
          <a:bodyPr>
            <a:normAutofit/>
          </a:bodyPr>
          <a:lstStyle/>
          <a:p>
            <a:r>
              <a:rPr lang="en-US" b="0" i="0" u="none" strike="noStrike" dirty="0">
                <a:solidFill>
                  <a:srgbClr val="FFFFFF"/>
                </a:solidFill>
                <a:effectLst/>
                <a:latin typeface="Tiempos"/>
                <a:hlinkClick r:id="rId3"/>
              </a:rPr>
              <a:t>99.9 percent of peer-reviewed science studies</a:t>
            </a:r>
            <a:r>
              <a:rPr lang="en-US" b="0" i="0" dirty="0">
                <a:solidFill>
                  <a:srgbClr val="FFFFFF"/>
                </a:solidFill>
                <a:effectLst/>
                <a:latin typeface="Tiempos"/>
              </a:rPr>
              <a:t> agree on climate change but</a:t>
            </a:r>
            <a:endParaRPr lang="en-US"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39B6498-8EDC-C547-98FA-EFD031F0C41C}"/>
              </a:ext>
            </a:extLst>
          </p:cNvPr>
          <p:cNvSpPr>
            <a:spLocks noGrp="1"/>
          </p:cNvSpPr>
          <p:nvPr>
            <p:ph idx="1"/>
          </p:nvPr>
        </p:nvSpPr>
        <p:spPr>
          <a:xfrm>
            <a:off x="4447308" y="591344"/>
            <a:ext cx="7324482" cy="5585619"/>
          </a:xfrm>
        </p:spPr>
        <p:txBody>
          <a:bodyPr anchor="ctr">
            <a:normAutofit/>
          </a:bodyPr>
          <a:lstStyle/>
          <a:p>
            <a:pPr marL="0" indent="0" algn="ctr">
              <a:buNone/>
            </a:pPr>
            <a:r>
              <a:rPr lang="en-US" b="0" i="0" dirty="0">
                <a:effectLst/>
                <a:latin typeface="Tiempos"/>
              </a:rPr>
              <a:t>In a survey of 2,396 US participants</a:t>
            </a:r>
          </a:p>
          <a:p>
            <a:pPr lvl="1"/>
            <a:endParaRPr lang="en-US" dirty="0">
              <a:latin typeface="Tiempos"/>
            </a:endParaRPr>
          </a:p>
          <a:p>
            <a:r>
              <a:rPr lang="en-US" b="0" i="0" dirty="0">
                <a:effectLst/>
                <a:latin typeface="Tiempos"/>
              </a:rPr>
              <a:t>59% of Fox viewers believe that scientists disagree</a:t>
            </a:r>
          </a:p>
          <a:p>
            <a:pPr lvl="1"/>
            <a:r>
              <a:rPr lang="en-US" sz="2800" dirty="0">
                <a:latin typeface="Tiempos"/>
              </a:rPr>
              <a:t>35% of non Fox viewers</a:t>
            </a:r>
          </a:p>
          <a:p>
            <a:r>
              <a:rPr lang="en-US" b="0" i="0" dirty="0">
                <a:effectLst/>
                <a:latin typeface="Tiempos"/>
              </a:rPr>
              <a:t>56% of Fox viewers think renewable energy is too expensive</a:t>
            </a:r>
          </a:p>
          <a:p>
            <a:pPr lvl="1"/>
            <a:r>
              <a:rPr lang="en-US" sz="2800" dirty="0">
                <a:latin typeface="Tiempos"/>
              </a:rPr>
              <a:t>34% percent of non Fox viewers</a:t>
            </a:r>
          </a:p>
          <a:p>
            <a:r>
              <a:rPr lang="en-US" b="0" i="0" dirty="0">
                <a:effectLst/>
                <a:latin typeface="Tiempos"/>
              </a:rPr>
              <a:t>60% of Fox viewers think renewables are unreliable, </a:t>
            </a:r>
          </a:p>
          <a:p>
            <a:pPr lvl="1"/>
            <a:r>
              <a:rPr lang="en-US" sz="2800" dirty="0">
                <a:latin typeface="Tiempos"/>
              </a:rPr>
              <a:t>32% of non Fox viewers</a:t>
            </a:r>
          </a:p>
        </p:txBody>
      </p:sp>
    </p:spTree>
    <p:extLst>
      <p:ext uri="{BB962C8B-B14F-4D97-AF65-F5344CB8AC3E}">
        <p14:creationId xmlns:p14="http://schemas.microsoft.com/office/powerpoint/2010/main" val="167496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33E04-9EF8-EFE4-55C5-B661DA573827}"/>
              </a:ext>
            </a:extLst>
          </p:cNvPr>
          <p:cNvSpPr>
            <a:spLocks noGrp="1"/>
          </p:cNvSpPr>
          <p:nvPr>
            <p:ph type="title"/>
          </p:nvPr>
        </p:nvSpPr>
        <p:spPr>
          <a:xfrm>
            <a:off x="6252435" y="1566951"/>
            <a:ext cx="5939565" cy="3724096"/>
          </a:xfrm>
          <a:noFill/>
        </p:spPr>
        <p:txBody>
          <a:bodyPr vert="horz" wrap="square" lIns="91440" tIns="45720" rIns="91440" bIns="45720" rtlCol="0" anchor="ctr">
            <a:spAutoFit/>
          </a:bodyPr>
          <a:lstStyle/>
          <a:p>
            <a:pPr marL="45720" algn="ctr">
              <a:lnSpc>
                <a:spcPct val="100000"/>
              </a:lnSpc>
              <a:spcBef>
                <a:spcPts val="1400"/>
              </a:spcBef>
              <a:buClr>
                <a:schemeClr val="accent1"/>
              </a:buClr>
              <a:buSzPct val="80000"/>
            </a:pPr>
            <a:r>
              <a:rPr lang="en-US" sz="6000" b="1" dirty="0">
                <a:solidFill>
                  <a:srgbClr val="62983E"/>
                </a:solidFill>
                <a:latin typeface="Aharoni" panose="02010803020104030203" pitchFamily="2" charset="-79"/>
                <a:cs typeface="Aharoni" panose="02010803020104030203" pitchFamily="2" charset="-79"/>
              </a:rPr>
              <a:t>12,000</a:t>
            </a:r>
            <a:r>
              <a:rPr lang="en-US" b="1" dirty="0">
                <a:solidFill>
                  <a:srgbClr val="62983E"/>
                </a:solidFill>
                <a:latin typeface="Aharoni" panose="02010803020104030203" pitchFamily="2" charset="-79"/>
                <a:cs typeface="Aharoni" panose="02010803020104030203" pitchFamily="2" charset="-79"/>
              </a:rPr>
              <a:t> YouTube Videos by Organizations Promote </a:t>
            </a:r>
            <a:br>
              <a:rPr lang="en-US" b="1" dirty="0">
                <a:solidFill>
                  <a:srgbClr val="62983E"/>
                </a:solidFill>
                <a:latin typeface="Aharoni" panose="02010803020104030203" pitchFamily="2" charset="-79"/>
                <a:cs typeface="Aharoni" panose="02010803020104030203" pitchFamily="2" charset="-79"/>
              </a:rPr>
            </a:br>
            <a:r>
              <a:rPr lang="en-US" b="1" dirty="0">
                <a:solidFill>
                  <a:schemeClr val="accent2"/>
                </a:solidFill>
                <a:latin typeface="Aharoni" panose="02010803020104030203" pitchFamily="2" charset="-79"/>
                <a:cs typeface="Aharoni" panose="02010803020104030203" pitchFamily="2" charset="-79"/>
              </a:rPr>
              <a:t>Climate Denial</a:t>
            </a:r>
          </a:p>
        </p:txBody>
      </p:sp>
      <p:pic>
        <p:nvPicPr>
          <p:cNvPr id="11" name="Content Placeholder 7">
            <a:extLst>
              <a:ext uri="{FF2B5EF4-FFF2-40B4-BE49-F238E27FC236}">
                <a16:creationId xmlns:a16="http://schemas.microsoft.com/office/drawing/2014/main" id="{AEA3A786-178C-11DD-4DF3-DBDF2ABE1A5F}"/>
              </a:ext>
            </a:extLst>
          </p:cNvPr>
          <p:cNvPicPr>
            <a:picLocks noGrp="1" noChangeAspect="1"/>
          </p:cNvPicPr>
          <p:nvPr>
            <p:ph idx="1"/>
          </p:nvPr>
        </p:nvPicPr>
        <p:blipFill rotWithShape="1">
          <a:blip r:embed="rId3"/>
          <a:srcRect r="1880"/>
          <a:stretch/>
        </p:blipFill>
        <p:spPr>
          <a:xfrm>
            <a:off x="285744" y="869697"/>
            <a:ext cx="6421036" cy="5118604"/>
          </a:xfrm>
        </p:spPr>
      </p:pic>
    </p:spTree>
    <p:extLst>
      <p:ext uri="{BB962C8B-B14F-4D97-AF65-F5344CB8AC3E}">
        <p14:creationId xmlns:p14="http://schemas.microsoft.com/office/powerpoint/2010/main" val="1055837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53689-AD61-6EC4-7771-1702B6410466}"/>
              </a:ext>
            </a:extLst>
          </p:cNvPr>
          <p:cNvSpPr>
            <a:spLocks noGrp="1"/>
          </p:cNvSpPr>
          <p:nvPr>
            <p:ph type="title"/>
          </p:nvPr>
        </p:nvSpPr>
        <p:spPr>
          <a:xfrm>
            <a:off x="838200" y="1133020"/>
            <a:ext cx="10515600" cy="1015663"/>
          </a:xfrm>
          <a:noFill/>
        </p:spPr>
        <p:txBody>
          <a:bodyPr vert="horz" wrap="square" lIns="91440" tIns="45720" rIns="91440" bIns="45720" rtlCol="0" anchor="ctr">
            <a:spAutoFit/>
          </a:bodyPr>
          <a:lstStyle/>
          <a:p>
            <a:pPr marL="45720" algn="ctr">
              <a:lnSpc>
                <a:spcPct val="100000"/>
              </a:lnSpc>
              <a:spcBef>
                <a:spcPts val="1400"/>
              </a:spcBef>
              <a:buClr>
                <a:schemeClr val="accent1"/>
              </a:buClr>
              <a:buSzPct val="80000"/>
            </a:pPr>
            <a:r>
              <a:rPr lang="en-US" sz="6000" b="1" dirty="0">
                <a:solidFill>
                  <a:srgbClr val="62983E"/>
                </a:solidFill>
                <a:latin typeface="Aharoni" panose="02010803020104030203" pitchFamily="2" charset="-79"/>
                <a:cs typeface="Aharoni" panose="02010803020104030203" pitchFamily="2" charset="-79"/>
              </a:rPr>
              <a:t>Is It Working?  </a:t>
            </a:r>
          </a:p>
        </p:txBody>
      </p:sp>
      <p:pic>
        <p:nvPicPr>
          <p:cNvPr id="5" name="Content Placeholder 4">
            <a:extLst>
              <a:ext uri="{FF2B5EF4-FFF2-40B4-BE49-F238E27FC236}">
                <a16:creationId xmlns:a16="http://schemas.microsoft.com/office/drawing/2014/main" id="{A2F76FD2-9197-C005-F4A8-90FE6DBABDB9}"/>
              </a:ext>
            </a:extLst>
          </p:cNvPr>
          <p:cNvPicPr>
            <a:picLocks noGrp="1" noChangeAspect="1"/>
          </p:cNvPicPr>
          <p:nvPr>
            <p:ph idx="1"/>
          </p:nvPr>
        </p:nvPicPr>
        <p:blipFill rotWithShape="1">
          <a:blip r:embed="rId3"/>
          <a:srcRect t="8368"/>
          <a:stretch/>
        </p:blipFill>
        <p:spPr>
          <a:xfrm>
            <a:off x="519659" y="2441436"/>
            <a:ext cx="11152682" cy="3128380"/>
          </a:xfrm>
        </p:spPr>
      </p:pic>
      <p:sp>
        <p:nvSpPr>
          <p:cNvPr id="4" name="TextBox 3">
            <a:extLst>
              <a:ext uri="{FF2B5EF4-FFF2-40B4-BE49-F238E27FC236}">
                <a16:creationId xmlns:a16="http://schemas.microsoft.com/office/drawing/2014/main" id="{726F1258-40CE-9FDB-D3E3-E298A6AFBA14}"/>
              </a:ext>
            </a:extLst>
          </p:cNvPr>
          <p:cNvSpPr txBox="1"/>
          <p:nvPr/>
        </p:nvSpPr>
        <p:spPr>
          <a:xfrm>
            <a:off x="838200" y="2435236"/>
            <a:ext cx="6096000" cy="461665"/>
          </a:xfrm>
          <a:prstGeom prst="rect">
            <a:avLst/>
          </a:prstGeom>
          <a:noFill/>
        </p:spPr>
        <p:txBody>
          <a:bodyPr wrap="square">
            <a:spAutoFit/>
          </a:bodyPr>
          <a:lstStyle/>
          <a:p>
            <a:r>
              <a:rPr lang="en-US" sz="2400" b="1" dirty="0">
                <a:latin typeface="Inter"/>
                <a:cs typeface="Aharoni" panose="02010803020104030203" pitchFamily="2" charset="-79"/>
              </a:rPr>
              <a:t>Teens in the UK</a:t>
            </a:r>
            <a:endParaRPr lang="en-US" sz="2400" dirty="0">
              <a:latin typeface="Inter"/>
            </a:endParaRPr>
          </a:p>
        </p:txBody>
      </p:sp>
    </p:spTree>
    <p:extLst>
      <p:ext uri="{BB962C8B-B14F-4D97-AF65-F5344CB8AC3E}">
        <p14:creationId xmlns:p14="http://schemas.microsoft.com/office/powerpoint/2010/main" val="3797369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E59FE23-EADC-5E74-FEDC-0E24AEB92831}"/>
              </a:ext>
            </a:extLst>
          </p:cNvPr>
          <p:cNvSpPr>
            <a:spLocks noGrp="1"/>
          </p:cNvSpPr>
          <p:nvPr>
            <p:ph type="title"/>
          </p:nvPr>
        </p:nvSpPr>
        <p:spPr>
          <a:xfrm>
            <a:off x="804672" y="1412489"/>
            <a:ext cx="2936194" cy="2273686"/>
          </a:xfrm>
        </p:spPr>
        <p:txBody>
          <a:bodyPr vert="horz" lIns="91440" tIns="45720" rIns="91440" bIns="45720" rtlCol="0" anchor="t">
            <a:normAutofit fontScale="90000"/>
          </a:bodyPr>
          <a:lstStyle/>
          <a:p>
            <a:r>
              <a:rPr lang="en-US" sz="3600" kern="1200" dirty="0">
                <a:solidFill>
                  <a:srgbClr val="FFFFFF"/>
                </a:solidFill>
                <a:latin typeface="Aharoni" panose="02010803020104030203" pitchFamily="2" charset="-79"/>
                <a:cs typeface="Aharoni" panose="02010803020104030203" pitchFamily="2" charset="-79"/>
              </a:rPr>
              <a:t>This week’s example of attacks on solutions– Electric Cars</a:t>
            </a:r>
          </a:p>
        </p:txBody>
      </p:sp>
      <p:sp>
        <p:nvSpPr>
          <p:cNvPr id="3" name="Content Placeholder 2">
            <a:extLst>
              <a:ext uri="{FF2B5EF4-FFF2-40B4-BE49-F238E27FC236}">
                <a16:creationId xmlns:a16="http://schemas.microsoft.com/office/drawing/2014/main" id="{315AA35D-6E97-B9CA-29E0-296E7A3D670F}"/>
              </a:ext>
            </a:extLst>
          </p:cNvPr>
          <p:cNvSpPr>
            <a:spLocks noGrp="1"/>
          </p:cNvSpPr>
          <p:nvPr>
            <p:ph idx="1"/>
          </p:nvPr>
        </p:nvSpPr>
        <p:spPr>
          <a:xfrm>
            <a:off x="4555181" y="1387188"/>
            <a:ext cx="3319856" cy="4363844"/>
          </a:xfrm>
          <a:solidFill>
            <a:schemeClr val="accent2"/>
          </a:solidFill>
        </p:spPr>
        <p:txBody>
          <a:bodyPr vert="horz" lIns="91440" tIns="45720" rIns="91440" bIns="45720" rtlCol="0">
            <a:normAutofit/>
          </a:bodyPr>
          <a:lstStyle/>
          <a:p>
            <a:endParaRPr lang="en-US" sz="2000" dirty="0"/>
          </a:p>
          <a:p>
            <a:pPr marL="0" indent="0">
              <a:buNone/>
            </a:pPr>
            <a:r>
              <a:rPr lang="en-US" sz="2400" dirty="0">
                <a:latin typeface="Aharoni" panose="02010803020104030203" pitchFamily="2" charset="-79"/>
                <a:cs typeface="Aharoni" panose="02010803020104030203" pitchFamily="2" charset="-79"/>
              </a:rPr>
              <a:t>News items raising concerns that Electric vehicles  don’t work in the cold, stalled all over Chicago, etc. !!</a:t>
            </a:r>
          </a:p>
        </p:txBody>
      </p:sp>
      <p:sp>
        <p:nvSpPr>
          <p:cNvPr id="5" name="TextBox 4">
            <a:extLst>
              <a:ext uri="{FF2B5EF4-FFF2-40B4-BE49-F238E27FC236}">
                <a16:creationId xmlns:a16="http://schemas.microsoft.com/office/drawing/2014/main" id="{89E5AD62-4CDD-39D2-DB91-67436B959B97}"/>
              </a:ext>
            </a:extLst>
          </p:cNvPr>
          <p:cNvSpPr txBox="1"/>
          <p:nvPr/>
        </p:nvSpPr>
        <p:spPr>
          <a:xfrm>
            <a:off x="7968343" y="1412489"/>
            <a:ext cx="3409341" cy="4978980"/>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b="0" i="0" dirty="0">
                <a:effectLst/>
                <a:latin typeface="Aharoni" panose="02010803020104030203" pitchFamily="2" charset="-79"/>
                <a:cs typeface="Aharoni" panose="02010803020104030203" pitchFamily="2" charset="-79"/>
              </a:rPr>
              <a:t> </a:t>
            </a:r>
            <a:r>
              <a:rPr lang="en-US" sz="2000" b="0" i="0" u="sng" dirty="0">
                <a:effectLst/>
                <a:latin typeface="Aharoni" panose="02010803020104030203" pitchFamily="2" charset="-79"/>
                <a:cs typeface="Aharoni" panose="02010803020104030203" pitchFamily="2" charset="-79"/>
                <a:hlinkClick r:id="rId3"/>
              </a:rPr>
              <a:t>bounty of data</a:t>
            </a:r>
            <a:r>
              <a:rPr lang="en-US" sz="2000" b="0" i="0" dirty="0">
                <a:effectLst/>
                <a:latin typeface="Aharoni" panose="02010803020104030203" pitchFamily="2" charset="-79"/>
                <a:cs typeface="Aharoni" panose="02010803020104030203" pitchFamily="2" charset="-79"/>
              </a:rPr>
              <a:t> from Norway (per capita, earth’s leading EV nation) </a:t>
            </a:r>
          </a:p>
          <a:p>
            <a:pPr indent="-228600">
              <a:lnSpc>
                <a:spcPct val="90000"/>
              </a:lnSpc>
              <a:spcAft>
                <a:spcPts val="600"/>
              </a:spcAft>
              <a:buFont typeface="Arial" panose="020B0604020202020204" pitchFamily="34" charset="0"/>
              <a:buChar char="•"/>
            </a:pPr>
            <a:endParaRPr lang="en-US" sz="2000" b="0" i="0" dirty="0">
              <a:effectLst/>
              <a:latin typeface="Aharoni" panose="02010803020104030203" pitchFamily="2" charset="-79"/>
              <a:cs typeface="Aharoni" panose="02010803020104030203" pitchFamily="2" charset="-79"/>
            </a:endParaRPr>
          </a:p>
          <a:p>
            <a:pPr indent="-228600">
              <a:lnSpc>
                <a:spcPct val="90000"/>
              </a:lnSpc>
              <a:spcAft>
                <a:spcPts val="600"/>
              </a:spcAft>
              <a:buFont typeface="Arial" panose="020B0604020202020204" pitchFamily="34" charset="0"/>
              <a:buChar char="•"/>
            </a:pPr>
            <a:r>
              <a:rPr lang="en-US" sz="2000" b="0" i="0" dirty="0">
                <a:effectLst/>
                <a:latin typeface="Aharoni" panose="02010803020104030203" pitchFamily="2" charset="-79"/>
                <a:cs typeface="Aharoni" panose="02010803020104030203" pitchFamily="2" charset="-79"/>
              </a:rPr>
              <a:t>“electric vehicles fail at a lower rate than gas cars in extreme cold” </a:t>
            </a:r>
          </a:p>
          <a:p>
            <a:pPr indent="-228600">
              <a:lnSpc>
                <a:spcPct val="90000"/>
              </a:lnSpc>
              <a:spcAft>
                <a:spcPts val="600"/>
              </a:spcAft>
              <a:buFont typeface="Arial" panose="020B0604020202020204" pitchFamily="34" charset="0"/>
              <a:buChar char="•"/>
            </a:pPr>
            <a:endParaRPr lang="en-US" sz="2000" b="0" i="0" dirty="0">
              <a:effectLst/>
              <a:latin typeface="Aharoni" panose="02010803020104030203" pitchFamily="2" charset="-79"/>
              <a:cs typeface="Aharoni" panose="02010803020104030203" pitchFamily="2" charset="-79"/>
            </a:endParaRPr>
          </a:p>
          <a:p>
            <a:pPr indent="-228600">
              <a:lnSpc>
                <a:spcPct val="90000"/>
              </a:lnSpc>
              <a:spcAft>
                <a:spcPts val="600"/>
              </a:spcAft>
              <a:buFont typeface="Arial" panose="020B0604020202020204" pitchFamily="34" charset="0"/>
              <a:buChar char="•"/>
            </a:pPr>
            <a:r>
              <a:rPr lang="en-US" sz="2000" b="0" i="0" dirty="0">
                <a:effectLst/>
                <a:latin typeface="Aharoni" panose="02010803020104030203" pitchFamily="2" charset="-79"/>
                <a:cs typeface="Aharoni" panose="02010803020104030203" pitchFamily="2" charset="-79"/>
              </a:rPr>
              <a:t>Their equivalent of AAA—electric cars are almost twice as good as fossil cars in the cold.</a:t>
            </a:r>
            <a:endParaRPr lang="en-US" sz="2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477883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E802690-CA91-C3E4-5539-BEE87077D234}"/>
              </a:ext>
            </a:extLst>
          </p:cNvPr>
          <p:cNvSpPr>
            <a:spLocks noGrp="1"/>
          </p:cNvSpPr>
          <p:nvPr>
            <p:ph type="title"/>
          </p:nvPr>
        </p:nvSpPr>
        <p:spPr>
          <a:xfrm>
            <a:off x="838200" y="365125"/>
            <a:ext cx="10515600" cy="1325563"/>
          </a:xfrm>
        </p:spPr>
        <p:txBody>
          <a:bodyPr>
            <a:normAutofit/>
          </a:bodyPr>
          <a:lstStyle/>
          <a:p>
            <a:pPr algn="ctr"/>
            <a:r>
              <a:rPr lang="en-US" sz="5400" dirty="0">
                <a:solidFill>
                  <a:schemeClr val="accent2"/>
                </a:solidFill>
                <a:latin typeface="Aharoni" panose="02010803020104030203" pitchFamily="2" charset="-79"/>
                <a:cs typeface="Aharoni" panose="02010803020104030203" pitchFamily="2" charset="-79"/>
              </a:rPr>
              <a:t>Enablers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A263CCC-1D82-6BD4-F97C-08008BBDC8C4}"/>
              </a:ext>
            </a:extLst>
          </p:cNvPr>
          <p:cNvSpPr>
            <a:spLocks noGrp="1"/>
          </p:cNvSpPr>
          <p:nvPr>
            <p:ph idx="1"/>
          </p:nvPr>
        </p:nvSpPr>
        <p:spPr>
          <a:xfrm>
            <a:off x="838200" y="1929384"/>
            <a:ext cx="10515600" cy="4251960"/>
          </a:xfrm>
        </p:spPr>
        <p:txBody>
          <a:bodyPr>
            <a:normAutofit/>
          </a:bodyPr>
          <a:lstStyle/>
          <a:p>
            <a:r>
              <a:rPr lang="en-US" sz="2200" i="0" dirty="0">
                <a:effectLst/>
                <a:latin typeface="Tiempos"/>
                <a:cs typeface="Aharoni" panose="02010803020104030203" pitchFamily="2" charset="-79"/>
              </a:rPr>
              <a:t>Per online platforms response to concerns about revenue share and therefore, reward and amplify clear climate denial content</a:t>
            </a:r>
          </a:p>
          <a:p>
            <a:pPr lvl="1"/>
            <a:r>
              <a:rPr lang="en-US" sz="1800" i="0" dirty="0">
                <a:effectLst/>
                <a:latin typeface="Tiempos"/>
                <a:cs typeface="Aharoni" panose="02010803020104030203" pitchFamily="2" charset="-79"/>
              </a:rPr>
              <a:t>Facebook’s </a:t>
            </a:r>
            <a:r>
              <a:rPr lang="en-US" sz="1800" i="0" u="none" strike="noStrike" dirty="0">
                <a:effectLst/>
                <a:latin typeface="Tiempos"/>
                <a:cs typeface="Aharoni" panose="02010803020104030203" pitchFamily="2" charset="-79"/>
                <a:hlinkClick r:id="rId3" tooltip="https://www.forbes.com/sites/alisondurkee/2020/09/15/facebook-launches-new-climate-change-center-amid-wildfires-but-still-wont-take-down-misinformation/?sh=734aad1a6ead"/>
              </a:rPr>
              <a:t>Climate Science Information Center</a:t>
            </a:r>
            <a:r>
              <a:rPr lang="en-US" sz="1800" i="0" dirty="0">
                <a:effectLst/>
                <a:latin typeface="Tiempos"/>
                <a:cs typeface="Aharoni" panose="02010803020104030203" pitchFamily="2" charset="-79"/>
              </a:rPr>
              <a:t>  </a:t>
            </a:r>
            <a:r>
              <a:rPr lang="en-US" sz="1800" i="0" u="none" strike="noStrike" dirty="0">
                <a:effectLst/>
                <a:latin typeface="Tiempos"/>
                <a:cs typeface="Aharoni" panose="02010803020104030203" pitchFamily="2" charset="-79"/>
                <a:hlinkClick r:id="rId4" tooltip="https://www.forbes.com/sites/tommybeer/2021/02/18/facebook-continues-fight-against-misinformation-plans-to-debunk-climate-change-myths/?sh=4f35a2914804"/>
              </a:rPr>
              <a:t>pledged</a:t>
            </a:r>
            <a:r>
              <a:rPr lang="en-US" sz="1800" i="0" dirty="0">
                <a:effectLst/>
                <a:latin typeface="Tiempos"/>
                <a:cs typeface="Aharoni" panose="02010803020104030203" pitchFamily="2" charset="-79"/>
              </a:rPr>
              <a:t> to attach labels to posts about climate change and to expand fact-checking in a move to combat misinformation</a:t>
            </a:r>
          </a:p>
          <a:p>
            <a:pPr lvl="1"/>
            <a:r>
              <a:rPr lang="en-US" sz="1800" i="0" dirty="0">
                <a:effectLst/>
                <a:latin typeface="Tiempos"/>
                <a:cs typeface="Aharoni" panose="02010803020104030203" pitchFamily="2" charset="-79"/>
              </a:rPr>
              <a:t>But 92% of the climate change misinformation reviewed by the CCDH was not labeled by Facebook and 99% had no additional context or fact-checking attached.</a:t>
            </a:r>
          </a:p>
          <a:p>
            <a:pPr lvl="1"/>
            <a:endParaRPr lang="en-US" sz="1800" dirty="0">
              <a:latin typeface="Tiempos"/>
              <a:cs typeface="Aharoni" panose="02010803020104030203" pitchFamily="2" charset="-79"/>
            </a:endParaRPr>
          </a:p>
          <a:p>
            <a:r>
              <a:rPr lang="en-US" sz="2200" i="0" dirty="0">
                <a:effectLst/>
                <a:latin typeface="Tiempos"/>
                <a:cs typeface="Aharoni" panose="02010803020104030203" pitchFamily="2" charset="-79"/>
              </a:rPr>
              <a:t>Google-</a:t>
            </a:r>
            <a:r>
              <a:rPr lang="en-US" sz="1600" b="0" i="0" dirty="0">
                <a:solidFill>
                  <a:srgbClr val="000000"/>
                </a:solidFill>
                <a:effectLst/>
                <a:latin typeface="__fkRomanStandard_6bdc6d"/>
              </a:rPr>
              <a:t> </a:t>
            </a:r>
            <a:r>
              <a:rPr lang="en-US" sz="2200" dirty="0">
                <a:latin typeface="Tiempos"/>
                <a:cs typeface="Aharoni" panose="02010803020104030203" pitchFamily="2" charset="-79"/>
              </a:rPr>
              <a:t>“prohibit ads for, and monetization of, content that contradicts well-established scientific consensus around the existence and causes of climate change.”</a:t>
            </a:r>
          </a:p>
          <a:p>
            <a:pPr lvl="1"/>
            <a:r>
              <a:rPr lang="en-US" sz="1800" dirty="0">
                <a:latin typeface="Tiempos"/>
                <a:cs typeface="Aharoni" panose="02010803020104030203" pitchFamily="2" charset="-79"/>
              </a:rPr>
              <a:t> Climate Action Against Disinformation (CAAD) coalition easily found violations (&gt;18 million views) from well known disinformation sources that had top brand advertisers </a:t>
            </a:r>
          </a:p>
          <a:p>
            <a:endParaRPr lang="en-US" sz="2200" dirty="0"/>
          </a:p>
        </p:txBody>
      </p:sp>
    </p:spTree>
    <p:extLst>
      <p:ext uri="{BB962C8B-B14F-4D97-AF65-F5344CB8AC3E}">
        <p14:creationId xmlns:p14="http://schemas.microsoft.com/office/powerpoint/2010/main" val="3368172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4B87091-82BB-F923-647E-236173F786D6}"/>
              </a:ext>
            </a:extLst>
          </p:cNvPr>
          <p:cNvSpPr>
            <a:spLocks noGrp="1"/>
          </p:cNvSpPr>
          <p:nvPr>
            <p:ph type="title"/>
          </p:nvPr>
        </p:nvSpPr>
        <p:spPr>
          <a:xfrm>
            <a:off x="838200" y="365125"/>
            <a:ext cx="10515600" cy="1325563"/>
          </a:xfrm>
        </p:spPr>
        <p:txBody>
          <a:bodyPr>
            <a:normAutofit/>
          </a:bodyPr>
          <a:lstStyle/>
          <a:p>
            <a:pPr algn="ctr"/>
            <a:r>
              <a:rPr lang="en-US" sz="5400" dirty="0">
                <a:solidFill>
                  <a:srgbClr val="62983E"/>
                </a:solidFill>
                <a:latin typeface="Inter"/>
              </a:rPr>
              <a:t>My strategy for news intake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3807DC4-CE9F-297A-EDEC-8817E76D44F7}"/>
              </a:ext>
            </a:extLst>
          </p:cNvPr>
          <p:cNvSpPr>
            <a:spLocks noGrp="1"/>
          </p:cNvSpPr>
          <p:nvPr>
            <p:ph idx="1"/>
          </p:nvPr>
        </p:nvSpPr>
        <p:spPr>
          <a:xfrm>
            <a:off x="838200" y="1929384"/>
            <a:ext cx="10515600" cy="4251960"/>
          </a:xfrm>
        </p:spPr>
        <p:txBody>
          <a:bodyPr>
            <a:normAutofit fontScale="92500" lnSpcReduction="10000"/>
          </a:bodyPr>
          <a:lstStyle/>
          <a:p>
            <a:r>
              <a:rPr lang="en-US" sz="2400" b="1" i="0" dirty="0">
                <a:effectLst/>
                <a:latin typeface="Inter"/>
              </a:rPr>
              <a:t>Pull </a:t>
            </a:r>
            <a:r>
              <a:rPr lang="en-US" sz="2400" b="0" i="0" dirty="0">
                <a:effectLst/>
                <a:latin typeface="Inter"/>
              </a:rPr>
              <a:t>from limited, trusted print sources who cite references, aggregate news and balance progress and challenges</a:t>
            </a:r>
          </a:p>
          <a:p>
            <a:pPr lvl="1"/>
            <a:r>
              <a:rPr lang="en-US" dirty="0">
                <a:latin typeface="Inter"/>
              </a:rPr>
              <a:t>Guardian – global nonprofit with climate competent journalists</a:t>
            </a:r>
          </a:p>
          <a:p>
            <a:pPr lvl="1"/>
            <a:r>
              <a:rPr lang="en-US" dirty="0">
                <a:latin typeface="Inter"/>
              </a:rPr>
              <a:t>Seattle Times- local news</a:t>
            </a:r>
          </a:p>
          <a:p>
            <a:pPr lvl="1"/>
            <a:r>
              <a:rPr lang="en-US" dirty="0">
                <a:latin typeface="Inter"/>
              </a:rPr>
              <a:t>Bill McKibben newsletter – climate journalist</a:t>
            </a:r>
          </a:p>
          <a:p>
            <a:pPr lvl="1"/>
            <a:r>
              <a:rPr lang="en-US" dirty="0">
                <a:highlight>
                  <a:srgbClr val="FFFF00"/>
                </a:highlight>
                <a:latin typeface="Inter"/>
              </a:rPr>
              <a:t>Katherine Hayhoe  newsletter – Climate Scientist-PBS Global Weirding, Ted Talk</a:t>
            </a:r>
          </a:p>
          <a:p>
            <a:pPr lvl="1"/>
            <a:endParaRPr lang="en-US" dirty="0">
              <a:latin typeface="Inter"/>
            </a:endParaRPr>
          </a:p>
          <a:p>
            <a:r>
              <a:rPr lang="en-US" sz="2400" b="1" dirty="0">
                <a:latin typeface="Inter"/>
              </a:rPr>
              <a:t>Push</a:t>
            </a:r>
            <a:r>
              <a:rPr lang="en-US" sz="2400" dirty="0">
                <a:latin typeface="Inter"/>
              </a:rPr>
              <a:t>- I respond to things friends and family forward, talk about it and seek to build relationships.  With skeptics- connect on what we care about that could be impacted by Climate Change </a:t>
            </a:r>
          </a:p>
          <a:p>
            <a:r>
              <a:rPr lang="en-US" sz="2400" b="1" dirty="0">
                <a:latin typeface="Inter"/>
              </a:rPr>
              <a:t>Focus</a:t>
            </a:r>
            <a:r>
              <a:rPr lang="en-US" sz="2400" dirty="0">
                <a:latin typeface="Inter"/>
              </a:rPr>
              <a:t> on prevention and action and spread the news of collaborators</a:t>
            </a:r>
          </a:p>
          <a:p>
            <a:pPr lvl="1"/>
            <a:r>
              <a:rPr lang="en-US" dirty="0">
                <a:latin typeface="Inter"/>
              </a:rPr>
              <a:t>E.g., Hot Issue of  LNG expansion issue – Third Act,  local Sierra Club</a:t>
            </a:r>
          </a:p>
          <a:p>
            <a:pPr lvl="1"/>
            <a:endParaRPr lang="en-US" dirty="0">
              <a:latin typeface="Inter"/>
            </a:endParaRPr>
          </a:p>
          <a:p>
            <a:pPr lvl="1"/>
            <a:endParaRPr lang="en-US" sz="2000" dirty="0">
              <a:latin typeface="Inter"/>
            </a:endParaRPr>
          </a:p>
          <a:p>
            <a:pPr lvl="1"/>
            <a:endParaRPr lang="en-US" sz="2000" b="0" i="0" dirty="0">
              <a:effectLst/>
              <a:latin typeface="Inter"/>
            </a:endParaRPr>
          </a:p>
          <a:p>
            <a:endParaRPr lang="en-US" sz="2000" dirty="0">
              <a:latin typeface="Inter"/>
            </a:endParaRPr>
          </a:p>
        </p:txBody>
      </p:sp>
    </p:spTree>
    <p:extLst>
      <p:ext uri="{BB962C8B-B14F-4D97-AF65-F5344CB8AC3E}">
        <p14:creationId xmlns:p14="http://schemas.microsoft.com/office/powerpoint/2010/main" val="3494039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89EED9-F54D-4F20-A2C6-949DE4176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E46F721-3785-414D-8697-16AF490E6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FFF8879-422B-BC0C-7B6C-24AF1622E207}"/>
              </a:ext>
            </a:extLst>
          </p:cNvPr>
          <p:cNvSpPr>
            <a:spLocks noGrp="1"/>
          </p:cNvSpPr>
          <p:nvPr>
            <p:ph type="title"/>
          </p:nvPr>
        </p:nvSpPr>
        <p:spPr>
          <a:xfrm>
            <a:off x="8234039" y="3429000"/>
            <a:ext cx="3389515" cy="2380681"/>
          </a:xfrm>
        </p:spPr>
        <p:txBody>
          <a:bodyPr vert="horz" lIns="91440" tIns="45720" rIns="91440" bIns="45720" rtlCol="0" anchor="b">
            <a:noAutofit/>
          </a:bodyPr>
          <a:lstStyle/>
          <a:p>
            <a:pPr algn="ctr"/>
            <a:r>
              <a:rPr lang="en-US" sz="4000" b="1" dirty="0">
                <a:solidFill>
                  <a:schemeClr val="tx1">
                    <a:lumMod val="85000"/>
                    <a:lumOff val="15000"/>
                  </a:schemeClr>
                </a:solidFill>
                <a:latin typeface="Aharoni" panose="02010803020104030203" pitchFamily="2" charset="-79"/>
                <a:cs typeface="Aharoni" panose="02010803020104030203" pitchFamily="2" charset="-79"/>
              </a:rPr>
              <a:t>The parable of the flowers; </a:t>
            </a:r>
            <a:br>
              <a:rPr lang="en-US" sz="4000" b="1" dirty="0">
                <a:solidFill>
                  <a:schemeClr val="tx1">
                    <a:lumMod val="85000"/>
                    <a:lumOff val="15000"/>
                  </a:schemeClr>
                </a:solidFill>
                <a:latin typeface="Aharoni" panose="02010803020104030203" pitchFamily="2" charset="-79"/>
                <a:cs typeface="Aharoni" panose="02010803020104030203" pitchFamily="2" charset="-79"/>
              </a:rPr>
            </a:br>
            <a:br>
              <a:rPr lang="en-US" sz="4000" b="1" dirty="0">
                <a:solidFill>
                  <a:schemeClr val="tx1">
                    <a:lumMod val="85000"/>
                    <a:lumOff val="15000"/>
                  </a:schemeClr>
                </a:solidFill>
                <a:latin typeface="Aharoni" panose="02010803020104030203" pitchFamily="2" charset="-79"/>
                <a:cs typeface="Aharoni" panose="02010803020104030203" pitchFamily="2" charset="-79"/>
              </a:rPr>
            </a:br>
            <a:r>
              <a:rPr lang="en-US" sz="4000" b="1" dirty="0">
                <a:solidFill>
                  <a:schemeClr val="tx1">
                    <a:lumMod val="85000"/>
                    <a:lumOff val="15000"/>
                  </a:schemeClr>
                </a:solidFill>
                <a:latin typeface="Aharoni" panose="02010803020104030203" pitchFamily="2" charset="-79"/>
                <a:cs typeface="Aharoni" panose="02010803020104030203" pitchFamily="2" charset="-79"/>
              </a:rPr>
              <a:t>anger, </a:t>
            </a:r>
            <a:br>
              <a:rPr lang="en-US" sz="4000" b="1" dirty="0">
                <a:solidFill>
                  <a:schemeClr val="tx1">
                    <a:lumMod val="85000"/>
                    <a:lumOff val="15000"/>
                  </a:schemeClr>
                </a:solidFill>
                <a:latin typeface="Aharoni" panose="02010803020104030203" pitchFamily="2" charset="-79"/>
                <a:cs typeface="Aharoni" panose="02010803020104030203" pitchFamily="2" charset="-79"/>
              </a:rPr>
            </a:br>
            <a:br>
              <a:rPr lang="en-US" sz="4000" b="1" dirty="0">
                <a:solidFill>
                  <a:schemeClr val="tx1">
                    <a:lumMod val="85000"/>
                    <a:lumOff val="15000"/>
                  </a:schemeClr>
                </a:solidFill>
                <a:latin typeface="Aharoni" panose="02010803020104030203" pitchFamily="2" charset="-79"/>
                <a:cs typeface="Aharoni" panose="02010803020104030203" pitchFamily="2" charset="-79"/>
              </a:rPr>
            </a:br>
            <a:r>
              <a:rPr lang="en-US" sz="4000" b="1" dirty="0">
                <a:solidFill>
                  <a:schemeClr val="tx1">
                    <a:lumMod val="85000"/>
                    <a:lumOff val="15000"/>
                  </a:schemeClr>
                </a:solidFill>
                <a:latin typeface="Aharoni" panose="02010803020104030203" pitchFamily="2" charset="-79"/>
                <a:cs typeface="Aharoni" panose="02010803020104030203" pitchFamily="2" charset="-79"/>
              </a:rPr>
              <a:t>lament/ prayer, </a:t>
            </a:r>
            <a:br>
              <a:rPr lang="en-US" sz="4000" b="1" dirty="0">
                <a:solidFill>
                  <a:schemeClr val="tx1">
                    <a:lumMod val="85000"/>
                    <a:lumOff val="15000"/>
                  </a:schemeClr>
                </a:solidFill>
                <a:latin typeface="Aharoni" panose="02010803020104030203" pitchFamily="2" charset="-79"/>
                <a:cs typeface="Aharoni" panose="02010803020104030203" pitchFamily="2" charset="-79"/>
              </a:rPr>
            </a:br>
            <a:br>
              <a:rPr lang="en-US" sz="4000" b="1" dirty="0">
                <a:solidFill>
                  <a:schemeClr val="tx1">
                    <a:lumMod val="85000"/>
                    <a:lumOff val="15000"/>
                  </a:schemeClr>
                </a:solidFill>
                <a:latin typeface="Aharoni" panose="02010803020104030203" pitchFamily="2" charset="-79"/>
                <a:cs typeface="Aharoni" panose="02010803020104030203" pitchFamily="2" charset="-79"/>
              </a:rPr>
            </a:br>
            <a:r>
              <a:rPr lang="en-US" sz="4000" b="1" dirty="0">
                <a:solidFill>
                  <a:schemeClr val="tx1">
                    <a:lumMod val="85000"/>
                    <a:lumOff val="15000"/>
                  </a:schemeClr>
                </a:solidFill>
                <a:latin typeface="Aharoni" panose="02010803020104030203" pitchFamily="2" charset="-79"/>
                <a:cs typeface="Aharoni" panose="02010803020104030203" pitchFamily="2" charset="-79"/>
              </a:rPr>
              <a:t>re-imagine</a:t>
            </a:r>
          </a:p>
        </p:txBody>
      </p:sp>
      <p:pic>
        <p:nvPicPr>
          <p:cNvPr id="5" name="Content Placeholder 4">
            <a:extLst>
              <a:ext uri="{FF2B5EF4-FFF2-40B4-BE49-F238E27FC236}">
                <a16:creationId xmlns:a16="http://schemas.microsoft.com/office/drawing/2014/main" id="{E172D3BB-F315-B2BA-7B17-39195BDDF55A}"/>
              </a:ext>
            </a:extLst>
          </p:cNvPr>
          <p:cNvPicPr>
            <a:picLocks noGrp="1" noChangeAspect="1"/>
          </p:cNvPicPr>
          <p:nvPr>
            <p:ph idx="1"/>
          </p:nvPr>
        </p:nvPicPr>
        <p:blipFill rotWithShape="1">
          <a:blip r:embed="rId3"/>
          <a:srcRect l="9073" r="3464" b="2"/>
          <a:stretch/>
        </p:blipFill>
        <p:spPr>
          <a:xfrm>
            <a:off x="20" y="1"/>
            <a:ext cx="7665573" cy="6857999"/>
          </a:xfrm>
          <a:custGeom>
            <a:avLst/>
            <a:gdLst/>
            <a:ahLst/>
            <a:cxnLst/>
            <a:rect l="l" t="t" r="r" b="b"/>
            <a:pathLst>
              <a:path w="7665593" h="6857999">
                <a:moveTo>
                  <a:pt x="0" y="0"/>
                </a:moveTo>
                <a:lnTo>
                  <a:pt x="7363783" y="0"/>
                </a:lnTo>
                <a:lnTo>
                  <a:pt x="7372954" y="18152"/>
                </a:lnTo>
                <a:cubicBezTo>
                  <a:pt x="7378508" y="27417"/>
                  <a:pt x="7383821" y="35694"/>
                  <a:pt x="7386404" y="41707"/>
                </a:cubicBezTo>
                <a:lnTo>
                  <a:pt x="7389058" y="60832"/>
                </a:lnTo>
                <a:lnTo>
                  <a:pt x="7394074" y="60137"/>
                </a:lnTo>
                <a:lnTo>
                  <a:pt x="7394443" y="67241"/>
                </a:lnTo>
                <a:lnTo>
                  <a:pt x="7394565" y="83099"/>
                </a:lnTo>
                <a:cubicBezTo>
                  <a:pt x="7395324" y="92994"/>
                  <a:pt x="7394122" y="120511"/>
                  <a:pt x="7395957" y="130584"/>
                </a:cubicBezTo>
                <a:cubicBezTo>
                  <a:pt x="7401306" y="133490"/>
                  <a:pt x="7404223" y="137975"/>
                  <a:pt x="7405574" y="143540"/>
                </a:cubicBezTo>
                <a:lnTo>
                  <a:pt x="7405725" y="155795"/>
                </a:lnTo>
                <a:lnTo>
                  <a:pt x="7418615" y="226869"/>
                </a:lnTo>
                <a:lnTo>
                  <a:pt x="7419579" y="236641"/>
                </a:lnTo>
                <a:lnTo>
                  <a:pt x="7423900" y="241933"/>
                </a:lnTo>
                <a:cubicBezTo>
                  <a:pt x="7424763" y="245974"/>
                  <a:pt x="7424206" y="257579"/>
                  <a:pt x="7424760" y="260885"/>
                </a:cubicBezTo>
                <a:cubicBezTo>
                  <a:pt x="7425580" y="261177"/>
                  <a:pt x="7426400" y="261469"/>
                  <a:pt x="7427220" y="261761"/>
                </a:cubicBezTo>
                <a:cubicBezTo>
                  <a:pt x="7431152" y="272291"/>
                  <a:pt x="7444241" y="311893"/>
                  <a:pt x="7448344" y="324055"/>
                </a:cubicBezTo>
                <a:cubicBezTo>
                  <a:pt x="7444563" y="326484"/>
                  <a:pt x="7450535" y="331924"/>
                  <a:pt x="7451833" y="334727"/>
                </a:cubicBezTo>
                <a:cubicBezTo>
                  <a:pt x="7449286" y="335161"/>
                  <a:pt x="7448510" y="341947"/>
                  <a:pt x="7450776" y="343948"/>
                </a:cubicBezTo>
                <a:cubicBezTo>
                  <a:pt x="7463202" y="391652"/>
                  <a:pt x="7437523" y="367773"/>
                  <a:pt x="7453791" y="395003"/>
                </a:cubicBezTo>
                <a:cubicBezTo>
                  <a:pt x="7454869" y="399820"/>
                  <a:pt x="7453841" y="403723"/>
                  <a:pt x="7451939" y="407147"/>
                </a:cubicBezTo>
                <a:lnTo>
                  <a:pt x="7448030" y="412254"/>
                </a:lnTo>
                <a:lnTo>
                  <a:pt x="7455416" y="432021"/>
                </a:lnTo>
                <a:cubicBezTo>
                  <a:pt x="7457991" y="441758"/>
                  <a:pt x="7459699" y="452007"/>
                  <a:pt x="7460479" y="462523"/>
                </a:cubicBezTo>
                <a:cubicBezTo>
                  <a:pt x="7455275" y="464882"/>
                  <a:pt x="7462669" y="473136"/>
                  <a:pt x="7464133" y="477020"/>
                </a:cubicBezTo>
                <a:cubicBezTo>
                  <a:pt x="7460734" y="477060"/>
                  <a:pt x="7459104" y="485663"/>
                  <a:pt x="7461914" y="488716"/>
                </a:cubicBezTo>
                <a:cubicBezTo>
                  <a:pt x="7474065" y="552879"/>
                  <a:pt x="7442314" y="516775"/>
                  <a:pt x="7461353" y="555280"/>
                </a:cubicBezTo>
                <a:cubicBezTo>
                  <a:pt x="7462345" y="561721"/>
                  <a:pt x="7460642" y="566553"/>
                  <a:pt x="7457829" y="570585"/>
                </a:cubicBezTo>
                <a:lnTo>
                  <a:pt x="7450804" y="577839"/>
                </a:lnTo>
                <a:lnTo>
                  <a:pt x="7453309" y="583524"/>
                </a:lnTo>
                <a:cubicBezTo>
                  <a:pt x="7453505" y="604977"/>
                  <a:pt x="7446306" y="611303"/>
                  <a:pt x="7453558" y="623785"/>
                </a:cubicBezTo>
                <a:cubicBezTo>
                  <a:pt x="7438483" y="642230"/>
                  <a:pt x="7452055" y="636019"/>
                  <a:pt x="7454362" y="650049"/>
                </a:cubicBezTo>
                <a:cubicBezTo>
                  <a:pt x="7457368" y="661117"/>
                  <a:pt x="7463152" y="640798"/>
                  <a:pt x="7464006" y="651645"/>
                </a:cubicBezTo>
                <a:cubicBezTo>
                  <a:pt x="7460114" y="663380"/>
                  <a:pt x="7472201" y="662829"/>
                  <a:pt x="7467442" y="675032"/>
                </a:cubicBezTo>
                <a:cubicBezTo>
                  <a:pt x="7458335" y="672068"/>
                  <a:pt x="7469207" y="699114"/>
                  <a:pt x="7461251" y="699956"/>
                </a:cubicBezTo>
                <a:cubicBezTo>
                  <a:pt x="7472628" y="710321"/>
                  <a:pt x="7458614" y="715529"/>
                  <a:pt x="7462119" y="729331"/>
                </a:cubicBezTo>
                <a:cubicBezTo>
                  <a:pt x="7466423" y="735831"/>
                  <a:pt x="7467162" y="740521"/>
                  <a:pt x="7462533" y="746910"/>
                </a:cubicBezTo>
                <a:cubicBezTo>
                  <a:pt x="7483486" y="776851"/>
                  <a:pt x="7463470" y="765024"/>
                  <a:pt x="7471529" y="793043"/>
                </a:cubicBezTo>
                <a:cubicBezTo>
                  <a:pt x="7480002" y="817184"/>
                  <a:pt x="7485500" y="844550"/>
                  <a:pt x="7505730" y="867898"/>
                </a:cubicBezTo>
                <a:cubicBezTo>
                  <a:pt x="7511461" y="872184"/>
                  <a:pt x="7513630" y="882707"/>
                  <a:pt x="7510576" y="891400"/>
                </a:cubicBezTo>
                <a:cubicBezTo>
                  <a:pt x="7510049" y="892894"/>
                  <a:pt x="7509385" y="894278"/>
                  <a:pt x="7508604" y="895508"/>
                </a:cubicBezTo>
                <a:cubicBezTo>
                  <a:pt x="7511698" y="915692"/>
                  <a:pt x="7525520" y="989520"/>
                  <a:pt x="7529143" y="1012510"/>
                </a:cubicBezTo>
                <a:cubicBezTo>
                  <a:pt x="7521781" y="1014371"/>
                  <a:pt x="7535067" y="1025997"/>
                  <a:pt x="7530347" y="1033444"/>
                </a:cubicBezTo>
                <a:cubicBezTo>
                  <a:pt x="7526204" y="1038777"/>
                  <a:pt x="7529270" y="1043549"/>
                  <a:pt x="7529596" y="1049120"/>
                </a:cubicBezTo>
                <a:cubicBezTo>
                  <a:pt x="7526339" y="1056460"/>
                  <a:pt x="7532220" y="1080398"/>
                  <a:pt x="7536437" y="1086639"/>
                </a:cubicBezTo>
                <a:cubicBezTo>
                  <a:pt x="7551094" y="1101553"/>
                  <a:pt x="7540210" y="1135442"/>
                  <a:pt x="7551438" y="1147834"/>
                </a:cubicBezTo>
                <a:cubicBezTo>
                  <a:pt x="7553086" y="1152330"/>
                  <a:pt x="7553752" y="1156729"/>
                  <a:pt x="7553808" y="1161047"/>
                </a:cubicBezTo>
                <a:lnTo>
                  <a:pt x="7552572" y="1173130"/>
                </a:lnTo>
                <a:lnTo>
                  <a:pt x="7549434" y="1176566"/>
                </a:lnTo>
                <a:lnTo>
                  <a:pt x="7550211" y="1183950"/>
                </a:lnTo>
                <a:lnTo>
                  <a:pt x="7549733" y="1186066"/>
                </a:lnTo>
                <a:cubicBezTo>
                  <a:pt x="7548807" y="1190108"/>
                  <a:pt x="7548001" y="1194099"/>
                  <a:pt x="7547683" y="1198047"/>
                </a:cubicBezTo>
                <a:cubicBezTo>
                  <a:pt x="7563423" y="1192855"/>
                  <a:pt x="7547566" y="1230782"/>
                  <a:pt x="7560295" y="1219849"/>
                </a:cubicBezTo>
                <a:cubicBezTo>
                  <a:pt x="7561281" y="1240644"/>
                  <a:pt x="7573138" y="1224782"/>
                  <a:pt x="7561835" y="1249779"/>
                </a:cubicBezTo>
                <a:cubicBezTo>
                  <a:pt x="7574707" y="1282065"/>
                  <a:pt x="7569916" y="1332957"/>
                  <a:pt x="7589445" y="1358245"/>
                </a:cubicBezTo>
                <a:cubicBezTo>
                  <a:pt x="7581989" y="1355103"/>
                  <a:pt x="7576204" y="1368711"/>
                  <a:pt x="7579904" y="1378136"/>
                </a:cubicBezTo>
                <a:cubicBezTo>
                  <a:pt x="7550647" y="1367117"/>
                  <a:pt x="7606267" y="1415404"/>
                  <a:pt x="7586303" y="1423699"/>
                </a:cubicBezTo>
                <a:cubicBezTo>
                  <a:pt x="7604838" y="1424108"/>
                  <a:pt x="7636267" y="1466352"/>
                  <a:pt x="7621059" y="1486236"/>
                </a:cubicBezTo>
                <a:cubicBezTo>
                  <a:pt x="7624771" y="1516526"/>
                  <a:pt x="7640092" y="1537976"/>
                  <a:pt x="7633966" y="1569734"/>
                </a:cubicBezTo>
                <a:cubicBezTo>
                  <a:pt x="7636447" y="1570719"/>
                  <a:pt x="7638522" y="1572334"/>
                  <a:pt x="7640304" y="1574384"/>
                </a:cubicBezTo>
                <a:lnTo>
                  <a:pt x="7644628" y="1581242"/>
                </a:lnTo>
                <a:lnTo>
                  <a:pt x="7644313" y="1582567"/>
                </a:lnTo>
                <a:cubicBezTo>
                  <a:pt x="7644257" y="1587776"/>
                  <a:pt x="7645302" y="1590443"/>
                  <a:pt x="7646831" y="1591983"/>
                </a:cubicBezTo>
                <a:cubicBezTo>
                  <a:pt x="7647577" y="1592347"/>
                  <a:pt x="7648323" y="1592711"/>
                  <a:pt x="7649069" y="1593074"/>
                </a:cubicBezTo>
                <a:lnTo>
                  <a:pt x="7651326" y="1599230"/>
                </a:lnTo>
                <a:lnTo>
                  <a:pt x="7657195" y="1610539"/>
                </a:lnTo>
                <a:lnTo>
                  <a:pt x="7656957" y="1613422"/>
                </a:lnTo>
                <a:lnTo>
                  <a:pt x="7663730" y="1631673"/>
                </a:lnTo>
                <a:lnTo>
                  <a:pt x="7663189" y="1632289"/>
                </a:lnTo>
                <a:cubicBezTo>
                  <a:pt x="7662131" y="1634085"/>
                  <a:pt x="7661641" y="1636199"/>
                  <a:pt x="7662326" y="1639024"/>
                </a:cubicBezTo>
                <a:cubicBezTo>
                  <a:pt x="7651979" y="1640024"/>
                  <a:pt x="7659188" y="1642819"/>
                  <a:pt x="7662125" y="1651067"/>
                </a:cubicBezTo>
                <a:cubicBezTo>
                  <a:pt x="7646711" y="1654462"/>
                  <a:pt x="7660667" y="1674670"/>
                  <a:pt x="7653812" y="1683345"/>
                </a:cubicBezTo>
                <a:cubicBezTo>
                  <a:pt x="7656316" y="1689330"/>
                  <a:pt x="7658683" y="1695719"/>
                  <a:pt x="7660803" y="1702414"/>
                </a:cubicBezTo>
                <a:lnTo>
                  <a:pt x="7661867" y="1756201"/>
                </a:lnTo>
                <a:lnTo>
                  <a:pt x="7649453" y="1812530"/>
                </a:lnTo>
                <a:cubicBezTo>
                  <a:pt x="7649183" y="1833366"/>
                  <a:pt x="7644573" y="1851408"/>
                  <a:pt x="7647823" y="1869041"/>
                </a:cubicBezTo>
                <a:cubicBezTo>
                  <a:pt x="7644238" y="1876204"/>
                  <a:pt x="7642789" y="1882956"/>
                  <a:pt x="7648156" y="1889503"/>
                </a:cubicBezTo>
                <a:cubicBezTo>
                  <a:pt x="7646365" y="1908946"/>
                  <a:pt x="7638702" y="1913653"/>
                  <a:pt x="7644679" y="1925974"/>
                </a:cubicBezTo>
                <a:cubicBezTo>
                  <a:pt x="7632281" y="1936898"/>
                  <a:pt x="7637013" y="1937545"/>
                  <a:pt x="7640564" y="1942678"/>
                </a:cubicBezTo>
                <a:lnTo>
                  <a:pt x="7640816" y="1943410"/>
                </a:lnTo>
                <a:lnTo>
                  <a:pt x="7639044" y="1944904"/>
                </a:lnTo>
                <a:lnTo>
                  <a:pt x="7638223" y="1947993"/>
                </a:lnTo>
                <a:lnTo>
                  <a:pt x="7638752" y="1956430"/>
                </a:lnTo>
                <a:lnTo>
                  <a:pt x="7639407" y="1959603"/>
                </a:lnTo>
                <a:cubicBezTo>
                  <a:pt x="7639690" y="1961788"/>
                  <a:pt x="7639658" y="1963239"/>
                  <a:pt x="7639396" y="1964244"/>
                </a:cubicBezTo>
                <a:lnTo>
                  <a:pt x="7639249" y="1964361"/>
                </a:lnTo>
                <a:lnTo>
                  <a:pt x="7639521" y="1968708"/>
                </a:lnTo>
                <a:cubicBezTo>
                  <a:pt x="7640315" y="1976045"/>
                  <a:pt x="7641402" y="1983186"/>
                  <a:pt x="7642694" y="1989983"/>
                </a:cubicBezTo>
                <a:cubicBezTo>
                  <a:pt x="7634556" y="1995729"/>
                  <a:pt x="7644169" y="2020842"/>
                  <a:pt x="7628828" y="2018094"/>
                </a:cubicBezTo>
                <a:cubicBezTo>
                  <a:pt x="7630116" y="2027262"/>
                  <a:pt x="7636485" y="2032807"/>
                  <a:pt x="7626423" y="2029720"/>
                </a:cubicBezTo>
                <a:cubicBezTo>
                  <a:pt x="7626559" y="2032738"/>
                  <a:pt x="7625703" y="2034598"/>
                  <a:pt x="7624364" y="2035929"/>
                </a:cubicBezTo>
                <a:lnTo>
                  <a:pt x="7623733" y="2036314"/>
                </a:lnTo>
                <a:lnTo>
                  <a:pt x="7626847" y="2056711"/>
                </a:lnTo>
                <a:lnTo>
                  <a:pt x="7626090" y="2059419"/>
                </a:lnTo>
                <a:lnTo>
                  <a:pt x="7629618" y="2072712"/>
                </a:lnTo>
                <a:lnTo>
                  <a:pt x="7630641" y="2079581"/>
                </a:lnTo>
                <a:lnTo>
                  <a:pt x="7632577" y="2081522"/>
                </a:lnTo>
                <a:cubicBezTo>
                  <a:pt x="7633753" y="2083617"/>
                  <a:pt x="7634261" y="2086620"/>
                  <a:pt x="7633251" y="2091658"/>
                </a:cubicBezTo>
                <a:lnTo>
                  <a:pt x="7632707" y="2092825"/>
                </a:lnTo>
                <a:lnTo>
                  <a:pt x="7635575" y="2101184"/>
                </a:lnTo>
                <a:cubicBezTo>
                  <a:pt x="7636900" y="2103876"/>
                  <a:pt x="7638586" y="2106260"/>
                  <a:pt x="7640772" y="2108190"/>
                </a:cubicBezTo>
                <a:cubicBezTo>
                  <a:pt x="7629093" y="2136655"/>
                  <a:pt x="7639778" y="2163513"/>
                  <a:pt x="7637758" y="2194409"/>
                </a:cubicBezTo>
                <a:cubicBezTo>
                  <a:pt x="7619585" y="2207765"/>
                  <a:pt x="7641835" y="2261154"/>
                  <a:pt x="7659453" y="2268824"/>
                </a:cubicBezTo>
                <a:cubicBezTo>
                  <a:pt x="7644015" y="2268997"/>
                  <a:pt x="7665037" y="2307714"/>
                  <a:pt x="7665583" y="2317700"/>
                </a:cubicBezTo>
                <a:cubicBezTo>
                  <a:pt x="7665764" y="2321029"/>
                  <a:pt x="7663671" y="2321166"/>
                  <a:pt x="7657195" y="2315619"/>
                </a:cubicBezTo>
                <a:cubicBezTo>
                  <a:pt x="7658997" y="2326231"/>
                  <a:pt x="7650972" y="2337185"/>
                  <a:pt x="7644431" y="2331209"/>
                </a:cubicBezTo>
                <a:cubicBezTo>
                  <a:pt x="7658433" y="2363448"/>
                  <a:pt x="7644510" y="2411031"/>
                  <a:pt x="7650869" y="2447461"/>
                </a:cubicBezTo>
                <a:cubicBezTo>
                  <a:pt x="7635485" y="2467322"/>
                  <a:pt x="7649719" y="2456555"/>
                  <a:pt x="7646841" y="2477156"/>
                </a:cubicBezTo>
                <a:cubicBezTo>
                  <a:pt x="7661004" y="2471521"/>
                  <a:pt x="7638896" y="2502164"/>
                  <a:pt x="7654880" y="2503292"/>
                </a:cubicBezTo>
                <a:cubicBezTo>
                  <a:pt x="7653849" y="2507005"/>
                  <a:pt x="7652348" y="2510567"/>
                  <a:pt x="7650720" y="2514131"/>
                </a:cubicBezTo>
                <a:lnTo>
                  <a:pt x="7649876" y="2516003"/>
                </a:lnTo>
                <a:lnTo>
                  <a:pt x="7649263" y="2523483"/>
                </a:lnTo>
                <a:lnTo>
                  <a:pt x="7645633" y="2525592"/>
                </a:lnTo>
                <a:lnTo>
                  <a:pt x="7642233" y="2536851"/>
                </a:lnTo>
                <a:cubicBezTo>
                  <a:pt x="7641494" y="2541069"/>
                  <a:pt x="7641323" y="2545607"/>
                  <a:pt x="7642069" y="2550622"/>
                </a:cubicBezTo>
                <a:cubicBezTo>
                  <a:pt x="7648404" y="2562959"/>
                  <a:pt x="7640640" y="2582170"/>
                  <a:pt x="7641110" y="2599544"/>
                </a:cubicBezTo>
                <a:lnTo>
                  <a:pt x="7643071" y="2607523"/>
                </a:lnTo>
                <a:lnTo>
                  <a:pt x="7639801" y="2633566"/>
                </a:lnTo>
                <a:cubicBezTo>
                  <a:pt x="7639166" y="2640978"/>
                  <a:pt x="7638833" y="2648672"/>
                  <a:pt x="7639065" y="2656773"/>
                </a:cubicBezTo>
                <a:lnTo>
                  <a:pt x="7640624" y="2671810"/>
                </a:lnTo>
                <a:lnTo>
                  <a:pt x="7639332" y="2675751"/>
                </a:lnTo>
                <a:cubicBezTo>
                  <a:pt x="7639476" y="2682617"/>
                  <a:pt x="7644027" y="2691703"/>
                  <a:pt x="7638498" y="2690893"/>
                </a:cubicBezTo>
                <a:lnTo>
                  <a:pt x="7640415" y="2698606"/>
                </a:lnTo>
                <a:lnTo>
                  <a:pt x="7636002" y="2706218"/>
                </a:lnTo>
                <a:cubicBezTo>
                  <a:pt x="7634978" y="2707053"/>
                  <a:pt x="7633887" y="2707679"/>
                  <a:pt x="7632770" y="2708079"/>
                </a:cubicBezTo>
                <a:lnTo>
                  <a:pt x="7634220" y="2718854"/>
                </a:lnTo>
                <a:lnTo>
                  <a:pt x="7631061" y="2727688"/>
                </a:lnTo>
                <a:lnTo>
                  <a:pt x="7633127" y="2735389"/>
                </a:lnTo>
                <a:lnTo>
                  <a:pt x="7632661" y="2738584"/>
                </a:lnTo>
                <a:lnTo>
                  <a:pt x="7631098" y="2746529"/>
                </a:lnTo>
                <a:cubicBezTo>
                  <a:pt x="7630002" y="2750602"/>
                  <a:pt x="7628681" y="2755160"/>
                  <a:pt x="7627624" y="2760235"/>
                </a:cubicBezTo>
                <a:lnTo>
                  <a:pt x="7627140" y="2764511"/>
                </a:lnTo>
                <a:lnTo>
                  <a:pt x="7621827" y="2773820"/>
                </a:lnTo>
                <a:cubicBezTo>
                  <a:pt x="7617811" y="2780593"/>
                  <a:pt x="7615104" y="2785923"/>
                  <a:pt x="7617284" y="2791840"/>
                </a:cubicBezTo>
                <a:cubicBezTo>
                  <a:pt x="7612094" y="2801924"/>
                  <a:pt x="7597550" y="2808970"/>
                  <a:pt x="7601430" y="2823567"/>
                </a:cubicBezTo>
                <a:cubicBezTo>
                  <a:pt x="7594841" y="2819137"/>
                  <a:pt x="7600633" y="2839778"/>
                  <a:pt x="7593865" y="2842217"/>
                </a:cubicBezTo>
                <a:cubicBezTo>
                  <a:pt x="7588415" y="2843342"/>
                  <a:pt x="7588901" y="2849866"/>
                  <a:pt x="7586893" y="2854834"/>
                </a:cubicBezTo>
                <a:cubicBezTo>
                  <a:pt x="7581327" y="2858374"/>
                  <a:pt x="7576244" y="2883372"/>
                  <a:pt x="7577046" y="2892075"/>
                </a:cubicBezTo>
                <a:cubicBezTo>
                  <a:pt x="7582584" y="2916606"/>
                  <a:pt x="7560175" y="2936338"/>
                  <a:pt x="7564026" y="2955950"/>
                </a:cubicBezTo>
                <a:cubicBezTo>
                  <a:pt x="7563501" y="2961086"/>
                  <a:pt x="7562240" y="2965343"/>
                  <a:pt x="7560529" y="2969031"/>
                </a:cubicBezTo>
                <a:lnTo>
                  <a:pt x="7554631" y="2978222"/>
                </a:lnTo>
                <a:lnTo>
                  <a:pt x="7550747" y="2978564"/>
                </a:lnTo>
                <a:lnTo>
                  <a:pt x="7548359" y="2985429"/>
                </a:lnTo>
                <a:lnTo>
                  <a:pt x="7547120" y="2986826"/>
                </a:lnTo>
                <a:cubicBezTo>
                  <a:pt x="7544741" y="2989483"/>
                  <a:pt x="7542480" y="2992194"/>
                  <a:pt x="7540621" y="2995267"/>
                </a:cubicBezTo>
                <a:cubicBezTo>
                  <a:pt x="7555200" y="3003715"/>
                  <a:pt x="7527208" y="3022799"/>
                  <a:pt x="7541739" y="3023946"/>
                </a:cubicBezTo>
                <a:cubicBezTo>
                  <a:pt x="7534059" y="3042303"/>
                  <a:pt x="7549904" y="3038579"/>
                  <a:pt x="7530781" y="3050462"/>
                </a:cubicBezTo>
                <a:cubicBezTo>
                  <a:pt x="7527838" y="3088204"/>
                  <a:pt x="7503338" y="3127251"/>
                  <a:pt x="7508515" y="3164510"/>
                </a:cubicBezTo>
                <a:cubicBezTo>
                  <a:pt x="7503888" y="3155782"/>
                  <a:pt x="7493770" y="3162549"/>
                  <a:pt x="7492866" y="3173520"/>
                </a:cubicBezTo>
                <a:cubicBezTo>
                  <a:pt x="7474179" y="3140376"/>
                  <a:pt x="7498581" y="3226463"/>
                  <a:pt x="7479395" y="3217191"/>
                </a:cubicBezTo>
                <a:cubicBezTo>
                  <a:pt x="7493905" y="3232643"/>
                  <a:pt x="7501608" y="3293915"/>
                  <a:pt x="7481475" y="3298298"/>
                </a:cubicBezTo>
                <a:cubicBezTo>
                  <a:pt x="7472089" y="3326890"/>
                  <a:pt x="7475493" y="3357480"/>
                  <a:pt x="7457722" y="3379292"/>
                </a:cubicBezTo>
                <a:cubicBezTo>
                  <a:pt x="7459285" y="3382143"/>
                  <a:pt x="7460273" y="3385199"/>
                  <a:pt x="7460850" y="3388381"/>
                </a:cubicBezTo>
                <a:lnTo>
                  <a:pt x="7461482" y="3397694"/>
                </a:lnTo>
                <a:lnTo>
                  <a:pt x="7460695" y="3398556"/>
                </a:lnTo>
                <a:cubicBezTo>
                  <a:pt x="7458532" y="3402904"/>
                  <a:pt x="7458275" y="3406007"/>
                  <a:pt x="7458858" y="3408553"/>
                </a:cubicBezTo>
                <a:lnTo>
                  <a:pt x="7460185" y="3411299"/>
                </a:lnTo>
                <a:lnTo>
                  <a:pt x="7459468" y="3418333"/>
                </a:lnTo>
                <a:lnTo>
                  <a:pt x="7459515" y="3432662"/>
                </a:lnTo>
                <a:lnTo>
                  <a:pt x="7458154" y="3434902"/>
                </a:lnTo>
                <a:lnTo>
                  <a:pt x="7456091" y="3455825"/>
                </a:lnTo>
                <a:cubicBezTo>
                  <a:pt x="7455865" y="3455850"/>
                  <a:pt x="7455638" y="3455877"/>
                  <a:pt x="7455413" y="3455903"/>
                </a:cubicBezTo>
                <a:cubicBezTo>
                  <a:pt x="7453843" y="3456557"/>
                  <a:pt x="7452596" y="3457940"/>
                  <a:pt x="7451989" y="3460886"/>
                </a:cubicBezTo>
                <a:cubicBezTo>
                  <a:pt x="7443388" y="3453296"/>
                  <a:pt x="7447961" y="3461529"/>
                  <a:pt x="7446929" y="3470886"/>
                </a:cubicBezTo>
                <a:cubicBezTo>
                  <a:pt x="7433341" y="3461186"/>
                  <a:pt x="7436171" y="3489615"/>
                  <a:pt x="7427213" y="3491353"/>
                </a:cubicBezTo>
                <a:cubicBezTo>
                  <a:pt x="7426761" y="3498443"/>
                  <a:pt x="7426037" y="3505767"/>
                  <a:pt x="7424990" y="3513143"/>
                </a:cubicBezTo>
                <a:lnTo>
                  <a:pt x="7424186" y="3517424"/>
                </a:lnTo>
                <a:cubicBezTo>
                  <a:pt x="7424132" y="3517438"/>
                  <a:pt x="7424077" y="3517453"/>
                  <a:pt x="7424024" y="3517467"/>
                </a:cubicBezTo>
                <a:cubicBezTo>
                  <a:pt x="7423536" y="3518305"/>
                  <a:pt x="7423153" y="3519678"/>
                  <a:pt x="7422883" y="3521896"/>
                </a:cubicBezTo>
                <a:lnTo>
                  <a:pt x="7422723" y="3525229"/>
                </a:lnTo>
                <a:lnTo>
                  <a:pt x="7421163" y="3533534"/>
                </a:lnTo>
                <a:lnTo>
                  <a:pt x="7419650" y="3536108"/>
                </a:lnTo>
                <a:lnTo>
                  <a:pt x="7417640" y="3536718"/>
                </a:lnTo>
                <a:lnTo>
                  <a:pt x="7417697" y="3537534"/>
                </a:lnTo>
                <a:cubicBezTo>
                  <a:pt x="7419749" y="3544077"/>
                  <a:pt x="7423989" y="3546875"/>
                  <a:pt x="7409814" y="3551598"/>
                </a:cubicBezTo>
                <a:cubicBezTo>
                  <a:pt x="7412376" y="3566128"/>
                  <a:pt x="7404108" y="3567090"/>
                  <a:pt x="7397719" y="3584844"/>
                </a:cubicBezTo>
                <a:cubicBezTo>
                  <a:pt x="7401116" y="3593573"/>
                  <a:pt x="7398130" y="3599358"/>
                  <a:pt x="7393057" y="3604546"/>
                </a:cubicBezTo>
                <a:cubicBezTo>
                  <a:pt x="7391792" y="3622895"/>
                  <a:pt x="7383125" y="3638008"/>
                  <a:pt x="7377811" y="3657793"/>
                </a:cubicBezTo>
                <a:cubicBezTo>
                  <a:pt x="7379886" y="3680874"/>
                  <a:pt x="7366255" y="3689531"/>
                  <a:pt x="7360624" y="3710685"/>
                </a:cubicBezTo>
                <a:cubicBezTo>
                  <a:pt x="7367950" y="3731637"/>
                  <a:pt x="7347999" y="3723947"/>
                  <a:pt x="7341489" y="3734006"/>
                </a:cubicBezTo>
                <a:lnTo>
                  <a:pt x="7340478" y="3737028"/>
                </a:lnTo>
                <a:lnTo>
                  <a:pt x="7340489" y="3745476"/>
                </a:lnTo>
                <a:lnTo>
                  <a:pt x="7340950" y="3748687"/>
                </a:lnTo>
                <a:cubicBezTo>
                  <a:pt x="7341098" y="3750887"/>
                  <a:pt x="7340976" y="3752333"/>
                  <a:pt x="7340653" y="3753314"/>
                </a:cubicBezTo>
                <a:lnTo>
                  <a:pt x="7340500" y="3753419"/>
                </a:lnTo>
                <a:lnTo>
                  <a:pt x="7340506" y="3757774"/>
                </a:lnTo>
                <a:cubicBezTo>
                  <a:pt x="7340847" y="3765147"/>
                  <a:pt x="7341495" y="3772345"/>
                  <a:pt x="7342369" y="3779218"/>
                </a:cubicBezTo>
                <a:cubicBezTo>
                  <a:pt x="7333890" y="3784348"/>
                  <a:pt x="7341949" y="3810090"/>
                  <a:pt x="7326800" y="3806225"/>
                </a:cubicBezTo>
                <a:cubicBezTo>
                  <a:pt x="7327524" y="3815461"/>
                  <a:pt x="7333545" y="3821456"/>
                  <a:pt x="7323686" y="3817640"/>
                </a:cubicBezTo>
                <a:cubicBezTo>
                  <a:pt x="7323637" y="3820659"/>
                  <a:pt x="7322668" y="3822449"/>
                  <a:pt x="7321247" y="3823678"/>
                </a:cubicBezTo>
                <a:lnTo>
                  <a:pt x="7320595" y="3824018"/>
                </a:lnTo>
                <a:lnTo>
                  <a:pt x="7322453" y="3844579"/>
                </a:lnTo>
                <a:lnTo>
                  <a:pt x="7321532" y="3847225"/>
                </a:lnTo>
                <a:lnTo>
                  <a:pt x="7324238" y="3860736"/>
                </a:lnTo>
                <a:lnTo>
                  <a:pt x="7324840" y="3867658"/>
                </a:lnTo>
                <a:lnTo>
                  <a:pt x="7326655" y="3869733"/>
                </a:lnTo>
                <a:cubicBezTo>
                  <a:pt x="7327701" y="3871909"/>
                  <a:pt x="7328023" y="3874942"/>
                  <a:pt x="7326706" y="3879891"/>
                </a:cubicBezTo>
                <a:lnTo>
                  <a:pt x="7326093" y="3881013"/>
                </a:lnTo>
                <a:lnTo>
                  <a:pt x="7328442" y="3889558"/>
                </a:lnTo>
                <a:cubicBezTo>
                  <a:pt x="7329602" y="3892339"/>
                  <a:pt x="7331138" y="3894839"/>
                  <a:pt x="7333203" y="3896924"/>
                </a:cubicBezTo>
                <a:cubicBezTo>
                  <a:pt x="7319795" y="3924445"/>
                  <a:pt x="7328820" y="3952004"/>
                  <a:pt x="7324908" y="3982658"/>
                </a:cubicBezTo>
                <a:cubicBezTo>
                  <a:pt x="7325522" y="4017325"/>
                  <a:pt x="7327874" y="4041416"/>
                  <a:pt x="7327588" y="4064228"/>
                </a:cubicBezTo>
                <a:cubicBezTo>
                  <a:pt x="7328735" y="4074940"/>
                  <a:pt x="7329351" y="4153102"/>
                  <a:pt x="7323186" y="4146664"/>
                </a:cubicBezTo>
                <a:cubicBezTo>
                  <a:pt x="7335189" y="4179829"/>
                  <a:pt x="7318370" y="4199117"/>
                  <a:pt x="7322488" y="4235901"/>
                </a:cubicBezTo>
                <a:cubicBezTo>
                  <a:pt x="7305909" y="4254573"/>
                  <a:pt x="7320783" y="4244884"/>
                  <a:pt x="7316645" y="4265209"/>
                </a:cubicBezTo>
                <a:cubicBezTo>
                  <a:pt x="7331133" y="4260631"/>
                  <a:pt x="7307179" y="4289560"/>
                  <a:pt x="7323069" y="4291857"/>
                </a:cubicBezTo>
                <a:cubicBezTo>
                  <a:pt x="7321814" y="4295483"/>
                  <a:pt x="7320095" y="4298923"/>
                  <a:pt x="7318251" y="4302359"/>
                </a:cubicBezTo>
                <a:lnTo>
                  <a:pt x="7317295" y="4304161"/>
                </a:lnTo>
                <a:lnTo>
                  <a:pt x="7316223" y="4311573"/>
                </a:lnTo>
                <a:lnTo>
                  <a:pt x="7312469" y="4313411"/>
                </a:lnTo>
                <a:lnTo>
                  <a:pt x="7306447" y="4403491"/>
                </a:lnTo>
                <a:cubicBezTo>
                  <a:pt x="7308849" y="4411399"/>
                  <a:pt x="7308497" y="4436984"/>
                  <a:pt x="7303688" y="4442497"/>
                </a:cubicBezTo>
                <a:cubicBezTo>
                  <a:pt x="7302637" y="4447969"/>
                  <a:pt x="7304327" y="4453942"/>
                  <a:pt x="7299181" y="4457128"/>
                </a:cubicBezTo>
                <a:cubicBezTo>
                  <a:pt x="7296154" y="4469016"/>
                  <a:pt x="7289197" y="4496240"/>
                  <a:pt x="7285530" y="4513823"/>
                </a:cubicBezTo>
                <a:cubicBezTo>
                  <a:pt x="7288769" y="4518560"/>
                  <a:pt x="7287100" y="4524649"/>
                  <a:pt x="7284412" y="4532609"/>
                </a:cubicBezTo>
                <a:lnTo>
                  <a:pt x="7282601" y="4540125"/>
                </a:lnTo>
                <a:lnTo>
                  <a:pt x="7291785" y="4563650"/>
                </a:lnTo>
                <a:lnTo>
                  <a:pt x="7284191" y="4636427"/>
                </a:lnTo>
                <a:lnTo>
                  <a:pt x="7292797" y="4672055"/>
                </a:lnTo>
                <a:cubicBezTo>
                  <a:pt x="7294304" y="4686552"/>
                  <a:pt x="7294421" y="4700466"/>
                  <a:pt x="7295425" y="4713953"/>
                </a:cubicBezTo>
                <a:cubicBezTo>
                  <a:pt x="7296104" y="4744441"/>
                  <a:pt x="7280378" y="4723911"/>
                  <a:pt x="7292574" y="4762180"/>
                </a:cubicBezTo>
                <a:cubicBezTo>
                  <a:pt x="7286719" y="4766152"/>
                  <a:pt x="7286266" y="4770971"/>
                  <a:pt x="7288689" y="4779168"/>
                </a:cubicBezTo>
                <a:cubicBezTo>
                  <a:pt x="7288592" y="4793971"/>
                  <a:pt x="7274303" y="4792486"/>
                  <a:pt x="7282355" y="4807636"/>
                </a:cubicBezTo>
                <a:cubicBezTo>
                  <a:pt x="7278556" y="4806204"/>
                  <a:pt x="7277539" y="4813202"/>
                  <a:pt x="7276505" y="4819678"/>
                </a:cubicBezTo>
                <a:lnTo>
                  <a:pt x="7273752" y="4823797"/>
                </a:lnTo>
                <a:lnTo>
                  <a:pt x="7283683" y="4847794"/>
                </a:lnTo>
                <a:cubicBezTo>
                  <a:pt x="7296832" y="4890479"/>
                  <a:pt x="7302379" y="4941877"/>
                  <a:pt x="7311552" y="4978326"/>
                </a:cubicBezTo>
                <a:cubicBezTo>
                  <a:pt x="7284161" y="4998846"/>
                  <a:pt x="7309660" y="4989594"/>
                  <a:pt x="7304880" y="5015024"/>
                </a:cubicBezTo>
                <a:cubicBezTo>
                  <a:pt x="7330355" y="5012307"/>
                  <a:pt x="7291032" y="5044485"/>
                  <a:pt x="7319932" y="5050993"/>
                </a:cubicBezTo>
                <a:cubicBezTo>
                  <a:pt x="7318148" y="5055414"/>
                  <a:pt x="7315506" y="5059493"/>
                  <a:pt x="7312641" y="5063537"/>
                </a:cubicBezTo>
                <a:lnTo>
                  <a:pt x="7311153" y="5065661"/>
                </a:lnTo>
                <a:lnTo>
                  <a:pt x="7310197" y="5075032"/>
                </a:lnTo>
                <a:lnTo>
                  <a:pt x="7303683" y="5076576"/>
                </a:lnTo>
                <a:lnTo>
                  <a:pt x="7297768" y="5089898"/>
                </a:lnTo>
                <a:cubicBezTo>
                  <a:pt x="7296519" y="5095057"/>
                  <a:pt x="7296302" y="5100805"/>
                  <a:pt x="7297750" y="5107454"/>
                </a:cubicBezTo>
                <a:cubicBezTo>
                  <a:pt x="7309447" y="5125240"/>
                  <a:pt x="7295812" y="5147341"/>
                  <a:pt x="7297014" y="5169708"/>
                </a:cubicBezTo>
                <a:lnTo>
                  <a:pt x="7300719" y="5180532"/>
                </a:lnTo>
                <a:lnTo>
                  <a:pt x="7295705" y="5210620"/>
                </a:lnTo>
                <a:lnTo>
                  <a:pt x="7296901" y="5212749"/>
                </a:lnTo>
                <a:cubicBezTo>
                  <a:pt x="7296704" y="5218058"/>
                  <a:pt x="7294377" y="5228574"/>
                  <a:pt x="7294523" y="5242477"/>
                </a:cubicBezTo>
                <a:lnTo>
                  <a:pt x="7297776" y="5296160"/>
                </a:lnTo>
                <a:lnTo>
                  <a:pt x="7289955" y="5304499"/>
                </a:lnTo>
                <a:lnTo>
                  <a:pt x="7286210" y="5305374"/>
                </a:lnTo>
                <a:lnTo>
                  <a:pt x="7286995" y="5320092"/>
                </a:lnTo>
                <a:lnTo>
                  <a:pt x="7281550" y="5330613"/>
                </a:lnTo>
                <a:lnTo>
                  <a:pt x="7285354" y="5340890"/>
                </a:lnTo>
                <a:lnTo>
                  <a:pt x="7281914" y="5354491"/>
                </a:lnTo>
                <a:cubicBezTo>
                  <a:pt x="7280017" y="5359352"/>
                  <a:pt x="7277725" y="5364763"/>
                  <a:pt x="7275918" y="5370917"/>
                </a:cubicBezTo>
                <a:lnTo>
                  <a:pt x="7267655" y="5384350"/>
                </a:lnTo>
                <a:lnTo>
                  <a:pt x="7263791" y="5406610"/>
                </a:lnTo>
                <a:cubicBezTo>
                  <a:pt x="7260956" y="5423841"/>
                  <a:pt x="7257650" y="5440271"/>
                  <a:pt x="7251522" y="5456222"/>
                </a:cubicBezTo>
                <a:cubicBezTo>
                  <a:pt x="7253699" y="5469913"/>
                  <a:pt x="7252931" y="5482529"/>
                  <a:pt x="7242311" y="5493751"/>
                </a:cubicBezTo>
                <a:cubicBezTo>
                  <a:pt x="7236636" y="5529727"/>
                  <a:pt x="7245809" y="5539513"/>
                  <a:pt x="7231835" y="5561252"/>
                </a:cubicBezTo>
                <a:cubicBezTo>
                  <a:pt x="7236311" y="5568555"/>
                  <a:pt x="7238499" y="5573475"/>
                  <a:pt x="7239152" y="5577121"/>
                </a:cubicBezTo>
                <a:cubicBezTo>
                  <a:pt x="7241111" y="5588065"/>
                  <a:pt x="7229268" y="5587525"/>
                  <a:pt x="7224043" y="5605355"/>
                </a:cubicBezTo>
                <a:cubicBezTo>
                  <a:pt x="7216774" y="5624244"/>
                  <a:pt x="7213225" y="5590845"/>
                  <a:pt x="7209229" y="5609118"/>
                </a:cubicBezTo>
                <a:cubicBezTo>
                  <a:pt x="7212098" y="5628346"/>
                  <a:pt x="7194168" y="5628785"/>
                  <a:pt x="7198222" y="5648700"/>
                </a:cubicBezTo>
                <a:cubicBezTo>
                  <a:pt x="7212577" y="5642705"/>
                  <a:pt x="7189541" y="5689259"/>
                  <a:pt x="7201221" y="5689771"/>
                </a:cubicBezTo>
                <a:cubicBezTo>
                  <a:pt x="7181618" y="5708428"/>
                  <a:pt x="7201258" y="5715573"/>
                  <a:pt x="7192555" y="5739098"/>
                </a:cubicBezTo>
                <a:cubicBezTo>
                  <a:pt x="7184486" y="5750478"/>
                  <a:pt x="7182208" y="5758416"/>
                  <a:pt x="7187522" y="5768603"/>
                </a:cubicBezTo>
                <a:cubicBezTo>
                  <a:pt x="7148692" y="5821144"/>
                  <a:pt x="7181577" y="5799065"/>
                  <a:pt x="7162500" y="5846928"/>
                </a:cubicBezTo>
                <a:lnTo>
                  <a:pt x="7160827" y="5850799"/>
                </a:lnTo>
                <a:lnTo>
                  <a:pt x="7163312" y="5866636"/>
                </a:lnTo>
                <a:cubicBezTo>
                  <a:pt x="7163884" y="5867070"/>
                  <a:pt x="7164455" y="5867505"/>
                  <a:pt x="7165029" y="5867939"/>
                </a:cubicBezTo>
                <a:lnTo>
                  <a:pt x="7142501" y="5914339"/>
                </a:lnTo>
                <a:lnTo>
                  <a:pt x="7143151" y="5921221"/>
                </a:lnTo>
                <a:lnTo>
                  <a:pt x="7123808" y="5950546"/>
                </a:lnTo>
                <a:lnTo>
                  <a:pt x="7116299" y="5966186"/>
                </a:lnTo>
                <a:lnTo>
                  <a:pt x="7106117" y="5983669"/>
                </a:lnTo>
                <a:lnTo>
                  <a:pt x="7109622" y="5995569"/>
                </a:lnTo>
                <a:cubicBezTo>
                  <a:pt x="7114727" y="6023526"/>
                  <a:pt x="7092983" y="6067450"/>
                  <a:pt x="7116605" y="6077139"/>
                </a:cubicBezTo>
                <a:cubicBezTo>
                  <a:pt x="7102148" y="6089933"/>
                  <a:pt x="7125501" y="6101908"/>
                  <a:pt x="7127573" y="6115892"/>
                </a:cubicBezTo>
                <a:cubicBezTo>
                  <a:pt x="7118381" y="6127056"/>
                  <a:pt x="7126331" y="6132595"/>
                  <a:pt x="7128098" y="6142737"/>
                </a:cubicBezTo>
                <a:cubicBezTo>
                  <a:pt x="7122429" y="6147329"/>
                  <a:pt x="7122724" y="6155912"/>
                  <a:pt x="7129375" y="6158833"/>
                </a:cubicBezTo>
                <a:cubicBezTo>
                  <a:pt x="7144709" y="6154689"/>
                  <a:pt x="7137060" y="6184499"/>
                  <a:pt x="7147635" y="6186714"/>
                </a:cubicBezTo>
                <a:cubicBezTo>
                  <a:pt x="7149842" y="6204016"/>
                  <a:pt x="7136414" y="6279145"/>
                  <a:pt x="7153343" y="6291871"/>
                </a:cubicBezTo>
                <a:cubicBezTo>
                  <a:pt x="7161381" y="6326852"/>
                  <a:pt x="7134450" y="6377408"/>
                  <a:pt x="7134923" y="6392273"/>
                </a:cubicBezTo>
                <a:cubicBezTo>
                  <a:pt x="7103997" y="6407024"/>
                  <a:pt x="7185503" y="6478818"/>
                  <a:pt x="7187236" y="6541940"/>
                </a:cubicBezTo>
                <a:cubicBezTo>
                  <a:pt x="7184250" y="6550446"/>
                  <a:pt x="7184290" y="6554993"/>
                  <a:pt x="7191340" y="6557275"/>
                </a:cubicBezTo>
                <a:cubicBezTo>
                  <a:pt x="7195412" y="6573685"/>
                  <a:pt x="7202070" y="6606060"/>
                  <a:pt x="7211670" y="6640404"/>
                </a:cubicBezTo>
                <a:cubicBezTo>
                  <a:pt x="7219591" y="6666216"/>
                  <a:pt x="7212698" y="6793331"/>
                  <a:pt x="7221085" y="6827708"/>
                </a:cubicBezTo>
                <a:lnTo>
                  <a:pt x="7227698" y="6857999"/>
                </a:lnTo>
                <a:lnTo>
                  <a:pt x="0" y="6857999"/>
                </a:lnTo>
                <a:close/>
              </a:path>
            </a:pathLst>
          </a:custGeom>
        </p:spPr>
      </p:pic>
    </p:spTree>
    <p:extLst>
      <p:ext uri="{BB962C8B-B14F-4D97-AF65-F5344CB8AC3E}">
        <p14:creationId xmlns:p14="http://schemas.microsoft.com/office/powerpoint/2010/main" val="420258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8DC1C4-557B-7E2B-F82E-878A986061FB}"/>
              </a:ext>
            </a:extLst>
          </p:cNvPr>
          <p:cNvSpPr/>
          <p:nvPr/>
        </p:nvSpPr>
        <p:spPr>
          <a:xfrm>
            <a:off x="0" y="0"/>
            <a:ext cx="4864231" cy="6858000"/>
          </a:xfrm>
          <a:prstGeom prst="rect">
            <a:avLst/>
          </a:prstGeom>
          <a:solidFill>
            <a:srgbClr val="6298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 algn="ctr" defTabSz="914400">
              <a:lnSpc>
                <a:spcPct val="70000"/>
              </a:lnSpc>
              <a:spcBef>
                <a:spcPts val="1400"/>
              </a:spcBef>
              <a:buClr>
                <a:schemeClr val="accent1"/>
              </a:buClr>
              <a:buSzPct val="80000"/>
            </a:pPr>
            <a:endParaRPr lang="en-US" sz="1800" b="1" dirty="0">
              <a:solidFill>
                <a:schemeClr val="bg1"/>
              </a:solidFill>
              <a:latin typeface="Aharoni" panose="02010803020104030203" pitchFamily="2" charset="-79"/>
              <a:ea typeface="+mj-ea"/>
              <a:cs typeface="Aharoni" panose="02010803020104030203" pitchFamily="2" charset="-79"/>
            </a:endParaRPr>
          </a:p>
        </p:txBody>
      </p:sp>
      <p:sp>
        <p:nvSpPr>
          <p:cNvPr id="3" name="Content Placeholder 2">
            <a:extLst>
              <a:ext uri="{FF2B5EF4-FFF2-40B4-BE49-F238E27FC236}">
                <a16:creationId xmlns:a16="http://schemas.microsoft.com/office/drawing/2014/main" id="{5F4E91DE-3F63-2048-2CBC-918C9F06A4BC}"/>
              </a:ext>
            </a:extLst>
          </p:cNvPr>
          <p:cNvSpPr>
            <a:spLocks noGrp="1"/>
          </p:cNvSpPr>
          <p:nvPr>
            <p:ph idx="1"/>
          </p:nvPr>
        </p:nvSpPr>
        <p:spPr>
          <a:xfrm>
            <a:off x="4691407" y="227018"/>
            <a:ext cx="7299488" cy="6239770"/>
          </a:xfrm>
        </p:spPr>
        <p:txBody>
          <a:bodyPr>
            <a:noAutofit/>
          </a:bodyPr>
          <a:lstStyle/>
          <a:p>
            <a:pPr marL="685800">
              <a:spcBef>
                <a:spcPts val="2000"/>
              </a:spcBef>
              <a:spcAft>
                <a:spcPts val="0"/>
              </a:spcAft>
            </a:pPr>
            <a:r>
              <a:rPr lang="en-US" sz="2900" b="1" dirty="0">
                <a:solidFill>
                  <a:srgbClr val="651D32"/>
                </a:solidFill>
                <a:latin typeface="Inter"/>
              </a:rPr>
              <a:t>Work collaboratively </a:t>
            </a:r>
            <a:r>
              <a:rPr lang="en-US" sz="2900" dirty="0">
                <a:solidFill>
                  <a:srgbClr val="651D32"/>
                </a:solidFill>
                <a:latin typeface="Inter"/>
              </a:rPr>
              <a:t>with staff, faculty, and students to </a:t>
            </a:r>
            <a:r>
              <a:rPr lang="en-US" sz="2900" b="1" dirty="0">
                <a:solidFill>
                  <a:srgbClr val="651D32"/>
                </a:solidFill>
                <a:latin typeface="Inter"/>
              </a:rPr>
              <a:t>integrate</a:t>
            </a:r>
            <a:r>
              <a:rPr lang="en-US" sz="2900" dirty="0">
                <a:solidFill>
                  <a:srgbClr val="651D32"/>
                </a:solidFill>
                <a:latin typeface="Inter"/>
              </a:rPr>
              <a:t> sustainability. </a:t>
            </a:r>
          </a:p>
          <a:p>
            <a:pPr marL="685800">
              <a:spcBef>
                <a:spcPts val="2000"/>
              </a:spcBef>
              <a:spcAft>
                <a:spcPts val="0"/>
              </a:spcAft>
            </a:pPr>
            <a:r>
              <a:rPr lang="en-US" sz="2900" dirty="0">
                <a:solidFill>
                  <a:srgbClr val="651D32"/>
                </a:solidFill>
                <a:latin typeface="Inter"/>
              </a:rPr>
              <a:t>Point of contact for sustainability and energy-related </a:t>
            </a:r>
            <a:r>
              <a:rPr lang="en-US" sz="2900" b="1" dirty="0">
                <a:solidFill>
                  <a:srgbClr val="651D32"/>
                </a:solidFill>
                <a:latin typeface="Inter"/>
              </a:rPr>
              <a:t>regulatory compliance</a:t>
            </a:r>
            <a:r>
              <a:rPr lang="en-US" sz="2900" dirty="0">
                <a:solidFill>
                  <a:srgbClr val="651D32"/>
                </a:solidFill>
                <a:latin typeface="Inter"/>
              </a:rPr>
              <a:t>.</a:t>
            </a:r>
          </a:p>
          <a:p>
            <a:pPr marL="685800">
              <a:spcBef>
                <a:spcPts val="2000"/>
              </a:spcBef>
              <a:spcAft>
                <a:spcPts val="0"/>
              </a:spcAft>
            </a:pPr>
            <a:r>
              <a:rPr lang="en-US" sz="2900" dirty="0">
                <a:solidFill>
                  <a:srgbClr val="651D32"/>
                </a:solidFill>
                <a:latin typeface="Inter"/>
              </a:rPr>
              <a:t>Propose, manage, network, and communicate Seattle Pacific's </a:t>
            </a:r>
            <a:r>
              <a:rPr lang="en-US" sz="2900" b="1" dirty="0">
                <a:solidFill>
                  <a:srgbClr val="651D32"/>
                </a:solidFill>
                <a:latin typeface="Inter"/>
              </a:rPr>
              <a:t>sustainability initiatives</a:t>
            </a:r>
            <a:r>
              <a:rPr lang="en-US" sz="2900" dirty="0">
                <a:solidFill>
                  <a:srgbClr val="651D32"/>
                </a:solidFill>
                <a:latin typeface="Inter"/>
              </a:rPr>
              <a:t> within the campus, local, and higher education communities.   </a:t>
            </a:r>
          </a:p>
          <a:p>
            <a:pPr marL="685800">
              <a:spcBef>
                <a:spcPts val="2000"/>
              </a:spcBef>
              <a:spcAft>
                <a:spcPts val="0"/>
              </a:spcAft>
            </a:pPr>
            <a:r>
              <a:rPr lang="en-US" sz="2900" dirty="0">
                <a:solidFill>
                  <a:srgbClr val="651D32"/>
                </a:solidFill>
                <a:latin typeface="Inter"/>
              </a:rPr>
              <a:t>Assist in defining </a:t>
            </a:r>
            <a:r>
              <a:rPr lang="en-US" sz="2900" b="1" dirty="0">
                <a:solidFill>
                  <a:srgbClr val="651D32"/>
                </a:solidFill>
                <a:latin typeface="Inter"/>
              </a:rPr>
              <a:t>sustainability goals</a:t>
            </a:r>
            <a:r>
              <a:rPr lang="en-US" sz="2900" dirty="0">
                <a:solidFill>
                  <a:srgbClr val="651D32"/>
                </a:solidFill>
                <a:latin typeface="Inter"/>
              </a:rPr>
              <a:t>; track and report key sustainability indicators.</a:t>
            </a:r>
            <a:endParaRPr lang="en-US" sz="2900" b="1" dirty="0">
              <a:latin typeface="Inter"/>
            </a:endParaRPr>
          </a:p>
        </p:txBody>
      </p:sp>
      <p:sp>
        <p:nvSpPr>
          <p:cNvPr id="6" name="TextBox 5">
            <a:extLst>
              <a:ext uri="{FF2B5EF4-FFF2-40B4-BE49-F238E27FC236}">
                <a16:creationId xmlns:a16="http://schemas.microsoft.com/office/drawing/2014/main" id="{C5E34B1C-653F-D437-AA0A-F62325BB0CA5}"/>
              </a:ext>
            </a:extLst>
          </p:cNvPr>
          <p:cNvSpPr txBox="1"/>
          <p:nvPr/>
        </p:nvSpPr>
        <p:spPr>
          <a:xfrm>
            <a:off x="583714" y="1838565"/>
            <a:ext cx="3696802" cy="1318053"/>
          </a:xfrm>
          <a:prstGeom prst="rect">
            <a:avLst/>
          </a:prstGeom>
          <a:noFill/>
        </p:spPr>
        <p:txBody>
          <a:bodyPr wrap="square">
            <a:spAutoFit/>
          </a:bodyPr>
          <a:lstStyle/>
          <a:p>
            <a:pPr marL="45720" defTabSz="914400">
              <a:lnSpc>
                <a:spcPct val="70000"/>
              </a:lnSpc>
              <a:spcBef>
                <a:spcPts val="1400"/>
              </a:spcBef>
              <a:buClr>
                <a:schemeClr val="accent1"/>
              </a:buClr>
              <a:buSzPct val="80000"/>
            </a:pPr>
            <a:r>
              <a:rPr lang="en-US" sz="5400" b="1" dirty="0">
                <a:solidFill>
                  <a:schemeClr val="bg1"/>
                </a:solidFill>
                <a:latin typeface="Aharoni" panose="02010803020104030203" pitchFamily="2" charset="-79"/>
                <a:ea typeface="+mj-ea"/>
                <a:cs typeface="Aharoni" panose="02010803020104030203" pitchFamily="2" charset="-79"/>
              </a:rPr>
              <a:t>Janette Plunkett</a:t>
            </a:r>
          </a:p>
        </p:txBody>
      </p:sp>
      <p:sp>
        <p:nvSpPr>
          <p:cNvPr id="5" name="TextBox 4">
            <a:extLst>
              <a:ext uri="{FF2B5EF4-FFF2-40B4-BE49-F238E27FC236}">
                <a16:creationId xmlns:a16="http://schemas.microsoft.com/office/drawing/2014/main" id="{9CFA339D-AF6D-30DA-B940-446843FB8219}"/>
              </a:ext>
            </a:extLst>
          </p:cNvPr>
          <p:cNvSpPr txBox="1"/>
          <p:nvPr/>
        </p:nvSpPr>
        <p:spPr>
          <a:xfrm>
            <a:off x="583714" y="3305444"/>
            <a:ext cx="4107693" cy="637097"/>
          </a:xfrm>
          <a:prstGeom prst="rect">
            <a:avLst/>
          </a:prstGeom>
          <a:noFill/>
        </p:spPr>
        <p:txBody>
          <a:bodyPr wrap="square">
            <a:spAutoFit/>
          </a:bodyPr>
          <a:lstStyle/>
          <a:p>
            <a:pPr marL="45720" defTabSz="914400">
              <a:lnSpc>
                <a:spcPct val="70000"/>
              </a:lnSpc>
              <a:spcBef>
                <a:spcPts val="1400"/>
              </a:spcBef>
              <a:buClr>
                <a:schemeClr val="accent1"/>
              </a:buClr>
              <a:buSzPct val="80000"/>
            </a:pPr>
            <a:r>
              <a:rPr lang="en-US" sz="2400" dirty="0">
                <a:solidFill>
                  <a:schemeClr val="bg1"/>
                </a:solidFill>
                <a:latin typeface="Aharoni" panose="02010803020104030203" pitchFamily="2" charset="-79"/>
                <a:ea typeface="+mj-ea"/>
                <a:cs typeface="Aharoni" panose="02010803020104030203" pitchFamily="2" charset="-79"/>
              </a:rPr>
              <a:t>Energy and Sustainability Manager</a:t>
            </a:r>
          </a:p>
        </p:txBody>
      </p:sp>
    </p:spTree>
    <p:extLst>
      <p:ext uri="{BB962C8B-B14F-4D97-AF65-F5344CB8AC3E}">
        <p14:creationId xmlns:p14="http://schemas.microsoft.com/office/powerpoint/2010/main" val="1493858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1941C39-F89C-9983-B454-BC7D87CDD1E2}"/>
              </a:ext>
            </a:extLst>
          </p:cNvPr>
          <p:cNvSpPr>
            <a:spLocks noGrp="1"/>
          </p:cNvSpPr>
          <p:nvPr>
            <p:ph type="title"/>
          </p:nvPr>
        </p:nvSpPr>
        <p:spPr>
          <a:xfrm>
            <a:off x="686834" y="1153572"/>
            <a:ext cx="3200400" cy="4461163"/>
          </a:xfrm>
        </p:spPr>
        <p:txBody>
          <a:bodyPr>
            <a:normAutofit/>
          </a:bodyPr>
          <a:lstStyle/>
          <a:p>
            <a:r>
              <a:rPr lang="en-US" b="1" dirty="0">
                <a:solidFill>
                  <a:srgbClr val="FFFFFF"/>
                </a:solidFill>
              </a:rPr>
              <a:t>How can you respond when you get content that implies?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73EBA6D-99F5-A7E6-3DAF-26A23839121A}"/>
              </a:ext>
            </a:extLst>
          </p:cNvPr>
          <p:cNvSpPr>
            <a:spLocks noGrp="1"/>
          </p:cNvSpPr>
          <p:nvPr>
            <p:ph idx="1"/>
          </p:nvPr>
        </p:nvSpPr>
        <p:spPr>
          <a:xfrm>
            <a:off x="4252404" y="591344"/>
            <a:ext cx="7939596" cy="5585619"/>
          </a:xfrm>
        </p:spPr>
        <p:txBody>
          <a:bodyPr anchor="ctr">
            <a:normAutofit/>
          </a:bodyPr>
          <a:lstStyle/>
          <a:p>
            <a:r>
              <a:rPr lang="en-US" dirty="0">
                <a:latin typeface="Aharoni" panose="02010803020104030203" pitchFamily="2" charset="-79"/>
                <a:ea typeface="+mj-ea"/>
                <a:cs typeface="Aharoni" panose="02010803020104030203" pitchFamily="2" charset="-79"/>
              </a:rPr>
              <a:t>Science is unreliable. </a:t>
            </a:r>
          </a:p>
          <a:p>
            <a:endParaRPr lang="en-US" dirty="0">
              <a:latin typeface="Aharoni" panose="02010803020104030203" pitchFamily="2" charset="-79"/>
              <a:ea typeface="+mj-ea"/>
              <a:cs typeface="Aharoni" panose="02010803020104030203" pitchFamily="2" charset="-79"/>
            </a:endParaRPr>
          </a:p>
          <a:p>
            <a:r>
              <a:rPr lang="en-US" dirty="0">
                <a:latin typeface="Aharoni" panose="02010803020104030203" pitchFamily="2" charset="-79"/>
                <a:ea typeface="+mj-ea"/>
                <a:cs typeface="Aharoni" panose="02010803020104030203" pitchFamily="2" charset="-79"/>
              </a:rPr>
              <a:t>Advocates for action </a:t>
            </a:r>
            <a:r>
              <a:rPr lang="en-US" u="sng" dirty="0">
                <a:latin typeface="Aharoni" panose="02010803020104030203" pitchFamily="2" charset="-79"/>
                <a:ea typeface="+mj-ea"/>
                <a:cs typeface="Aharoni" panose="02010803020104030203" pitchFamily="2" charset="-79"/>
              </a:rPr>
              <a:t>on science </a:t>
            </a:r>
            <a:r>
              <a:rPr lang="en-US" dirty="0">
                <a:latin typeface="Aharoni" panose="02010803020104030203" pitchFamily="2" charset="-79"/>
                <a:ea typeface="+mj-ea"/>
                <a:cs typeface="Aharoni" panose="02010803020104030203" pitchFamily="2" charset="-79"/>
              </a:rPr>
              <a:t>are unreliable. </a:t>
            </a:r>
          </a:p>
          <a:p>
            <a:endParaRPr lang="en-US" dirty="0">
              <a:latin typeface="Aharoni" panose="02010803020104030203" pitchFamily="2" charset="-79"/>
              <a:ea typeface="+mj-ea"/>
              <a:cs typeface="Aharoni" panose="02010803020104030203" pitchFamily="2" charset="-79"/>
            </a:endParaRPr>
          </a:p>
          <a:p>
            <a:r>
              <a:rPr lang="en-US" dirty="0">
                <a:highlight>
                  <a:srgbClr val="FFFF00"/>
                </a:highlight>
                <a:latin typeface="Aharoni" panose="02010803020104030203" pitchFamily="2" charset="-79"/>
                <a:ea typeface="+mj-ea"/>
                <a:cs typeface="Aharoni" panose="02010803020104030203" pitchFamily="2" charset="-79"/>
              </a:rPr>
              <a:t>Solutions won’t work.</a:t>
            </a:r>
          </a:p>
          <a:p>
            <a:endParaRPr lang="en-US" dirty="0">
              <a:latin typeface="Aharoni" panose="02010803020104030203" pitchFamily="2" charset="-79"/>
              <a:ea typeface="+mj-ea"/>
              <a:cs typeface="Aharoni" panose="02010803020104030203" pitchFamily="2" charset="-79"/>
            </a:endParaRPr>
          </a:p>
          <a:p>
            <a:r>
              <a:rPr lang="en-US" dirty="0">
                <a:latin typeface="Aharoni" panose="02010803020104030203" pitchFamily="2" charset="-79"/>
                <a:ea typeface="+mj-ea"/>
                <a:cs typeface="Aharoni" panose="02010803020104030203" pitchFamily="2" charset="-79"/>
              </a:rPr>
              <a:t>Impacts aren’t that bad or far in the future.</a:t>
            </a:r>
          </a:p>
        </p:txBody>
      </p:sp>
    </p:spTree>
    <p:extLst>
      <p:ext uri="{BB962C8B-B14F-4D97-AF65-F5344CB8AC3E}">
        <p14:creationId xmlns:p14="http://schemas.microsoft.com/office/powerpoint/2010/main" val="1696632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9E63E4-1F23-B0DA-7B9E-DB900F827F72}"/>
              </a:ext>
            </a:extLst>
          </p:cNvPr>
          <p:cNvSpPr>
            <a:spLocks noGrp="1"/>
          </p:cNvSpPr>
          <p:nvPr>
            <p:ph type="title"/>
          </p:nvPr>
        </p:nvSpPr>
        <p:spPr>
          <a:xfrm>
            <a:off x="686834" y="1153572"/>
            <a:ext cx="3200400" cy="4461163"/>
          </a:xfrm>
        </p:spPr>
        <p:txBody>
          <a:bodyPr>
            <a:normAutofit/>
          </a:bodyPr>
          <a:lstStyle/>
          <a:p>
            <a:r>
              <a:rPr lang="en-US" b="1" dirty="0">
                <a:solidFill>
                  <a:srgbClr val="FFFFFF"/>
                </a:solidFill>
              </a:rPr>
              <a:t>Responses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A1CEEF8-D514-3269-44F7-80AEC5E275D6}"/>
              </a:ext>
            </a:extLst>
          </p:cNvPr>
          <p:cNvSpPr>
            <a:spLocks noGrp="1"/>
          </p:cNvSpPr>
          <p:nvPr>
            <p:ph idx="1"/>
          </p:nvPr>
        </p:nvSpPr>
        <p:spPr>
          <a:xfrm>
            <a:off x="4447308" y="591344"/>
            <a:ext cx="6906491" cy="5585619"/>
          </a:xfrm>
        </p:spPr>
        <p:txBody>
          <a:bodyPr anchor="ctr">
            <a:normAutofit/>
          </a:bodyPr>
          <a:lstStyle/>
          <a:p>
            <a:r>
              <a:rPr lang="en-US" b="1" dirty="0">
                <a:latin typeface="Inter"/>
                <a:cs typeface="Aharoni" panose="02010803020104030203" pitchFamily="2" charset="-79"/>
              </a:rPr>
              <a:t>What’s the source ?   </a:t>
            </a:r>
          </a:p>
          <a:p>
            <a:pPr lvl="1"/>
            <a:r>
              <a:rPr lang="en-US" sz="2800" b="1" dirty="0">
                <a:latin typeface="Inter"/>
                <a:cs typeface="Aharoni" panose="02010803020104030203" pitchFamily="2" charset="-79"/>
              </a:rPr>
              <a:t>Do they have a history of bias?</a:t>
            </a:r>
          </a:p>
          <a:p>
            <a:pPr lvl="1"/>
            <a:r>
              <a:rPr lang="en-US" sz="2800" b="1" dirty="0">
                <a:latin typeface="Inter"/>
                <a:cs typeface="Aharoni" panose="02010803020104030203" pitchFamily="2" charset="-79"/>
              </a:rPr>
              <a:t>Do they have vested interests?</a:t>
            </a:r>
          </a:p>
          <a:p>
            <a:pPr lvl="1"/>
            <a:endParaRPr lang="en-US" sz="2800" b="1" dirty="0">
              <a:latin typeface="Inter"/>
              <a:cs typeface="Aharoni" panose="02010803020104030203" pitchFamily="2" charset="-79"/>
            </a:endParaRPr>
          </a:p>
          <a:p>
            <a:r>
              <a:rPr lang="en-US" b="1" dirty="0">
                <a:latin typeface="Inter"/>
                <a:cs typeface="Aharoni" panose="02010803020104030203" pitchFamily="2" charset="-79"/>
              </a:rPr>
              <a:t>Has it been fact-checked, reviewed?  </a:t>
            </a:r>
          </a:p>
          <a:p>
            <a:endParaRPr lang="en-US" b="1" dirty="0">
              <a:latin typeface="Inter"/>
              <a:cs typeface="Aharoni" panose="02010803020104030203" pitchFamily="2" charset="-79"/>
            </a:endParaRPr>
          </a:p>
          <a:p>
            <a:r>
              <a:rPr lang="en-US" b="1" dirty="0">
                <a:latin typeface="Inter"/>
                <a:cs typeface="Aharoni" panose="02010803020104030203" pitchFamily="2" charset="-79"/>
              </a:rPr>
              <a:t>Are they transparent about methods and data?</a:t>
            </a:r>
          </a:p>
          <a:p>
            <a:pPr lvl="1"/>
            <a:r>
              <a:rPr lang="en-US" sz="2800" b="1" dirty="0">
                <a:latin typeface="Inter"/>
                <a:cs typeface="Aharoni" panose="02010803020104030203" pitchFamily="2" charset="-79"/>
              </a:rPr>
              <a:t>Is data from peer reviewed  sources NASA, NOAA, UN, Universities.</a:t>
            </a:r>
          </a:p>
          <a:p>
            <a:endParaRPr lang="en-US" dirty="0"/>
          </a:p>
          <a:p>
            <a:endParaRPr lang="en-US" dirty="0"/>
          </a:p>
        </p:txBody>
      </p:sp>
    </p:spTree>
    <p:extLst>
      <p:ext uri="{BB962C8B-B14F-4D97-AF65-F5344CB8AC3E}">
        <p14:creationId xmlns:p14="http://schemas.microsoft.com/office/powerpoint/2010/main" val="1448813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65438EF-44E2-40F8-4AE2-7527D24566DD}"/>
              </a:ext>
            </a:extLst>
          </p:cNvPr>
          <p:cNvSpPr>
            <a:spLocks noGrp="1"/>
          </p:cNvSpPr>
          <p:nvPr>
            <p:ph type="title"/>
          </p:nvPr>
        </p:nvSpPr>
        <p:spPr>
          <a:xfrm>
            <a:off x="686834" y="1153572"/>
            <a:ext cx="3200400" cy="4461163"/>
          </a:xfrm>
        </p:spPr>
        <p:txBody>
          <a:bodyPr>
            <a:normAutofit/>
          </a:bodyPr>
          <a:lstStyle/>
          <a:p>
            <a:br>
              <a:rPr lang="en-US" b="1" dirty="0">
                <a:solidFill>
                  <a:srgbClr val="FFFFFF"/>
                </a:solidFill>
              </a:rPr>
            </a:br>
            <a:r>
              <a:rPr lang="en-US" b="1" dirty="0">
                <a:solidFill>
                  <a:srgbClr val="FFFFFF"/>
                </a:solidFill>
              </a:rPr>
              <a:t>Good News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AB14361-DEA4-7F0E-0312-61A698D632A8}"/>
              </a:ext>
            </a:extLst>
          </p:cNvPr>
          <p:cNvSpPr>
            <a:spLocks noGrp="1"/>
          </p:cNvSpPr>
          <p:nvPr>
            <p:ph idx="1"/>
          </p:nvPr>
        </p:nvSpPr>
        <p:spPr>
          <a:xfrm>
            <a:off x="4479636" y="319088"/>
            <a:ext cx="6874163" cy="5857875"/>
          </a:xfrm>
        </p:spPr>
        <p:txBody>
          <a:bodyPr anchor="ctr">
            <a:normAutofit lnSpcReduction="10000"/>
          </a:bodyPr>
          <a:lstStyle/>
          <a:p>
            <a:r>
              <a:rPr lang="en-US" dirty="0">
                <a:latin typeface="Inter"/>
              </a:rPr>
              <a:t>The sun, wind, and geothermal provide </a:t>
            </a:r>
            <a:r>
              <a:rPr lang="en-US" b="1" dirty="0">
                <a:latin typeface="Inter"/>
              </a:rPr>
              <a:t>incredible amounts of energy that power the natural world, we need to invent that kind of economy. </a:t>
            </a:r>
          </a:p>
          <a:p>
            <a:endParaRPr lang="en-US" sz="2800" b="1" dirty="0">
              <a:latin typeface="Inter"/>
            </a:endParaRPr>
          </a:p>
          <a:p>
            <a:r>
              <a:rPr lang="en-US" sz="2800" b="1" dirty="0">
                <a:latin typeface="Inter"/>
              </a:rPr>
              <a:t>Human immune system- thousand of groups, cities, states, countries using Science to advance progress.</a:t>
            </a:r>
          </a:p>
          <a:p>
            <a:endParaRPr lang="en-US" b="1" dirty="0">
              <a:latin typeface="Inter"/>
            </a:endParaRPr>
          </a:p>
          <a:p>
            <a:r>
              <a:rPr lang="en-US" dirty="0">
                <a:latin typeface="Inter"/>
              </a:rPr>
              <a:t>Drawdown- &gt; 100 existing solutions</a:t>
            </a:r>
          </a:p>
          <a:p>
            <a:endParaRPr lang="en-US" dirty="0">
              <a:latin typeface="Inter"/>
            </a:endParaRPr>
          </a:p>
          <a:p>
            <a:r>
              <a:rPr lang="en-US" b="1" dirty="0">
                <a:latin typeface="Inter"/>
              </a:rPr>
              <a:t>Clean energy –90% </a:t>
            </a:r>
            <a:r>
              <a:rPr lang="en-US" dirty="0">
                <a:latin typeface="Inter"/>
              </a:rPr>
              <a:t>of new energy installed around the world was clean energy (</a:t>
            </a:r>
            <a:r>
              <a:rPr lang="en-US" dirty="0">
                <a:latin typeface="Inter"/>
                <a:hlinkClick r:id="rId3">
                  <a:extLst>
                    <a:ext uri="{A12FA001-AC4F-418D-AE19-62706E023703}">
                      <ahyp:hlinkClr xmlns:ahyp="http://schemas.microsoft.com/office/drawing/2018/hyperlinkcolor" val="tx"/>
                    </a:ext>
                  </a:extLst>
                </a:hlinkClick>
              </a:rPr>
              <a:t>IEA, 2021</a:t>
            </a:r>
            <a:r>
              <a:rPr lang="en-US" dirty="0">
                <a:latin typeface="Inter"/>
              </a:rPr>
              <a:t>).</a:t>
            </a:r>
          </a:p>
        </p:txBody>
      </p:sp>
    </p:spTree>
    <p:extLst>
      <p:ext uri="{BB962C8B-B14F-4D97-AF65-F5344CB8AC3E}">
        <p14:creationId xmlns:p14="http://schemas.microsoft.com/office/powerpoint/2010/main" val="822927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EA419C-22A7-86DE-AE28-70C06D3058B6}"/>
              </a:ext>
            </a:extLst>
          </p:cNvPr>
          <p:cNvSpPr>
            <a:spLocks noGrp="1"/>
          </p:cNvSpPr>
          <p:nvPr>
            <p:ph type="title"/>
          </p:nvPr>
        </p:nvSpPr>
        <p:spPr>
          <a:xfrm>
            <a:off x="354325" y="1198417"/>
            <a:ext cx="3200400" cy="4461163"/>
          </a:xfrm>
        </p:spPr>
        <p:txBody>
          <a:bodyPr>
            <a:normAutofit/>
          </a:bodyPr>
          <a:lstStyle/>
          <a:p>
            <a:r>
              <a:rPr lang="en-US" b="1" dirty="0">
                <a:solidFill>
                  <a:srgbClr val="FFFFFF"/>
                </a:solidFill>
                <a:latin typeface="Aharoni" panose="02010803020104030203" pitchFamily="2" charset="-79"/>
                <a:cs typeface="Aharoni" panose="02010803020104030203" pitchFamily="2" charset="-79"/>
              </a:rPr>
              <a:t>You</a:t>
            </a:r>
            <a:r>
              <a:rPr lang="en-US" dirty="0">
                <a:solidFill>
                  <a:srgbClr val="FFFFFF"/>
                </a:solidFill>
                <a:latin typeface="Aharoni" panose="02010803020104030203" pitchFamily="2" charset="-79"/>
                <a:cs typeface="Aharoni" panose="02010803020104030203" pitchFamily="2" charset="-79"/>
              </a:rPr>
              <a:t> are fighting climate change by living in Seattle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897CBFA-042F-F2B3-98EB-39FFEFF7B6CD}"/>
              </a:ext>
            </a:extLst>
          </p:cNvPr>
          <p:cNvSpPr>
            <a:spLocks noGrp="1"/>
          </p:cNvSpPr>
          <p:nvPr>
            <p:ph idx="1"/>
          </p:nvPr>
        </p:nvSpPr>
        <p:spPr>
          <a:xfrm>
            <a:off x="4345709" y="636188"/>
            <a:ext cx="6906491" cy="5585619"/>
          </a:xfrm>
        </p:spPr>
        <p:txBody>
          <a:bodyPr anchor="ctr">
            <a:noAutofit/>
          </a:bodyPr>
          <a:lstStyle/>
          <a:p>
            <a:pPr marL="0" indent="0">
              <a:spcBef>
                <a:spcPts val="0"/>
              </a:spcBef>
              <a:spcAft>
                <a:spcPts val="0"/>
              </a:spcAft>
              <a:buNone/>
            </a:pPr>
            <a:r>
              <a:rPr lang="en-US" sz="2000" b="1" u="sng" dirty="0">
                <a:solidFill>
                  <a:srgbClr val="5C323B"/>
                </a:solidFill>
                <a:effectLst/>
                <a:latin typeface="Inter"/>
                <a:ea typeface="Times New Roman" panose="02020603050405020304" pitchFamily="18" charset="0"/>
                <a:cs typeface="Times New Roman" panose="02020603050405020304" pitchFamily="18" charset="0"/>
              </a:rPr>
              <a:t>Seattle’s per-person emissions</a:t>
            </a:r>
            <a:r>
              <a:rPr lang="en-US" sz="2000" b="1" dirty="0">
                <a:solidFill>
                  <a:srgbClr val="5C323B"/>
                </a:solidFill>
                <a:effectLst/>
                <a:latin typeface="Inter"/>
                <a:ea typeface="Times New Roman" panose="02020603050405020304" pitchFamily="18" charset="0"/>
                <a:cs typeface="Times New Roman" panose="02020603050405020304" pitchFamily="18" charset="0"/>
              </a:rPr>
              <a:t> have gone down 20% since 2008 due to our policies and culture </a:t>
            </a:r>
            <a:r>
              <a:rPr lang="en-US" sz="2000" b="1" dirty="0">
                <a:solidFill>
                  <a:srgbClr val="5C323B"/>
                </a:solidFill>
                <a:effectLst/>
                <a:latin typeface="Inter"/>
                <a:ea typeface="Times New Roman" panose="02020603050405020304" pitchFamily="18" charset="0"/>
                <a:cs typeface="Segoe UI Emoji" panose="020B0502040204020203" pitchFamily="34" charset="0"/>
              </a:rPr>
              <a:t>😊</a:t>
            </a:r>
            <a:r>
              <a:rPr lang="en-US" sz="2000" b="1" dirty="0">
                <a:solidFill>
                  <a:srgbClr val="5C323B"/>
                </a:solidFill>
                <a:effectLst/>
                <a:latin typeface="Inter"/>
                <a:ea typeface="Times New Roman" panose="02020603050405020304" pitchFamily="18" charset="0"/>
                <a:cs typeface="Times New Roman" panose="02020603050405020304" pitchFamily="18" charset="0"/>
              </a:rPr>
              <a:t>. </a:t>
            </a:r>
          </a:p>
          <a:p>
            <a:pPr>
              <a:spcBef>
                <a:spcPts val="0"/>
              </a:spcBef>
              <a:spcAft>
                <a:spcPts val="0"/>
              </a:spcAft>
            </a:pPr>
            <a:endParaRPr lang="en-US" sz="2000" dirty="0">
              <a:solidFill>
                <a:srgbClr val="5C323B"/>
              </a:solidFill>
              <a:effectLst/>
              <a:latin typeface="Inter"/>
              <a:ea typeface="Aptos" panose="020B0004020202020204" pitchFamily="34" charset="0"/>
              <a:cs typeface="Times New Roman" panose="02020603050405020304" pitchFamily="18" charset="0"/>
            </a:endParaRPr>
          </a:p>
          <a:p>
            <a:pPr marL="605790" lvl="2" indent="-285750">
              <a:spcBef>
                <a:spcPts val="0"/>
              </a:spcBef>
              <a:spcAft>
                <a:spcPts val="0"/>
              </a:spcAft>
            </a:pPr>
            <a:r>
              <a:rPr lang="en-US" dirty="0">
                <a:solidFill>
                  <a:srgbClr val="5C323B"/>
                </a:solidFill>
                <a:effectLst/>
                <a:latin typeface="Inter"/>
                <a:ea typeface="Times New Roman" panose="02020603050405020304" pitchFamily="18" charset="0"/>
              </a:rPr>
              <a:t>Seattle's </a:t>
            </a:r>
            <a:r>
              <a:rPr lang="en-US" dirty="0">
                <a:solidFill>
                  <a:srgbClr val="5C323B"/>
                </a:solidFill>
                <a:latin typeface="Inter"/>
              </a:rPr>
              <a:t>Building Emissions Performance Standards  (BEPS) seeks to </a:t>
            </a:r>
            <a:r>
              <a:rPr lang="en-US" dirty="0">
                <a:solidFill>
                  <a:srgbClr val="5C323B"/>
                </a:solidFill>
                <a:effectLst/>
                <a:latin typeface="Inter"/>
                <a:ea typeface="Times New Roman" panose="02020603050405020304" pitchFamily="18" charset="0"/>
              </a:rPr>
              <a:t>reduce building emissions by 27%  </a:t>
            </a:r>
          </a:p>
          <a:p>
            <a:pPr marL="605790" lvl="2" indent="-285750">
              <a:spcBef>
                <a:spcPts val="0"/>
              </a:spcBef>
              <a:spcAft>
                <a:spcPts val="0"/>
              </a:spcAft>
            </a:pPr>
            <a:endParaRPr lang="en-US" b="1" u="sng" dirty="0">
              <a:solidFill>
                <a:srgbClr val="5C323B"/>
              </a:solidFill>
              <a:latin typeface="Inter"/>
            </a:endParaRPr>
          </a:p>
          <a:p>
            <a:pPr marL="605790" lvl="2" indent="-285750">
              <a:spcBef>
                <a:spcPts val="0"/>
              </a:spcBef>
              <a:spcAft>
                <a:spcPts val="0"/>
              </a:spcAft>
            </a:pPr>
            <a:r>
              <a:rPr lang="en-US" b="1" u="sng" dirty="0">
                <a:solidFill>
                  <a:srgbClr val="5C323B"/>
                </a:solidFill>
                <a:latin typeface="Inter"/>
              </a:rPr>
              <a:t>The New Washington State Building Code Council finalized its </a:t>
            </a:r>
            <a:r>
              <a:rPr lang="en-US" b="1" u="sng" dirty="0">
                <a:solidFill>
                  <a:srgbClr val="5C323B"/>
                </a:solidFill>
                <a:effectLst/>
                <a:latin typeface="Inter"/>
                <a:ea typeface="Times New Roman" panose="02020603050405020304" pitchFamily="18" charset="0"/>
              </a:rPr>
              <a:t>landmark state building code</a:t>
            </a:r>
            <a:r>
              <a:rPr lang="en-US" dirty="0">
                <a:solidFill>
                  <a:srgbClr val="5C323B"/>
                </a:solidFill>
                <a:effectLst/>
                <a:latin typeface="Inter"/>
                <a:ea typeface="Times New Roman" panose="02020603050405020304" pitchFamily="18" charset="0"/>
              </a:rPr>
              <a:t> which almost entirely rules out fossil fuels in new construction.  </a:t>
            </a:r>
          </a:p>
          <a:p>
            <a:pPr marL="605790" lvl="2" indent="-285750">
              <a:spcBef>
                <a:spcPts val="0"/>
              </a:spcBef>
              <a:spcAft>
                <a:spcPts val="0"/>
              </a:spcAft>
            </a:pPr>
            <a:endParaRPr lang="en-US" dirty="0">
              <a:solidFill>
                <a:srgbClr val="5C323B"/>
              </a:solidFill>
              <a:latin typeface="Inter"/>
              <a:ea typeface="Aptos" panose="020B0004020202020204" pitchFamily="34" charset="0"/>
            </a:endParaRPr>
          </a:p>
          <a:p>
            <a:pPr marL="605790" lvl="2" indent="-285750">
              <a:spcBef>
                <a:spcPts val="0"/>
              </a:spcBef>
              <a:spcAft>
                <a:spcPts val="0"/>
              </a:spcAft>
            </a:pPr>
            <a:endParaRPr lang="en-US" dirty="0">
              <a:solidFill>
                <a:srgbClr val="5C323B"/>
              </a:solidFill>
              <a:effectLst/>
              <a:latin typeface="Inter"/>
              <a:ea typeface="Aptos" panose="020B0004020202020204" pitchFamily="34" charset="0"/>
            </a:endParaRPr>
          </a:p>
          <a:p>
            <a:pPr marL="605790" lvl="2" indent="-285750">
              <a:spcBef>
                <a:spcPts val="0"/>
              </a:spcBef>
              <a:spcAft>
                <a:spcPts val="0"/>
              </a:spcAft>
            </a:pPr>
            <a:r>
              <a:rPr lang="en-US" dirty="0">
                <a:solidFill>
                  <a:srgbClr val="5C323B"/>
                </a:solidFill>
                <a:effectLst/>
                <a:latin typeface="Inter"/>
                <a:ea typeface="Times New Roman" panose="02020603050405020304" pitchFamily="18" charset="0"/>
              </a:rPr>
              <a:t>SPU’s </a:t>
            </a:r>
            <a:r>
              <a:rPr lang="en-US" u="sng" dirty="0">
                <a:solidFill>
                  <a:srgbClr val="5C323B"/>
                </a:solidFill>
                <a:effectLst/>
                <a:latin typeface="Inter"/>
                <a:ea typeface="Times New Roman" panose="02020603050405020304" pitchFamily="18" charset="0"/>
              </a:rPr>
              <a:t>District Energy</a:t>
            </a:r>
            <a:r>
              <a:rPr lang="en-US" dirty="0">
                <a:solidFill>
                  <a:srgbClr val="5C323B"/>
                </a:solidFill>
                <a:effectLst/>
                <a:latin typeface="Inter"/>
                <a:ea typeface="Times New Roman" panose="02020603050405020304" pitchFamily="18" charset="0"/>
              </a:rPr>
              <a:t> presents opportunities to decarbonize on a large scale. </a:t>
            </a:r>
            <a:endParaRPr lang="en-US" dirty="0">
              <a:solidFill>
                <a:srgbClr val="5C323B"/>
              </a:solidFill>
              <a:effectLst/>
              <a:latin typeface="Inter"/>
              <a:ea typeface="Aptos" panose="020B0004020202020204" pitchFamily="34" charset="0"/>
            </a:endParaRPr>
          </a:p>
        </p:txBody>
      </p:sp>
    </p:spTree>
    <p:extLst>
      <p:ext uri="{BB962C8B-B14F-4D97-AF65-F5344CB8AC3E}">
        <p14:creationId xmlns:p14="http://schemas.microsoft.com/office/powerpoint/2010/main" val="3590301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65438EF-44E2-40F8-4AE2-7527D24566DD}"/>
              </a:ext>
            </a:extLst>
          </p:cNvPr>
          <p:cNvSpPr>
            <a:spLocks noGrp="1"/>
          </p:cNvSpPr>
          <p:nvPr>
            <p:ph type="title"/>
          </p:nvPr>
        </p:nvSpPr>
        <p:spPr>
          <a:xfrm>
            <a:off x="686834" y="1153572"/>
            <a:ext cx="3200400" cy="4461163"/>
          </a:xfrm>
        </p:spPr>
        <p:txBody>
          <a:bodyPr>
            <a:normAutofit/>
          </a:bodyPr>
          <a:lstStyle/>
          <a:p>
            <a:br>
              <a:rPr lang="en-US" b="1" dirty="0">
                <a:solidFill>
                  <a:srgbClr val="FFFFFF"/>
                </a:solidFill>
              </a:rPr>
            </a:br>
            <a:r>
              <a:rPr lang="en-US" b="1" dirty="0">
                <a:solidFill>
                  <a:srgbClr val="FFFFFF"/>
                </a:solidFill>
              </a:rPr>
              <a:t>More Good News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AB14361-DEA4-7F0E-0312-61A698D632A8}"/>
              </a:ext>
            </a:extLst>
          </p:cNvPr>
          <p:cNvSpPr>
            <a:spLocks noGrp="1"/>
          </p:cNvSpPr>
          <p:nvPr>
            <p:ph idx="1"/>
          </p:nvPr>
        </p:nvSpPr>
        <p:spPr>
          <a:xfrm>
            <a:off x="4447308" y="591344"/>
            <a:ext cx="7316067" cy="5585619"/>
          </a:xfrm>
        </p:spPr>
        <p:txBody>
          <a:bodyPr anchor="ctr">
            <a:normAutofit/>
          </a:bodyPr>
          <a:lstStyle/>
          <a:p>
            <a:endParaRPr lang="en-US" sz="2400" b="1" dirty="0">
              <a:latin typeface="Inter"/>
            </a:endParaRPr>
          </a:p>
          <a:p>
            <a:r>
              <a:rPr lang="en-US" sz="2400" b="1" dirty="0">
                <a:latin typeface="Inter"/>
              </a:rPr>
              <a:t>Good Tipping points</a:t>
            </a:r>
            <a:r>
              <a:rPr lang="en-US" sz="2400" dirty="0">
                <a:latin typeface="Inter"/>
              </a:rPr>
              <a:t>. Forty percent of the world’s shipping sends fossil fuels around the world to be burned, so using less… potential double win.</a:t>
            </a:r>
          </a:p>
          <a:p>
            <a:endParaRPr lang="en-US" sz="2400" dirty="0">
              <a:latin typeface="Inter"/>
            </a:endParaRPr>
          </a:p>
          <a:p>
            <a:r>
              <a:rPr lang="en-US" sz="2400" b="1" dirty="0">
                <a:latin typeface="Inter"/>
              </a:rPr>
              <a:t>Amazing entrepreneurs </a:t>
            </a:r>
            <a:r>
              <a:rPr lang="en-US" sz="2400" b="1" dirty="0">
                <a:latin typeface="Inter"/>
                <a:hlinkClick r:id="rId3">
                  <a:extLst>
                    <a:ext uri="{A12FA001-AC4F-418D-AE19-62706E023703}">
                      <ahyp:hlinkClr xmlns:ahyp="http://schemas.microsoft.com/office/drawing/2018/hyperlinkcolor" val="tx"/>
                    </a:ext>
                  </a:extLst>
                </a:hlinkClick>
              </a:rPr>
              <a:t>–</a:t>
            </a:r>
            <a:r>
              <a:rPr lang="en-US" sz="2400" dirty="0">
                <a:latin typeface="Inter"/>
                <a:hlinkClick r:id="rId3">
                  <a:extLst>
                    <a:ext uri="{A12FA001-AC4F-418D-AE19-62706E023703}">
                      <ahyp:hlinkClr xmlns:ahyp="http://schemas.microsoft.com/office/drawing/2018/hyperlinkcolor" val="tx"/>
                    </a:ext>
                  </a:extLst>
                </a:hlinkClick>
              </a:rPr>
              <a:t>carbon-negative flooring products.</a:t>
            </a:r>
            <a:r>
              <a:rPr lang="en-US" sz="2400" dirty="0">
                <a:latin typeface="Inter"/>
              </a:rPr>
              <a:t> </a:t>
            </a:r>
            <a:r>
              <a:rPr lang="en-US" sz="2400" dirty="0">
                <a:latin typeface="Inter"/>
                <a:sym typeface="Wingdings" panose="05000000000000000000" pitchFamily="2" charset="2"/>
              </a:rPr>
              <a:t></a:t>
            </a:r>
          </a:p>
          <a:p>
            <a:endParaRPr lang="en-US" sz="2400" dirty="0">
              <a:latin typeface="Inter"/>
            </a:endParaRPr>
          </a:p>
          <a:p>
            <a:r>
              <a:rPr lang="en-US" sz="2400" dirty="0">
                <a:latin typeface="Inter"/>
              </a:rPr>
              <a:t>Holistic </a:t>
            </a:r>
            <a:r>
              <a:rPr lang="en-US" sz="2400" b="1" dirty="0">
                <a:latin typeface="Inter"/>
              </a:rPr>
              <a:t>successes in other less-resourced countries </a:t>
            </a:r>
            <a:r>
              <a:rPr lang="en-US" sz="2400" dirty="0">
                <a:latin typeface="Inter"/>
              </a:rPr>
              <a:t>– Finland, Costa Rica.</a:t>
            </a:r>
            <a:endParaRPr lang="en-US" sz="2400" dirty="0"/>
          </a:p>
        </p:txBody>
      </p:sp>
    </p:spTree>
    <p:extLst>
      <p:ext uri="{BB962C8B-B14F-4D97-AF65-F5344CB8AC3E}">
        <p14:creationId xmlns:p14="http://schemas.microsoft.com/office/powerpoint/2010/main" val="2818511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1CF137-3C36-2C88-DF80-7DAE66005C9D}"/>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Join our loving, creative and generous creator</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E293757-D992-11DF-795B-F423A386071D}"/>
              </a:ext>
            </a:extLst>
          </p:cNvPr>
          <p:cNvSpPr>
            <a:spLocks noGrp="1"/>
          </p:cNvSpPr>
          <p:nvPr>
            <p:ph idx="1"/>
          </p:nvPr>
        </p:nvSpPr>
        <p:spPr>
          <a:xfrm>
            <a:off x="4279038" y="591344"/>
            <a:ext cx="7074762" cy="5585619"/>
          </a:xfrm>
        </p:spPr>
        <p:txBody>
          <a:bodyPr anchor="ctr">
            <a:normAutofit/>
          </a:bodyPr>
          <a:lstStyle/>
          <a:p>
            <a:pPr marL="0" indent="0">
              <a:buNone/>
            </a:pPr>
            <a:r>
              <a:rPr lang="en-US" sz="1700" b="1" i="0" dirty="0">
                <a:effectLst/>
                <a:latin typeface="Inter"/>
              </a:rPr>
              <a:t>AT SPU we offer</a:t>
            </a:r>
          </a:p>
          <a:p>
            <a:r>
              <a:rPr lang="en-US" sz="1700" b="1" i="0" dirty="0">
                <a:effectLst/>
                <a:latin typeface="Inter"/>
              </a:rPr>
              <a:t>Minors that can be applied to all majors —</a:t>
            </a:r>
            <a:endParaRPr lang="en-US" sz="1700" b="0" i="0" dirty="0">
              <a:effectLst/>
              <a:latin typeface="Inter"/>
            </a:endParaRPr>
          </a:p>
          <a:p>
            <a:pPr lvl="1">
              <a:buFont typeface="Arial" panose="020B0604020202020204" pitchFamily="34" charset="0"/>
              <a:buChar char="•"/>
            </a:pPr>
            <a:r>
              <a:rPr lang="en-US" sz="1700" b="0" i="0" u="sng" dirty="0">
                <a:effectLst/>
                <a:latin typeface="Inter"/>
                <a:hlinkClick r:id="rId3"/>
              </a:rPr>
              <a:t>Ecotheology</a:t>
            </a:r>
            <a:r>
              <a:rPr lang="en-US" sz="1700" b="0" i="0" dirty="0">
                <a:effectLst/>
                <a:latin typeface="Inter"/>
              </a:rPr>
              <a:t> — Integrates a foundation of faith and science.</a:t>
            </a:r>
          </a:p>
          <a:p>
            <a:pPr lvl="1">
              <a:buFont typeface="Arial" panose="020B0604020202020204" pitchFamily="34" charset="0"/>
              <a:buChar char="•"/>
            </a:pPr>
            <a:r>
              <a:rPr lang="en-US" sz="1700" b="0" i="0" u="sng" dirty="0">
                <a:effectLst/>
                <a:latin typeface="Inter"/>
                <a:hlinkClick r:id="rId4"/>
              </a:rPr>
              <a:t>Sustainability Management</a:t>
            </a:r>
            <a:r>
              <a:rPr lang="en-US" sz="1700" b="0" i="0" dirty="0">
                <a:effectLst/>
                <a:latin typeface="Inter"/>
              </a:rPr>
              <a:t> — Study sustainability issues with business, government, and civil society.</a:t>
            </a:r>
          </a:p>
          <a:p>
            <a:r>
              <a:rPr lang="en-US" sz="1700" b="1" i="0" dirty="0">
                <a:effectLst/>
                <a:latin typeface="Inter"/>
              </a:rPr>
              <a:t>Specialized Majors/minors/tracks</a:t>
            </a:r>
            <a:endParaRPr lang="en-US" sz="1700" b="0" i="0" dirty="0">
              <a:effectLst/>
              <a:latin typeface="Inter"/>
            </a:endParaRPr>
          </a:p>
          <a:p>
            <a:pPr lvl="1">
              <a:buFont typeface="Arial" panose="020B0604020202020204" pitchFamily="34" charset="0"/>
              <a:buChar char="•"/>
            </a:pPr>
            <a:r>
              <a:rPr lang="en-US" sz="1700" b="0" i="0" u="sng" dirty="0">
                <a:effectLst/>
                <a:latin typeface="Inter"/>
                <a:hlinkClick r:id="rId5"/>
              </a:rPr>
              <a:t>Data Analytics</a:t>
            </a:r>
            <a:r>
              <a:rPr lang="en-US" sz="1700" b="0" i="0" dirty="0">
                <a:effectLst/>
                <a:latin typeface="Inter"/>
              </a:rPr>
              <a:t> — Used in all fields to measure and track progress.</a:t>
            </a:r>
          </a:p>
          <a:p>
            <a:pPr lvl="1">
              <a:buFont typeface="Arial" panose="020B0604020202020204" pitchFamily="34" charset="0"/>
              <a:buChar char="•"/>
            </a:pPr>
            <a:r>
              <a:rPr lang="en-US" sz="1700" b="0" i="0" u="sng" dirty="0">
                <a:effectLst/>
                <a:latin typeface="Inter"/>
                <a:hlinkClick r:id="rId6"/>
              </a:rPr>
              <a:t>Ecology</a:t>
            </a:r>
            <a:endParaRPr lang="en-US" sz="1700" b="0" i="0" dirty="0">
              <a:effectLst/>
              <a:latin typeface="Inter"/>
            </a:endParaRPr>
          </a:p>
          <a:p>
            <a:pPr lvl="1">
              <a:buFont typeface="Arial" panose="020B0604020202020204" pitchFamily="34" charset="0"/>
              <a:buChar char="•"/>
            </a:pPr>
            <a:r>
              <a:rPr lang="en-US" sz="1700" b="0" i="0" u="sng" dirty="0">
                <a:effectLst/>
                <a:latin typeface="Inter"/>
                <a:hlinkClick r:id="rId7"/>
              </a:rPr>
              <a:t>Engineering</a:t>
            </a:r>
            <a:endParaRPr lang="en-US" sz="1700" b="0" i="0" dirty="0">
              <a:effectLst/>
              <a:latin typeface="Inter"/>
            </a:endParaRPr>
          </a:p>
          <a:p>
            <a:pPr lvl="1">
              <a:buFont typeface="Arial" panose="020B0604020202020204" pitchFamily="34" charset="0"/>
              <a:buChar char="•"/>
            </a:pPr>
            <a:r>
              <a:rPr lang="en-US" sz="1700" b="0" i="0" u="sng" dirty="0">
                <a:effectLst/>
                <a:latin typeface="Inter"/>
                <a:hlinkClick r:id="rId8"/>
              </a:rPr>
              <a:t>International Sustainability Development Major</a:t>
            </a:r>
            <a:endParaRPr lang="en-US" sz="1700" b="0" i="0" dirty="0">
              <a:effectLst/>
              <a:latin typeface="Inter"/>
            </a:endParaRPr>
          </a:p>
          <a:p>
            <a:pPr lvl="1">
              <a:buFont typeface="Arial" panose="020B0604020202020204" pitchFamily="34" charset="0"/>
              <a:buChar char="•"/>
            </a:pPr>
            <a:r>
              <a:rPr lang="en-US" sz="1700" b="0" i="0" u="sng" dirty="0">
                <a:effectLst/>
                <a:latin typeface="Inter"/>
                <a:hlinkClick r:id="rId9"/>
              </a:rPr>
              <a:t>UN PRME Champion Business School</a:t>
            </a:r>
            <a:r>
              <a:rPr lang="en-US" sz="1700" b="0" i="0" dirty="0">
                <a:effectLst/>
                <a:latin typeface="Inter"/>
              </a:rPr>
              <a:t>, multiple majors</a:t>
            </a:r>
          </a:p>
          <a:p>
            <a:pPr lvl="1">
              <a:buFont typeface="Arial" panose="020B0604020202020204" pitchFamily="34" charset="0"/>
              <a:buChar char="•"/>
            </a:pPr>
            <a:r>
              <a:rPr lang="en-US" sz="1700" b="0" i="0" u="sng" dirty="0">
                <a:effectLst/>
                <a:latin typeface="Inter"/>
                <a:hlinkClick r:id="rId10"/>
              </a:rPr>
              <a:t>Social Justice including track for Environmental Justice</a:t>
            </a:r>
            <a:endParaRPr lang="en-US" sz="1700" b="0" i="0" dirty="0">
              <a:effectLst/>
              <a:latin typeface="Inter"/>
            </a:endParaRPr>
          </a:p>
          <a:p>
            <a:pPr lvl="1"/>
            <a:endParaRPr lang="en-US" sz="1700" dirty="0">
              <a:latin typeface="ProximaNova-Regular"/>
            </a:endParaRPr>
          </a:p>
          <a:p>
            <a:pPr marL="0" indent="0">
              <a:buNone/>
            </a:pPr>
            <a:r>
              <a:rPr lang="en-US" sz="1700" b="1" dirty="0">
                <a:latin typeface="Inter"/>
              </a:rPr>
              <a:t>Sustainability Club – Thursdays at 3:30,  Library 3-A </a:t>
            </a:r>
          </a:p>
          <a:p>
            <a:pPr marL="0" indent="0">
              <a:buNone/>
            </a:pPr>
            <a:r>
              <a:rPr lang="en-US" sz="1700" b="1" dirty="0">
                <a:latin typeface="Inter"/>
              </a:rPr>
              <a:t>Come be involved in Earth Day !</a:t>
            </a:r>
          </a:p>
          <a:p>
            <a:pPr marL="0" indent="0">
              <a:buNone/>
            </a:pPr>
            <a:endParaRPr lang="en-US" sz="1700" b="1" dirty="0">
              <a:latin typeface="Inter"/>
            </a:endParaRPr>
          </a:p>
          <a:p>
            <a:endParaRPr lang="en-US" sz="1700" dirty="0"/>
          </a:p>
        </p:txBody>
      </p:sp>
      <p:pic>
        <p:nvPicPr>
          <p:cNvPr id="5" name="Picture 4" descr="A qr code on a white background">
            <a:extLst>
              <a:ext uri="{FF2B5EF4-FFF2-40B4-BE49-F238E27FC236}">
                <a16:creationId xmlns:a16="http://schemas.microsoft.com/office/drawing/2014/main" id="{55CA974F-2943-DB9D-A8C6-1443362273D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50075" y="4048726"/>
            <a:ext cx="2649730" cy="2649730"/>
          </a:xfrm>
          <a:prstGeom prst="rect">
            <a:avLst/>
          </a:prstGeom>
        </p:spPr>
      </p:pic>
    </p:spTree>
    <p:extLst>
      <p:ext uri="{BB962C8B-B14F-4D97-AF65-F5344CB8AC3E}">
        <p14:creationId xmlns:p14="http://schemas.microsoft.com/office/powerpoint/2010/main" val="2328844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F18414D-1626-4996-AACB-23D3DE45B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9448BA2A-D7E8-0DCC-30B0-FB111588AA8F}"/>
              </a:ext>
            </a:extLst>
          </p:cNvPr>
          <p:cNvSpPr>
            <a:spLocks noGrp="1"/>
          </p:cNvSpPr>
          <p:nvPr>
            <p:ph type="title"/>
          </p:nvPr>
        </p:nvSpPr>
        <p:spPr>
          <a:xfrm>
            <a:off x="6095999" y="707132"/>
            <a:ext cx="3667125" cy="2387600"/>
          </a:xfrm>
        </p:spPr>
        <p:txBody>
          <a:bodyPr vert="horz" lIns="91440" tIns="45720" rIns="91440" bIns="45720" rtlCol="0" anchor="b">
            <a:normAutofit/>
          </a:bodyPr>
          <a:lstStyle/>
          <a:p>
            <a:r>
              <a:rPr lang="en-US" sz="3500" kern="1200" dirty="0">
                <a:solidFill>
                  <a:schemeClr val="bg1"/>
                </a:solidFill>
                <a:latin typeface="+mj-lt"/>
                <a:ea typeface="+mj-ea"/>
                <a:cs typeface="+mj-cs"/>
              </a:rPr>
              <a:t>Questions?</a:t>
            </a:r>
          </a:p>
        </p:txBody>
      </p:sp>
      <p:pic>
        <p:nvPicPr>
          <p:cNvPr id="5" name="Content Placeholder 4" descr="Satellite view of Earth">
            <a:extLst>
              <a:ext uri="{FF2B5EF4-FFF2-40B4-BE49-F238E27FC236}">
                <a16:creationId xmlns:a16="http://schemas.microsoft.com/office/drawing/2014/main" id="{198CC1DF-81D8-9FE1-FFF5-6A8060A489C0}"/>
              </a:ext>
            </a:extLst>
          </p:cNvPr>
          <p:cNvPicPr>
            <a:picLocks noGrp="1" noChangeAspect="1"/>
          </p:cNvPicPr>
          <p:nvPr>
            <p:ph idx="1"/>
          </p:nvPr>
        </p:nvPicPr>
        <p:blipFill rotWithShape="1">
          <a:blip r:embed="rId3"/>
          <a:srcRect l="19081" r="21753"/>
          <a:stretch/>
        </p:blipFill>
        <p:spPr>
          <a:xfrm>
            <a:off x="126206" y="438480"/>
            <a:ext cx="4718321" cy="5981039"/>
          </a:xfrm>
          <a:prstGeom prst="rect">
            <a:avLst/>
          </a:prstGeom>
        </p:spPr>
      </p:pic>
      <p:sp>
        <p:nvSpPr>
          <p:cNvPr id="25" name="Rectangle 24">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07A9243D-8FC3-4B36-874B-55906B03F4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096001" y="3209925"/>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709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72E11-9BA6-4037-BD96-2449B65F692D}"/>
              </a:ext>
            </a:extLst>
          </p:cNvPr>
          <p:cNvSpPr>
            <a:spLocks noGrp="1"/>
          </p:cNvSpPr>
          <p:nvPr>
            <p:ph type="title"/>
          </p:nvPr>
        </p:nvSpPr>
        <p:spPr>
          <a:xfrm>
            <a:off x="705012" y="470819"/>
            <a:ext cx="10781975" cy="663073"/>
          </a:xfrm>
        </p:spPr>
        <p:txBody>
          <a:bodyPr>
            <a:normAutofit fontScale="90000"/>
          </a:bodyPr>
          <a:lstStyle/>
          <a:p>
            <a:pPr algn="ctr"/>
            <a:r>
              <a:rPr lang="en-US" dirty="0"/>
              <a:t>Urgency due to triggers of unforeseeable impacts</a:t>
            </a:r>
          </a:p>
        </p:txBody>
      </p:sp>
      <p:sp>
        <p:nvSpPr>
          <p:cNvPr id="3" name="Content Placeholder 2">
            <a:extLst>
              <a:ext uri="{FF2B5EF4-FFF2-40B4-BE49-F238E27FC236}">
                <a16:creationId xmlns:a16="http://schemas.microsoft.com/office/drawing/2014/main" id="{0CA9DFE6-15DD-4060-BCD5-29D98CB97CD2}"/>
              </a:ext>
            </a:extLst>
          </p:cNvPr>
          <p:cNvSpPr>
            <a:spLocks noGrp="1"/>
          </p:cNvSpPr>
          <p:nvPr>
            <p:ph idx="1"/>
          </p:nvPr>
        </p:nvSpPr>
        <p:spPr>
          <a:xfrm>
            <a:off x="639318" y="877824"/>
            <a:ext cx="10883987" cy="4337587"/>
          </a:xfrm>
        </p:spPr>
        <p:txBody>
          <a:bodyPr/>
          <a:lstStyle/>
          <a:p>
            <a:endParaRPr lang="en-US" dirty="0"/>
          </a:p>
          <a:p>
            <a:r>
              <a:rPr lang="en-US" dirty="0">
                <a:solidFill>
                  <a:schemeClr val="tx1"/>
                </a:solidFill>
              </a:rPr>
              <a:t>Concern is tipping points that unleash systemic change that disrupts our coping ability and cause breakdown in eco, social, economic and political systems:</a:t>
            </a:r>
          </a:p>
        </p:txBody>
      </p:sp>
      <p:sp>
        <p:nvSpPr>
          <p:cNvPr id="5" name="Date Placeholder 4">
            <a:extLst>
              <a:ext uri="{FF2B5EF4-FFF2-40B4-BE49-F238E27FC236}">
                <a16:creationId xmlns:a16="http://schemas.microsoft.com/office/drawing/2014/main" id="{A78DE65A-6D97-4A03-AF33-E2C62411A155}"/>
              </a:ext>
            </a:extLst>
          </p:cNvPr>
          <p:cNvSpPr>
            <a:spLocks noGrp="1"/>
          </p:cNvSpPr>
          <p:nvPr>
            <p:ph type="dt" sz="half" idx="10"/>
          </p:nvPr>
        </p:nvSpPr>
        <p:spPr/>
        <p:txBody>
          <a:bodyPr/>
          <a:lstStyle/>
          <a:p>
            <a:fld id="{6DD1B487-36FD-4CED-B07A-1A81FC6540B1}" type="datetime1">
              <a:rPr lang="en-US" smtClean="0"/>
              <a:pPr/>
              <a:t>1/25/2024</a:t>
            </a:fld>
            <a:endParaRPr lang="en-US" dirty="0"/>
          </a:p>
        </p:txBody>
      </p:sp>
      <p:sp>
        <p:nvSpPr>
          <p:cNvPr id="6" name="Footer Placeholder 5">
            <a:extLst>
              <a:ext uri="{FF2B5EF4-FFF2-40B4-BE49-F238E27FC236}">
                <a16:creationId xmlns:a16="http://schemas.microsoft.com/office/drawing/2014/main" id="{73CBD9EE-245F-4F3E-9EFA-0BFA2A24C113}"/>
              </a:ext>
            </a:extLst>
          </p:cNvPr>
          <p:cNvSpPr>
            <a:spLocks noGrp="1"/>
          </p:cNvSpPr>
          <p:nvPr>
            <p:ph type="ftr" sz="quarter" idx="11"/>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D379798B-A1D3-4E5B-BB03-CEF2E74A17D2}"/>
              </a:ext>
            </a:extLst>
          </p:cNvPr>
          <p:cNvSpPr>
            <a:spLocks noGrp="1"/>
          </p:cNvSpPr>
          <p:nvPr>
            <p:ph type="sldNum" sz="quarter" idx="12"/>
          </p:nvPr>
        </p:nvSpPr>
        <p:spPr/>
        <p:txBody>
          <a:bodyPr/>
          <a:lstStyle/>
          <a:p>
            <a:fld id="{9CD8D479-8942-46E8-A226-A4E01F7A105C}" type="slidenum">
              <a:rPr lang="en-US" smtClean="0"/>
              <a:t>27</a:t>
            </a:fld>
            <a:endParaRPr lang="en-US" dirty="0"/>
          </a:p>
        </p:txBody>
      </p:sp>
      <p:pic>
        <p:nvPicPr>
          <p:cNvPr id="8" name="Picture 7">
            <a:extLst>
              <a:ext uri="{FF2B5EF4-FFF2-40B4-BE49-F238E27FC236}">
                <a16:creationId xmlns:a16="http://schemas.microsoft.com/office/drawing/2014/main" id="{A62A92C2-C305-44FD-AF8C-8CA58A2E2946}"/>
              </a:ext>
            </a:extLst>
          </p:cNvPr>
          <p:cNvPicPr>
            <a:picLocks noChangeAspect="1"/>
          </p:cNvPicPr>
          <p:nvPr/>
        </p:nvPicPr>
        <p:blipFill>
          <a:blip r:embed="rId3"/>
          <a:stretch>
            <a:fillRect/>
          </a:stretch>
        </p:blipFill>
        <p:spPr>
          <a:xfrm>
            <a:off x="2403432" y="2142309"/>
            <a:ext cx="7385136" cy="4601391"/>
          </a:xfrm>
          <a:prstGeom prst="rect">
            <a:avLst/>
          </a:prstGeom>
        </p:spPr>
      </p:pic>
    </p:spTree>
    <p:extLst>
      <p:ext uri="{BB962C8B-B14F-4D97-AF65-F5344CB8AC3E}">
        <p14:creationId xmlns:p14="http://schemas.microsoft.com/office/powerpoint/2010/main" val="3647622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76676-F11E-40FA-B528-605B8B522E3F}"/>
              </a:ext>
            </a:extLst>
          </p:cNvPr>
          <p:cNvSpPr>
            <a:spLocks noGrp="1"/>
          </p:cNvSpPr>
          <p:nvPr>
            <p:ph type="title"/>
          </p:nvPr>
        </p:nvSpPr>
        <p:spPr>
          <a:xfrm>
            <a:off x="410402" y="0"/>
            <a:ext cx="10956845" cy="770709"/>
          </a:xfrm>
        </p:spPr>
        <p:txBody>
          <a:bodyPr>
            <a:normAutofit fontScale="90000"/>
          </a:bodyPr>
          <a:lstStyle/>
          <a:p>
            <a:pPr algn="ctr"/>
            <a:br>
              <a:rPr lang="en-US"/>
            </a:br>
            <a:br>
              <a:rPr lang="en-US"/>
            </a:br>
            <a:br>
              <a:rPr lang="en-US"/>
            </a:br>
            <a:br>
              <a:rPr lang="en-US"/>
            </a:br>
            <a:r>
              <a:rPr lang="en-US"/>
              <a:t>How were we doing 2021</a:t>
            </a:r>
            <a:br>
              <a:rPr lang="en-US"/>
            </a:br>
            <a:br>
              <a:rPr lang="en-US"/>
            </a:br>
            <a:br>
              <a:rPr lang="en-US"/>
            </a:br>
            <a:r>
              <a:rPr lang="en-US" sz="4900"/>
              <a:t>Fever </a:t>
            </a:r>
            <a:r>
              <a:rPr lang="en-US" sz="4900" u="sng"/>
              <a:t>reduction </a:t>
            </a:r>
            <a:r>
              <a:rPr lang="en-US" sz="4900"/>
              <a:t>efforts;  2021 COP agreements </a:t>
            </a:r>
          </a:p>
        </p:txBody>
      </p:sp>
      <p:sp>
        <p:nvSpPr>
          <p:cNvPr id="3" name="Content Placeholder 2">
            <a:extLst>
              <a:ext uri="{FF2B5EF4-FFF2-40B4-BE49-F238E27FC236}">
                <a16:creationId xmlns:a16="http://schemas.microsoft.com/office/drawing/2014/main" id="{A4DFB1FC-9D3A-4130-A0D1-F1A9A9CCF568}"/>
              </a:ext>
            </a:extLst>
          </p:cNvPr>
          <p:cNvSpPr>
            <a:spLocks noGrp="1"/>
          </p:cNvSpPr>
          <p:nvPr>
            <p:ph idx="1"/>
          </p:nvPr>
        </p:nvSpPr>
        <p:spPr>
          <a:xfrm>
            <a:off x="1410027" y="1123406"/>
            <a:ext cx="9371948" cy="5063277"/>
          </a:xfrm>
        </p:spPr>
        <p:txBody>
          <a:bodyPr/>
          <a:lstStyle/>
          <a:p>
            <a:endParaRPr lang="en-US"/>
          </a:p>
          <a:p>
            <a:pPr marL="0" indent="0">
              <a:buNone/>
            </a:pPr>
            <a:endParaRPr lang="en-US"/>
          </a:p>
          <a:p>
            <a:endParaRPr lang="en-US"/>
          </a:p>
        </p:txBody>
      </p:sp>
      <p:sp>
        <p:nvSpPr>
          <p:cNvPr id="5" name="Date Placeholder 4">
            <a:extLst>
              <a:ext uri="{FF2B5EF4-FFF2-40B4-BE49-F238E27FC236}">
                <a16:creationId xmlns:a16="http://schemas.microsoft.com/office/drawing/2014/main" id="{893DF17C-9B3C-4AEF-A1F9-70741514D38C}"/>
              </a:ext>
            </a:extLst>
          </p:cNvPr>
          <p:cNvSpPr>
            <a:spLocks noGrp="1"/>
          </p:cNvSpPr>
          <p:nvPr>
            <p:ph type="dt" sz="half" idx="10"/>
          </p:nvPr>
        </p:nvSpPr>
        <p:spPr/>
        <p:txBody>
          <a:bodyPr/>
          <a:lstStyle/>
          <a:p>
            <a:fld id="{6DD1B487-36FD-4CED-B07A-1A81FC6540B1}" type="datetime1">
              <a:rPr lang="en-US" smtClean="0"/>
              <a:pPr/>
              <a:t>1/25/2024</a:t>
            </a:fld>
            <a:endParaRPr lang="en-US"/>
          </a:p>
        </p:txBody>
      </p:sp>
      <p:sp>
        <p:nvSpPr>
          <p:cNvPr id="6" name="Footer Placeholder 5">
            <a:extLst>
              <a:ext uri="{FF2B5EF4-FFF2-40B4-BE49-F238E27FC236}">
                <a16:creationId xmlns:a16="http://schemas.microsoft.com/office/drawing/2014/main" id="{58F40B25-0532-4525-9DAB-BFE64BC79215}"/>
              </a:ext>
            </a:extLst>
          </p:cNvPr>
          <p:cNvSpPr>
            <a:spLocks noGrp="1"/>
          </p:cNvSpPr>
          <p:nvPr>
            <p:ph type="ftr" sz="quarter" idx="11"/>
          </p:nvPr>
        </p:nvSpPr>
        <p:spPr/>
        <p:txBody>
          <a:bodyPr/>
          <a:lstStyle/>
          <a:p>
            <a:r>
              <a:rPr lang="en-US"/>
              <a:t>Add a footer</a:t>
            </a:r>
          </a:p>
        </p:txBody>
      </p:sp>
      <p:sp>
        <p:nvSpPr>
          <p:cNvPr id="4" name="Slide Number Placeholder 3">
            <a:extLst>
              <a:ext uri="{FF2B5EF4-FFF2-40B4-BE49-F238E27FC236}">
                <a16:creationId xmlns:a16="http://schemas.microsoft.com/office/drawing/2014/main" id="{D6E1A94F-7B35-4E4F-A471-21079139D952}"/>
              </a:ext>
            </a:extLst>
          </p:cNvPr>
          <p:cNvSpPr>
            <a:spLocks noGrp="1"/>
          </p:cNvSpPr>
          <p:nvPr>
            <p:ph type="sldNum" sz="quarter" idx="12"/>
          </p:nvPr>
        </p:nvSpPr>
        <p:spPr/>
        <p:txBody>
          <a:bodyPr/>
          <a:lstStyle/>
          <a:p>
            <a:fld id="{9CD8D479-8942-46E8-A226-A4E01F7A105C}" type="slidenum">
              <a:rPr lang="en-US" smtClean="0"/>
              <a:t>28</a:t>
            </a:fld>
            <a:endParaRPr lang="en-US"/>
          </a:p>
        </p:txBody>
      </p:sp>
      <p:pic>
        <p:nvPicPr>
          <p:cNvPr id="9" name="Picture 8">
            <a:extLst>
              <a:ext uri="{FF2B5EF4-FFF2-40B4-BE49-F238E27FC236}">
                <a16:creationId xmlns:a16="http://schemas.microsoft.com/office/drawing/2014/main" id="{E7B347F3-0DF2-4234-AC0A-1034AA0E22EC}"/>
              </a:ext>
            </a:extLst>
          </p:cNvPr>
          <p:cNvPicPr>
            <a:picLocks noChangeAspect="1"/>
          </p:cNvPicPr>
          <p:nvPr/>
        </p:nvPicPr>
        <p:blipFill>
          <a:blip r:embed="rId3"/>
          <a:stretch>
            <a:fillRect/>
          </a:stretch>
        </p:blipFill>
        <p:spPr>
          <a:xfrm>
            <a:off x="395654" y="949112"/>
            <a:ext cx="10971593" cy="4785482"/>
          </a:xfrm>
          <a:prstGeom prst="rect">
            <a:avLst/>
          </a:prstGeom>
        </p:spPr>
      </p:pic>
    </p:spTree>
    <p:extLst>
      <p:ext uri="{BB962C8B-B14F-4D97-AF65-F5344CB8AC3E}">
        <p14:creationId xmlns:p14="http://schemas.microsoft.com/office/powerpoint/2010/main" val="305787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76676-F11E-40FA-B528-605B8B522E3F}"/>
              </a:ext>
            </a:extLst>
          </p:cNvPr>
          <p:cNvSpPr>
            <a:spLocks noGrp="1"/>
          </p:cNvSpPr>
          <p:nvPr>
            <p:ph type="title"/>
          </p:nvPr>
        </p:nvSpPr>
        <p:spPr>
          <a:xfrm>
            <a:off x="410402" y="0"/>
            <a:ext cx="10956845" cy="770709"/>
          </a:xfrm>
        </p:spPr>
        <p:txBody>
          <a:bodyPr>
            <a:normAutofit fontScale="90000"/>
          </a:bodyPr>
          <a:lstStyle/>
          <a:p>
            <a:pPr algn="ctr"/>
            <a:br>
              <a:rPr lang="en-US"/>
            </a:br>
            <a:br>
              <a:rPr lang="en-US"/>
            </a:br>
            <a:br>
              <a:rPr lang="en-US"/>
            </a:br>
            <a:br>
              <a:rPr lang="en-US"/>
            </a:br>
            <a:r>
              <a:rPr lang="en-US"/>
              <a:t>COP28 – December 2024 </a:t>
            </a:r>
            <a:br>
              <a:rPr lang="en-US"/>
            </a:br>
            <a:br>
              <a:rPr lang="en-US"/>
            </a:br>
            <a:br>
              <a:rPr lang="en-US"/>
            </a:br>
            <a:endParaRPr lang="en-US" sz="4900"/>
          </a:p>
        </p:txBody>
      </p:sp>
      <p:sp>
        <p:nvSpPr>
          <p:cNvPr id="3" name="Content Placeholder 2">
            <a:extLst>
              <a:ext uri="{FF2B5EF4-FFF2-40B4-BE49-F238E27FC236}">
                <a16:creationId xmlns:a16="http://schemas.microsoft.com/office/drawing/2014/main" id="{A4DFB1FC-9D3A-4130-A0D1-F1A9A9CCF568}"/>
              </a:ext>
            </a:extLst>
          </p:cNvPr>
          <p:cNvSpPr>
            <a:spLocks noGrp="1"/>
          </p:cNvSpPr>
          <p:nvPr>
            <p:ph idx="1"/>
          </p:nvPr>
        </p:nvSpPr>
        <p:spPr>
          <a:xfrm>
            <a:off x="1410027" y="1123406"/>
            <a:ext cx="9371948" cy="5063277"/>
          </a:xfrm>
        </p:spPr>
        <p:txBody>
          <a:bodyPr/>
          <a:lstStyle/>
          <a:p>
            <a:endParaRPr lang="en-US"/>
          </a:p>
          <a:p>
            <a:pPr marL="0" indent="0">
              <a:buNone/>
            </a:pPr>
            <a:endParaRPr lang="en-US"/>
          </a:p>
          <a:p>
            <a:endParaRPr lang="en-US"/>
          </a:p>
        </p:txBody>
      </p:sp>
      <p:sp>
        <p:nvSpPr>
          <p:cNvPr id="5" name="Date Placeholder 4">
            <a:extLst>
              <a:ext uri="{FF2B5EF4-FFF2-40B4-BE49-F238E27FC236}">
                <a16:creationId xmlns:a16="http://schemas.microsoft.com/office/drawing/2014/main" id="{893DF17C-9B3C-4AEF-A1F9-70741514D38C}"/>
              </a:ext>
            </a:extLst>
          </p:cNvPr>
          <p:cNvSpPr>
            <a:spLocks noGrp="1"/>
          </p:cNvSpPr>
          <p:nvPr>
            <p:ph type="dt" sz="half" idx="10"/>
          </p:nvPr>
        </p:nvSpPr>
        <p:spPr/>
        <p:txBody>
          <a:bodyPr/>
          <a:lstStyle/>
          <a:p>
            <a:fld id="{6DD1B487-36FD-4CED-B07A-1A81FC6540B1}" type="datetime1">
              <a:rPr lang="en-US" smtClean="0"/>
              <a:pPr/>
              <a:t>1/25/2024</a:t>
            </a:fld>
            <a:endParaRPr lang="en-US"/>
          </a:p>
        </p:txBody>
      </p:sp>
      <p:sp>
        <p:nvSpPr>
          <p:cNvPr id="6" name="Footer Placeholder 5">
            <a:extLst>
              <a:ext uri="{FF2B5EF4-FFF2-40B4-BE49-F238E27FC236}">
                <a16:creationId xmlns:a16="http://schemas.microsoft.com/office/drawing/2014/main" id="{58F40B25-0532-4525-9DAB-BFE64BC79215}"/>
              </a:ext>
            </a:extLst>
          </p:cNvPr>
          <p:cNvSpPr>
            <a:spLocks noGrp="1"/>
          </p:cNvSpPr>
          <p:nvPr>
            <p:ph type="ftr" sz="quarter" idx="11"/>
          </p:nvPr>
        </p:nvSpPr>
        <p:spPr/>
        <p:txBody>
          <a:bodyPr/>
          <a:lstStyle/>
          <a:p>
            <a:r>
              <a:rPr lang="en-US"/>
              <a:t>Add a footer</a:t>
            </a:r>
          </a:p>
        </p:txBody>
      </p:sp>
      <p:sp>
        <p:nvSpPr>
          <p:cNvPr id="4" name="Slide Number Placeholder 3">
            <a:extLst>
              <a:ext uri="{FF2B5EF4-FFF2-40B4-BE49-F238E27FC236}">
                <a16:creationId xmlns:a16="http://schemas.microsoft.com/office/drawing/2014/main" id="{D6E1A94F-7B35-4E4F-A471-21079139D952}"/>
              </a:ext>
            </a:extLst>
          </p:cNvPr>
          <p:cNvSpPr>
            <a:spLocks noGrp="1"/>
          </p:cNvSpPr>
          <p:nvPr>
            <p:ph type="sldNum" sz="quarter" idx="12"/>
          </p:nvPr>
        </p:nvSpPr>
        <p:spPr/>
        <p:txBody>
          <a:bodyPr/>
          <a:lstStyle/>
          <a:p>
            <a:fld id="{9CD8D479-8942-46E8-A226-A4E01F7A105C}" type="slidenum">
              <a:rPr lang="en-US" smtClean="0"/>
              <a:t>29</a:t>
            </a:fld>
            <a:endParaRPr lang="en-US"/>
          </a:p>
        </p:txBody>
      </p:sp>
      <p:pic>
        <p:nvPicPr>
          <p:cNvPr id="10" name="Picture 9">
            <a:extLst>
              <a:ext uri="{FF2B5EF4-FFF2-40B4-BE49-F238E27FC236}">
                <a16:creationId xmlns:a16="http://schemas.microsoft.com/office/drawing/2014/main" id="{CECC32A3-67A1-3ED7-504A-7FCBC66AB566}"/>
              </a:ext>
            </a:extLst>
          </p:cNvPr>
          <p:cNvPicPr>
            <a:picLocks noChangeAspect="1"/>
          </p:cNvPicPr>
          <p:nvPr/>
        </p:nvPicPr>
        <p:blipFill>
          <a:blip r:embed="rId3"/>
          <a:stretch>
            <a:fillRect/>
          </a:stretch>
        </p:blipFill>
        <p:spPr>
          <a:xfrm>
            <a:off x="3095624" y="838199"/>
            <a:ext cx="6709557" cy="5793649"/>
          </a:xfrm>
          <a:prstGeom prst="rect">
            <a:avLst/>
          </a:prstGeom>
        </p:spPr>
      </p:pic>
    </p:spTree>
    <p:extLst>
      <p:ext uri="{BB962C8B-B14F-4D97-AF65-F5344CB8AC3E}">
        <p14:creationId xmlns:p14="http://schemas.microsoft.com/office/powerpoint/2010/main" val="408130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AC7E7-2786-C526-D51F-6647FA976695}"/>
              </a:ext>
            </a:extLst>
          </p:cNvPr>
          <p:cNvSpPr>
            <a:spLocks noGrp="1"/>
          </p:cNvSpPr>
          <p:nvPr>
            <p:ph type="title"/>
          </p:nvPr>
        </p:nvSpPr>
        <p:spPr>
          <a:xfrm>
            <a:off x="1158239" y="446058"/>
            <a:ext cx="9875520" cy="1590435"/>
          </a:xfrm>
          <a:noFill/>
        </p:spPr>
        <p:txBody>
          <a:bodyPr wrap="square">
            <a:spAutoFit/>
          </a:bodyPr>
          <a:lstStyle/>
          <a:p>
            <a:pPr marL="45720" algn="ctr">
              <a:lnSpc>
                <a:spcPct val="70000"/>
              </a:lnSpc>
              <a:spcBef>
                <a:spcPts val="1400"/>
              </a:spcBef>
              <a:buClr>
                <a:schemeClr val="accent1"/>
              </a:buClr>
              <a:buSzPct val="80000"/>
            </a:pPr>
            <a:r>
              <a:rPr lang="en-US" sz="6600" b="1" dirty="0">
                <a:solidFill>
                  <a:srgbClr val="62983E"/>
                </a:solidFill>
                <a:latin typeface="Aharoni" panose="02010803020104030203" pitchFamily="2" charset="-79"/>
                <a:cs typeface="Aharoni" panose="02010803020104030203" pitchFamily="2" charset="-79"/>
              </a:rPr>
              <a:t>Why Sustainability at SPU?</a:t>
            </a:r>
          </a:p>
        </p:txBody>
      </p:sp>
      <p:sp>
        <p:nvSpPr>
          <p:cNvPr id="3" name="Content Placeholder 2">
            <a:extLst>
              <a:ext uri="{FF2B5EF4-FFF2-40B4-BE49-F238E27FC236}">
                <a16:creationId xmlns:a16="http://schemas.microsoft.com/office/drawing/2014/main" id="{78FBCF8D-9C63-1D28-1AD1-A2B19DFAC5A5}"/>
              </a:ext>
            </a:extLst>
          </p:cNvPr>
          <p:cNvSpPr>
            <a:spLocks noGrp="1"/>
          </p:cNvSpPr>
          <p:nvPr>
            <p:ph idx="1"/>
          </p:nvPr>
        </p:nvSpPr>
        <p:spPr>
          <a:xfrm>
            <a:off x="609599" y="2222860"/>
            <a:ext cx="10972800" cy="3346212"/>
          </a:xfrm>
        </p:spPr>
        <p:txBody>
          <a:bodyPr>
            <a:normAutofit/>
          </a:bodyPr>
          <a:lstStyle/>
          <a:p>
            <a:pPr algn="l">
              <a:buFont typeface="Arial" panose="020B0604020202020204" pitchFamily="34" charset="0"/>
              <a:buChar char="•"/>
            </a:pPr>
            <a:r>
              <a:rPr lang="en-US" sz="2800" i="0" dirty="0">
                <a:solidFill>
                  <a:srgbClr val="651D32"/>
                </a:solidFill>
                <a:effectLst/>
                <a:latin typeface="Inter"/>
              </a:rPr>
              <a:t>We affirm creation to be </a:t>
            </a:r>
            <a:r>
              <a:rPr lang="en-US" sz="2800" b="1" i="0" dirty="0">
                <a:solidFill>
                  <a:srgbClr val="651D32"/>
                </a:solidFill>
                <a:effectLst/>
                <a:latin typeface="Inter"/>
              </a:rPr>
              <a:t>inherently good simply because God made it</a:t>
            </a:r>
            <a:r>
              <a:rPr lang="en-US" sz="2800" b="0" i="0" dirty="0">
                <a:solidFill>
                  <a:srgbClr val="651D32"/>
                </a:solidFill>
                <a:effectLst/>
                <a:latin typeface="Inter"/>
              </a:rPr>
              <a:t>. Although part of creation, humans have a special </a:t>
            </a:r>
            <a:r>
              <a:rPr lang="en-US" sz="2800" b="1" i="0" dirty="0">
                <a:solidFill>
                  <a:srgbClr val="651D32"/>
                </a:solidFill>
                <a:effectLst/>
                <a:latin typeface="Inter"/>
              </a:rPr>
              <a:t>responsibility to care </a:t>
            </a:r>
            <a:r>
              <a:rPr lang="en-US" sz="2800" b="0" i="0" dirty="0">
                <a:solidFill>
                  <a:srgbClr val="651D32"/>
                </a:solidFill>
                <a:effectLst/>
                <a:latin typeface="Inter"/>
              </a:rPr>
              <a:t>for it.</a:t>
            </a:r>
          </a:p>
          <a:p>
            <a:pPr algn="l">
              <a:buFont typeface="Arial" panose="020B0604020202020204" pitchFamily="34" charset="0"/>
              <a:buChar char="•"/>
            </a:pPr>
            <a:r>
              <a:rPr lang="en-US" sz="2800" i="0" dirty="0">
                <a:solidFill>
                  <a:srgbClr val="651D32"/>
                </a:solidFill>
                <a:effectLst/>
                <a:latin typeface="Inter"/>
              </a:rPr>
              <a:t>We affirm creation care/sustainability </a:t>
            </a:r>
            <a:r>
              <a:rPr lang="en-US" sz="2800" b="0" i="0" dirty="0">
                <a:solidFill>
                  <a:srgbClr val="651D32"/>
                </a:solidFill>
                <a:effectLst/>
                <a:latin typeface="Inter"/>
              </a:rPr>
              <a:t>as </a:t>
            </a:r>
            <a:r>
              <a:rPr lang="en-US" sz="2800" b="1" i="0" dirty="0">
                <a:solidFill>
                  <a:srgbClr val="651D32"/>
                </a:solidFill>
                <a:effectLst/>
                <a:latin typeface="Inter"/>
              </a:rPr>
              <a:t>an act of worship</a:t>
            </a:r>
            <a:r>
              <a:rPr lang="en-US" sz="2800" b="0" i="0" dirty="0">
                <a:solidFill>
                  <a:srgbClr val="651D32"/>
                </a:solidFill>
                <a:effectLst/>
                <a:latin typeface="Inter"/>
              </a:rPr>
              <a:t>.</a:t>
            </a:r>
          </a:p>
          <a:p>
            <a:pPr algn="l">
              <a:buFont typeface="Arial" panose="020B0604020202020204" pitchFamily="34" charset="0"/>
              <a:buChar char="•"/>
            </a:pPr>
            <a:r>
              <a:rPr lang="en-US" sz="2800" i="0" dirty="0">
                <a:solidFill>
                  <a:srgbClr val="651D32"/>
                </a:solidFill>
                <a:effectLst/>
                <a:latin typeface="Inter"/>
              </a:rPr>
              <a:t>We affirm creation care/sustainability </a:t>
            </a:r>
            <a:r>
              <a:rPr lang="en-US" sz="2800" b="0" i="0" dirty="0">
                <a:solidFill>
                  <a:srgbClr val="651D32"/>
                </a:solidFill>
                <a:effectLst/>
                <a:latin typeface="Inter"/>
              </a:rPr>
              <a:t>as </a:t>
            </a:r>
            <a:r>
              <a:rPr lang="en-US" sz="2800" b="1" i="0" dirty="0">
                <a:solidFill>
                  <a:srgbClr val="651D32"/>
                </a:solidFill>
                <a:effectLst/>
                <a:latin typeface="Inter"/>
              </a:rPr>
              <a:t>a way of loving our neighbor</a:t>
            </a:r>
            <a:r>
              <a:rPr lang="en-US" sz="2800" b="0" i="0" dirty="0">
                <a:solidFill>
                  <a:srgbClr val="651D32"/>
                </a:solidFill>
                <a:effectLst/>
                <a:latin typeface="Inter"/>
              </a:rPr>
              <a:t>.</a:t>
            </a:r>
          </a:p>
          <a:p>
            <a:pPr algn="l">
              <a:buFont typeface="Arial" panose="020B0604020202020204" pitchFamily="34" charset="0"/>
              <a:buChar char="•"/>
            </a:pPr>
            <a:r>
              <a:rPr lang="en-US" sz="2800" i="0" dirty="0">
                <a:solidFill>
                  <a:srgbClr val="651D32"/>
                </a:solidFill>
                <a:effectLst/>
                <a:latin typeface="Inter"/>
              </a:rPr>
              <a:t>We affirm creation care </a:t>
            </a:r>
            <a:r>
              <a:rPr lang="en-US" sz="2800" b="0" i="0" dirty="0">
                <a:solidFill>
                  <a:srgbClr val="651D32"/>
                </a:solidFill>
                <a:effectLst/>
                <a:latin typeface="Inter"/>
              </a:rPr>
              <a:t>as a way in which humans </a:t>
            </a:r>
            <a:r>
              <a:rPr lang="en-US" sz="2800" b="1" i="0" dirty="0">
                <a:solidFill>
                  <a:srgbClr val="651D32"/>
                </a:solidFill>
                <a:effectLst/>
                <a:latin typeface="Inter"/>
              </a:rPr>
              <a:t>participate in God’s reconciling work</a:t>
            </a:r>
            <a:r>
              <a:rPr lang="en-US" sz="2800" b="0" i="0" dirty="0">
                <a:solidFill>
                  <a:srgbClr val="651D32"/>
                </a:solidFill>
                <a:effectLst/>
                <a:latin typeface="Inter"/>
              </a:rPr>
              <a:t> of all creation.</a:t>
            </a:r>
          </a:p>
        </p:txBody>
      </p:sp>
      <p:sp>
        <p:nvSpPr>
          <p:cNvPr id="5" name="TextBox 4">
            <a:extLst>
              <a:ext uri="{FF2B5EF4-FFF2-40B4-BE49-F238E27FC236}">
                <a16:creationId xmlns:a16="http://schemas.microsoft.com/office/drawing/2014/main" id="{C98C8492-8E28-F1A0-33A4-1E700948EF61}"/>
              </a:ext>
            </a:extLst>
          </p:cNvPr>
          <p:cNvSpPr txBox="1"/>
          <p:nvPr/>
        </p:nvSpPr>
        <p:spPr>
          <a:xfrm>
            <a:off x="2952946" y="6181109"/>
            <a:ext cx="6094428" cy="461665"/>
          </a:xfrm>
          <a:prstGeom prst="rect">
            <a:avLst/>
          </a:prstGeom>
          <a:noFill/>
        </p:spPr>
        <p:txBody>
          <a:bodyPr wrap="square">
            <a:spAutoFit/>
          </a:bodyPr>
          <a:lstStyle/>
          <a:p>
            <a:pPr marL="45720" indent="0" algn="ctr">
              <a:buNone/>
            </a:pPr>
            <a:r>
              <a:rPr lang="en-US" sz="2400" i="1" dirty="0">
                <a:solidFill>
                  <a:srgbClr val="651D32"/>
                </a:solidFill>
                <a:latin typeface="Inter"/>
              </a:rPr>
              <a:t>I work to help us align our beliefs and actions.   </a:t>
            </a:r>
          </a:p>
        </p:txBody>
      </p:sp>
    </p:spTree>
    <p:extLst>
      <p:ext uri="{BB962C8B-B14F-4D97-AF65-F5344CB8AC3E}">
        <p14:creationId xmlns:p14="http://schemas.microsoft.com/office/powerpoint/2010/main" val="8488902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1DB26-0BC6-8381-9009-0E47F018B3C8}"/>
              </a:ext>
            </a:extLst>
          </p:cNvPr>
          <p:cNvSpPr>
            <a:spLocks noGrp="1"/>
          </p:cNvSpPr>
          <p:nvPr>
            <p:ph type="title"/>
          </p:nvPr>
        </p:nvSpPr>
        <p:spPr>
          <a:xfrm>
            <a:off x="1173480" y="281354"/>
            <a:ext cx="9875520" cy="984738"/>
          </a:xfrm>
        </p:spPr>
        <p:txBody>
          <a:bodyPr>
            <a:normAutofit fontScale="90000"/>
          </a:bodyPr>
          <a:lstStyle/>
          <a:p>
            <a:pPr algn="ctr"/>
            <a:r>
              <a:rPr lang="en-US"/>
              <a:t>The challenge is fulfilling 2030 Actions </a:t>
            </a:r>
            <a:br>
              <a:rPr lang="en-US"/>
            </a:br>
            <a:r>
              <a:rPr lang="en-US" i="1"/>
              <a:t>    </a:t>
            </a:r>
          </a:p>
        </p:txBody>
      </p:sp>
      <p:pic>
        <p:nvPicPr>
          <p:cNvPr id="5" name="Content Placeholder 4">
            <a:extLst>
              <a:ext uri="{FF2B5EF4-FFF2-40B4-BE49-F238E27FC236}">
                <a16:creationId xmlns:a16="http://schemas.microsoft.com/office/drawing/2014/main" id="{B2EA4E34-9A67-E18E-737C-D9CF0D5C8BF3}"/>
              </a:ext>
            </a:extLst>
          </p:cNvPr>
          <p:cNvPicPr>
            <a:picLocks noGrp="1" noChangeAspect="1"/>
          </p:cNvPicPr>
          <p:nvPr>
            <p:ph idx="1"/>
          </p:nvPr>
        </p:nvPicPr>
        <p:blipFill>
          <a:blip r:embed="rId3"/>
          <a:stretch>
            <a:fillRect/>
          </a:stretch>
        </p:blipFill>
        <p:spPr>
          <a:xfrm>
            <a:off x="1173480" y="1266092"/>
            <a:ext cx="8952027" cy="4984652"/>
          </a:xfrm>
        </p:spPr>
      </p:pic>
    </p:spTree>
    <p:extLst>
      <p:ext uri="{BB962C8B-B14F-4D97-AF65-F5344CB8AC3E}">
        <p14:creationId xmlns:p14="http://schemas.microsoft.com/office/powerpoint/2010/main" val="1528805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3878A-6337-F004-8A68-17708D9F6D8B}"/>
              </a:ext>
            </a:extLst>
          </p:cNvPr>
          <p:cNvSpPr>
            <a:spLocks noGrp="1"/>
          </p:cNvSpPr>
          <p:nvPr>
            <p:ph type="title"/>
          </p:nvPr>
        </p:nvSpPr>
        <p:spPr>
          <a:xfrm>
            <a:off x="1080856" y="347182"/>
            <a:ext cx="9875520" cy="837460"/>
          </a:xfrm>
        </p:spPr>
        <p:txBody>
          <a:bodyPr>
            <a:normAutofit/>
          </a:bodyPr>
          <a:lstStyle/>
          <a:p>
            <a:r>
              <a:rPr lang="en-US"/>
              <a:t>What’s the Red Hot issue?</a:t>
            </a:r>
          </a:p>
        </p:txBody>
      </p:sp>
      <p:sp>
        <p:nvSpPr>
          <p:cNvPr id="3" name="Content Placeholder 2">
            <a:extLst>
              <a:ext uri="{FF2B5EF4-FFF2-40B4-BE49-F238E27FC236}">
                <a16:creationId xmlns:a16="http://schemas.microsoft.com/office/drawing/2014/main" id="{66EFF49E-E4AE-0573-5270-B3712C0CAF77}"/>
              </a:ext>
            </a:extLst>
          </p:cNvPr>
          <p:cNvSpPr>
            <a:spLocks noGrp="1"/>
          </p:cNvSpPr>
          <p:nvPr>
            <p:ph idx="1"/>
          </p:nvPr>
        </p:nvSpPr>
        <p:spPr>
          <a:xfrm>
            <a:off x="912905" y="1184642"/>
            <a:ext cx="9872871" cy="4038600"/>
          </a:xfrm>
        </p:spPr>
        <p:txBody>
          <a:bodyPr>
            <a:normAutofit fontScale="92500" lnSpcReduction="10000"/>
          </a:bodyPr>
          <a:lstStyle/>
          <a:p>
            <a:r>
              <a:rPr lang="en-US" b="1">
                <a:solidFill>
                  <a:schemeClr val="tx1"/>
                </a:solidFill>
              </a:rPr>
              <a:t>Which country is the top exporter of Fossil Fuels? </a:t>
            </a:r>
          </a:p>
          <a:p>
            <a:r>
              <a:rPr lang="en-US" b="1">
                <a:solidFill>
                  <a:schemeClr val="tx1"/>
                </a:solidFill>
              </a:rPr>
              <a:t>Which country is proposing the largest expansion of Liquid  Natural Gas, LNG </a:t>
            </a:r>
            <a:r>
              <a:rPr lang="en-US" b="1">
                <a:solidFill>
                  <a:srgbClr val="FF0000"/>
                </a:solidFill>
              </a:rPr>
              <a:t>for export?</a:t>
            </a:r>
          </a:p>
          <a:p>
            <a:pPr lvl="1"/>
            <a:r>
              <a:rPr lang="en-US" b="0" i="0">
                <a:solidFill>
                  <a:schemeClr val="tx1"/>
                </a:solidFill>
                <a:effectLst/>
                <a:latin typeface="TNYAdobeCaslonPro"/>
              </a:rPr>
              <a:t>If fully built –estimated to emit 3.2 billion tons of greenhouse-gas emissions annually, close to the entire annual emissions of the European Union.</a:t>
            </a:r>
          </a:p>
          <a:p>
            <a:pPr lvl="1"/>
            <a:endParaRPr lang="en-US">
              <a:solidFill>
                <a:schemeClr val="tx1"/>
              </a:solidFill>
            </a:endParaRPr>
          </a:p>
          <a:p>
            <a:r>
              <a:rPr lang="en-US" b="1">
                <a:solidFill>
                  <a:schemeClr val="tx1"/>
                </a:solidFill>
              </a:rPr>
              <a:t>Would exported LNG replace  dirtier fuels?</a:t>
            </a:r>
          </a:p>
          <a:p>
            <a:pPr lvl="1"/>
            <a:r>
              <a:rPr lang="en-US" b="1">
                <a:solidFill>
                  <a:schemeClr val="tx1"/>
                </a:solidFill>
              </a:rPr>
              <a:t>No, per a study currently in peer review …………………&gt;&gt;</a:t>
            </a:r>
          </a:p>
          <a:p>
            <a:endParaRPr lang="en-US">
              <a:solidFill>
                <a:schemeClr val="tx1"/>
              </a:solidFill>
            </a:endParaRPr>
          </a:p>
          <a:p>
            <a:r>
              <a:rPr lang="en-US" sz="2000" b="1">
                <a:solidFill>
                  <a:schemeClr val="tx1"/>
                </a:solidFill>
              </a:rPr>
              <a:t>Would it help Ukraine/EU?  Debatable?  </a:t>
            </a:r>
          </a:p>
          <a:p>
            <a:endParaRPr lang="en-US" sz="1800">
              <a:solidFill>
                <a:srgbClr val="404040"/>
              </a:solidFill>
              <a:effectLst/>
              <a:latin typeface="Calibri" panose="020F0502020204030204" pitchFamily="34" charset="0"/>
              <a:ea typeface="Aptos" panose="020B0004020202020204" pitchFamily="34" charset="0"/>
              <a:cs typeface="Aptos" panose="020B0004020202020204" pitchFamily="34" charset="0"/>
            </a:endParaRPr>
          </a:p>
          <a:p>
            <a:endParaRPr lang="en-US"/>
          </a:p>
        </p:txBody>
      </p:sp>
      <p:pic>
        <p:nvPicPr>
          <p:cNvPr id="6" name="Picture 5">
            <a:extLst>
              <a:ext uri="{FF2B5EF4-FFF2-40B4-BE49-F238E27FC236}">
                <a16:creationId xmlns:a16="http://schemas.microsoft.com/office/drawing/2014/main" id="{97F444B2-BAD5-7490-DC75-4F91BF3B6F91}"/>
              </a:ext>
            </a:extLst>
          </p:cNvPr>
          <p:cNvPicPr>
            <a:picLocks noChangeAspect="1"/>
          </p:cNvPicPr>
          <p:nvPr/>
        </p:nvPicPr>
        <p:blipFill>
          <a:blip r:embed="rId3"/>
          <a:stretch>
            <a:fillRect/>
          </a:stretch>
        </p:blipFill>
        <p:spPr>
          <a:xfrm>
            <a:off x="7671581" y="2815172"/>
            <a:ext cx="4271889" cy="3698893"/>
          </a:xfrm>
          <a:prstGeom prst="rect">
            <a:avLst/>
          </a:prstGeom>
        </p:spPr>
      </p:pic>
    </p:spTree>
    <p:extLst>
      <p:ext uri="{BB962C8B-B14F-4D97-AF65-F5344CB8AC3E}">
        <p14:creationId xmlns:p14="http://schemas.microsoft.com/office/powerpoint/2010/main" val="3024840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15BAE-CACE-F0DC-B6B4-B1F4FCEF357B}"/>
              </a:ext>
            </a:extLst>
          </p:cNvPr>
          <p:cNvSpPr>
            <a:spLocks noGrp="1"/>
          </p:cNvSpPr>
          <p:nvPr>
            <p:ph type="title"/>
          </p:nvPr>
        </p:nvSpPr>
        <p:spPr/>
        <p:txBody>
          <a:bodyPr/>
          <a:lstStyle/>
          <a:p>
            <a:r>
              <a:rPr lang="en-US"/>
              <a:t>Who’s concerned and what are they doing?</a:t>
            </a:r>
          </a:p>
        </p:txBody>
      </p:sp>
      <p:sp>
        <p:nvSpPr>
          <p:cNvPr id="3" name="Content Placeholder 2">
            <a:extLst>
              <a:ext uri="{FF2B5EF4-FFF2-40B4-BE49-F238E27FC236}">
                <a16:creationId xmlns:a16="http://schemas.microsoft.com/office/drawing/2014/main" id="{87DD77BF-856E-B051-D40D-E70A85A31952}"/>
              </a:ext>
            </a:extLst>
          </p:cNvPr>
          <p:cNvSpPr>
            <a:spLocks noGrp="1"/>
          </p:cNvSpPr>
          <p:nvPr>
            <p:ph idx="1"/>
          </p:nvPr>
        </p:nvSpPr>
        <p:spPr>
          <a:xfrm>
            <a:off x="1030459" y="1965960"/>
            <a:ext cx="9872871" cy="4038600"/>
          </a:xfrm>
        </p:spPr>
        <p:txBody>
          <a:bodyPr>
            <a:normAutofit fontScale="92500" lnSpcReduction="20000"/>
          </a:bodyPr>
          <a:lstStyle/>
          <a:p>
            <a:endParaRPr lang="en-US"/>
          </a:p>
          <a:p>
            <a:r>
              <a:rPr lang="en-US" sz="4400">
                <a:solidFill>
                  <a:schemeClr val="tx1"/>
                </a:solidFill>
                <a:latin typeface="+mj-lt"/>
                <a:ea typeface="+mj-ea"/>
                <a:cs typeface="+mj-cs"/>
                <a:hlinkClick r:id="rId2">
                  <a:extLst>
                    <a:ext uri="{A12FA001-AC4F-418D-AE19-62706E023703}">
                      <ahyp:hlinkClr xmlns:ahyp="http://schemas.microsoft.com/office/drawing/2018/hyperlinkcolor" val="tx"/>
                    </a:ext>
                  </a:extLst>
                </a:hlinkClick>
              </a:rPr>
              <a:t>Hundreds climate scientists, including several from the UW</a:t>
            </a:r>
            <a:r>
              <a:rPr lang="en-US" sz="4400">
                <a:solidFill>
                  <a:schemeClr val="tx1"/>
                </a:solidFill>
                <a:latin typeface="+mj-lt"/>
                <a:ea typeface="+mj-ea"/>
                <a:cs typeface="+mj-cs"/>
              </a:rPr>
              <a:t> </a:t>
            </a:r>
          </a:p>
          <a:p>
            <a:r>
              <a:rPr lang="en-US" sz="4400">
                <a:solidFill>
                  <a:schemeClr val="tx1"/>
                </a:solidFill>
                <a:latin typeface="+mj-lt"/>
                <a:ea typeface="+mj-ea"/>
                <a:cs typeface="+mj-cs"/>
                <a:hlinkClick r:id="rId3">
                  <a:extLst>
                    <a:ext uri="{A12FA001-AC4F-418D-AE19-62706E023703}">
                      <ahyp:hlinkClr xmlns:ahyp="http://schemas.microsoft.com/office/drawing/2018/hyperlinkcolor" val="tx"/>
                    </a:ext>
                  </a:extLst>
                </a:hlinkClick>
              </a:rPr>
              <a:t>60 Democratic lawmakers</a:t>
            </a:r>
            <a:r>
              <a:rPr lang="en-US" sz="4400">
                <a:solidFill>
                  <a:schemeClr val="tx1"/>
                </a:solidFill>
                <a:latin typeface="+mj-lt"/>
                <a:ea typeface="+mj-ea"/>
                <a:cs typeface="+mj-cs"/>
              </a:rPr>
              <a:t>, included SPU’s House representative, asked for “updated climate and economic analyses.”</a:t>
            </a:r>
          </a:p>
          <a:p>
            <a:r>
              <a:rPr lang="en-US" sz="4400">
                <a:solidFill>
                  <a:schemeClr val="tx1"/>
                </a:solidFill>
                <a:latin typeface="+mj-lt"/>
                <a:ea typeface="+mj-ea"/>
                <a:cs typeface="+mj-cs"/>
              </a:rPr>
              <a:t>Activists (Third Act) are planning mid February nonviolent civil disobedience in DC</a:t>
            </a:r>
          </a:p>
        </p:txBody>
      </p:sp>
    </p:spTree>
    <p:extLst>
      <p:ext uri="{BB962C8B-B14F-4D97-AF65-F5344CB8AC3E}">
        <p14:creationId xmlns:p14="http://schemas.microsoft.com/office/powerpoint/2010/main" val="1488452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973B1-C5E5-B48E-B4D3-0983939147BF}"/>
              </a:ext>
            </a:extLst>
          </p:cNvPr>
          <p:cNvSpPr>
            <a:spLocks noGrp="1"/>
          </p:cNvSpPr>
          <p:nvPr>
            <p:ph type="title"/>
          </p:nvPr>
        </p:nvSpPr>
        <p:spPr>
          <a:xfrm>
            <a:off x="1158239" y="446102"/>
            <a:ext cx="9875520" cy="661386"/>
          </a:xfrm>
        </p:spPr>
        <p:txBody>
          <a:bodyPr>
            <a:noAutofit/>
          </a:bodyPr>
          <a:lstStyle/>
          <a:p>
            <a:pPr algn="ctr"/>
            <a:r>
              <a:rPr lang="en-US" b="1"/>
              <a:t>What you can do at  SPU:</a:t>
            </a:r>
          </a:p>
        </p:txBody>
      </p:sp>
      <p:sp>
        <p:nvSpPr>
          <p:cNvPr id="3" name="Content Placeholder 2">
            <a:extLst>
              <a:ext uri="{FF2B5EF4-FFF2-40B4-BE49-F238E27FC236}">
                <a16:creationId xmlns:a16="http://schemas.microsoft.com/office/drawing/2014/main" id="{EA45E835-3D4B-FA7C-01B9-88887F1C3F45}"/>
              </a:ext>
            </a:extLst>
          </p:cNvPr>
          <p:cNvSpPr>
            <a:spLocks noGrp="1"/>
          </p:cNvSpPr>
          <p:nvPr>
            <p:ph idx="1"/>
          </p:nvPr>
        </p:nvSpPr>
        <p:spPr>
          <a:xfrm>
            <a:off x="635123" y="1313895"/>
            <a:ext cx="10921753" cy="5098003"/>
          </a:xfrm>
        </p:spPr>
        <p:txBody>
          <a:bodyPr>
            <a:normAutofit lnSpcReduction="10000"/>
          </a:bodyPr>
          <a:lstStyle/>
          <a:p>
            <a:r>
              <a:rPr lang="en-US" b="1">
                <a:solidFill>
                  <a:srgbClr val="651D32"/>
                </a:solidFill>
                <a:latin typeface="Inter"/>
              </a:rPr>
              <a:t>Talk</a:t>
            </a:r>
            <a:r>
              <a:rPr lang="en-US">
                <a:solidFill>
                  <a:srgbClr val="651D32"/>
                </a:solidFill>
                <a:latin typeface="Inter"/>
              </a:rPr>
              <a:t> about mutual interests affected by Global Warming.  Believe that it doesn’t have to be this way.  Create Hope by taking action.   </a:t>
            </a:r>
          </a:p>
          <a:p>
            <a:r>
              <a:rPr lang="en-US" b="1">
                <a:solidFill>
                  <a:srgbClr val="651D32"/>
                </a:solidFill>
                <a:latin typeface="Inter"/>
              </a:rPr>
              <a:t>Join</a:t>
            </a:r>
            <a:r>
              <a:rPr lang="en-US">
                <a:solidFill>
                  <a:srgbClr val="651D32"/>
                </a:solidFill>
                <a:latin typeface="Inter"/>
              </a:rPr>
              <a:t> the Sustainability Club in Engage –Thursdays, 3:30 in the library (3-A) </a:t>
            </a:r>
          </a:p>
          <a:p>
            <a:r>
              <a:rPr lang="en-US" b="1">
                <a:solidFill>
                  <a:srgbClr val="651D32"/>
                </a:solidFill>
                <a:latin typeface="Inter"/>
                <a:hlinkClick r:id="rId3">
                  <a:extLst>
                    <a:ext uri="{A12FA001-AC4F-418D-AE19-62706E023703}">
                      <ahyp:hlinkClr xmlns:ahyp="http://schemas.microsoft.com/office/drawing/2018/hyperlinkcolor" val="tx"/>
                    </a:ext>
                  </a:extLst>
                </a:hlinkClick>
              </a:rPr>
              <a:t>Attend </a:t>
            </a:r>
            <a:r>
              <a:rPr lang="en-US">
                <a:solidFill>
                  <a:srgbClr val="651D32"/>
                </a:solidFill>
                <a:latin typeface="Inter"/>
                <a:hlinkClick r:id="rId3">
                  <a:extLst>
                    <a:ext uri="{A12FA001-AC4F-418D-AE19-62706E023703}">
                      <ahyp:hlinkClr xmlns:ahyp="http://schemas.microsoft.com/office/drawing/2018/hyperlinkcolor" val="tx"/>
                    </a:ext>
                  </a:extLst>
                </a:hlinkClick>
              </a:rPr>
              <a:t>The Faith, Diversity and Science</a:t>
            </a:r>
            <a:r>
              <a:rPr lang="en-US">
                <a:solidFill>
                  <a:srgbClr val="651D32"/>
                </a:solidFill>
                <a:latin typeface="Inter"/>
              </a:rPr>
              <a:t> lectures.  Katharine Hayhoe this Spring!!</a:t>
            </a:r>
          </a:p>
          <a:p>
            <a:r>
              <a:rPr lang="en-US" b="1">
                <a:solidFill>
                  <a:srgbClr val="651D32"/>
                </a:solidFill>
                <a:latin typeface="Inter"/>
              </a:rPr>
              <a:t>By living in Seattle and Attending SPU you are helping the immune system!</a:t>
            </a:r>
          </a:p>
          <a:p>
            <a:pPr lvl="1"/>
            <a:r>
              <a:rPr lang="en-US" sz="2200">
                <a:solidFill>
                  <a:srgbClr val="651D32"/>
                </a:solidFill>
                <a:latin typeface="Inter"/>
              </a:rPr>
              <a:t>We’ve influenced the City of Seattle and Washington State building energy policy to enable some amazing decarbonization projects at universities.   </a:t>
            </a:r>
          </a:p>
          <a:p>
            <a:pPr marL="502920" lvl="2">
              <a:spcBef>
                <a:spcPts val="1400"/>
              </a:spcBef>
            </a:pPr>
            <a:r>
              <a:rPr lang="en-US" sz="2400">
                <a:solidFill>
                  <a:srgbClr val="651D32"/>
                </a:solidFill>
                <a:latin typeface="Inter"/>
              </a:rPr>
              <a:t>Align job market sustainability skills with SPU disciplines as part of Microsoft and LinkedIn’s new </a:t>
            </a:r>
            <a:r>
              <a:rPr lang="en-US" sz="2400">
                <a:solidFill>
                  <a:srgbClr val="651D32"/>
                </a:solidFill>
                <a:latin typeface="Inter"/>
                <a:hlinkClick r:id="rId4">
                  <a:extLst>
                    <a:ext uri="{A12FA001-AC4F-418D-AE19-62706E023703}">
                      <ahyp:hlinkClr xmlns:ahyp="http://schemas.microsoft.com/office/drawing/2018/hyperlinkcolor" val="tx"/>
                    </a:ext>
                  </a:extLst>
                </a:hlinkClick>
              </a:rPr>
              <a:t>Initiative for Sustainability Education</a:t>
            </a:r>
            <a:r>
              <a:rPr lang="en-US" sz="2400">
                <a:solidFill>
                  <a:srgbClr val="651D32"/>
                </a:solidFill>
                <a:latin typeface="Inter"/>
              </a:rPr>
              <a:t>.  </a:t>
            </a:r>
          </a:p>
          <a:p>
            <a:pPr marL="228600" lvl="1">
              <a:spcBef>
                <a:spcPts val="1400"/>
              </a:spcBef>
            </a:pPr>
            <a:r>
              <a:rPr lang="en-US" sz="2400" b="1">
                <a:solidFill>
                  <a:srgbClr val="651D32"/>
                </a:solidFill>
                <a:latin typeface="Inter"/>
              </a:rPr>
              <a:t>Take classes – you’re doing it!</a:t>
            </a:r>
          </a:p>
          <a:p>
            <a:pPr marL="228600" lvl="1">
              <a:spcBef>
                <a:spcPts val="1400"/>
              </a:spcBef>
            </a:pPr>
            <a:endParaRPr lang="en-US" sz="2400" b="1">
              <a:solidFill>
                <a:srgbClr val="651D32"/>
              </a:solidFill>
              <a:latin typeface="Inter"/>
            </a:endParaRPr>
          </a:p>
          <a:p>
            <a:pPr marL="502920" lvl="2">
              <a:spcBef>
                <a:spcPts val="1400"/>
              </a:spcBef>
            </a:pPr>
            <a:endParaRPr lang="en-US" sz="2400">
              <a:solidFill>
                <a:srgbClr val="651D32"/>
              </a:solidFill>
              <a:latin typeface="Inter"/>
            </a:endParaRPr>
          </a:p>
          <a:p>
            <a:pPr marL="502920" lvl="2">
              <a:spcBef>
                <a:spcPts val="1400"/>
              </a:spcBef>
            </a:pPr>
            <a:endParaRPr lang="en-US" sz="2200" b="1">
              <a:solidFill>
                <a:srgbClr val="651D32"/>
              </a:solidFill>
              <a:latin typeface="Inter"/>
            </a:endParaRPr>
          </a:p>
          <a:p>
            <a:endParaRPr lang="en-US" i="1"/>
          </a:p>
        </p:txBody>
      </p:sp>
    </p:spTree>
    <p:extLst>
      <p:ext uri="{BB962C8B-B14F-4D97-AF65-F5344CB8AC3E}">
        <p14:creationId xmlns:p14="http://schemas.microsoft.com/office/powerpoint/2010/main" val="4120267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BE4E3B-F417-40BC-A391-8F8C50B83CE1}"/>
              </a:ext>
            </a:extLst>
          </p:cNvPr>
          <p:cNvSpPr>
            <a:spLocks noGrp="1"/>
          </p:cNvSpPr>
          <p:nvPr>
            <p:ph idx="1"/>
          </p:nvPr>
        </p:nvSpPr>
        <p:spPr>
          <a:xfrm>
            <a:off x="1143000" y="330200"/>
            <a:ext cx="9872871" cy="5765800"/>
          </a:xfrm>
        </p:spPr>
        <p:txBody>
          <a:bodyPr>
            <a:normAutofit fontScale="77500" lnSpcReduction="20000"/>
          </a:bodyPr>
          <a:lstStyle/>
          <a:p>
            <a:pPr marL="45720" indent="0">
              <a:buNone/>
            </a:pPr>
            <a:r>
              <a:rPr lang="en-US"/>
              <a:t>L: Every part of the earth is sacred. </a:t>
            </a:r>
          </a:p>
          <a:p>
            <a:pPr marL="45720" indent="0">
              <a:buNone/>
            </a:pPr>
            <a:r>
              <a:rPr lang="en-US" b="1"/>
              <a:t>Every shining pine needle, every sandy shore, every mist in the dark woods, every clearing and humming insect is holy. </a:t>
            </a:r>
          </a:p>
          <a:p>
            <a:pPr marL="45720" indent="0">
              <a:buNone/>
            </a:pPr>
            <a:r>
              <a:rPr lang="en-US"/>
              <a:t>L: The rocky crest, the meadow, the beasts and all the people, all belong to the same family.  Teach your children that the earth is our relation.  </a:t>
            </a:r>
          </a:p>
          <a:p>
            <a:pPr marL="45720" indent="0">
              <a:buNone/>
            </a:pPr>
            <a:r>
              <a:rPr lang="en-US" b="1"/>
              <a:t>Whatever befalls the earth befalls the children of the earth.  We are part of the earth, and the earth is a part of us.  </a:t>
            </a:r>
            <a:endParaRPr lang="en-US"/>
          </a:p>
          <a:p>
            <a:pPr marL="45720" indent="0">
              <a:buNone/>
            </a:pPr>
            <a:r>
              <a:rPr lang="en-US"/>
              <a:t>L: The rivers are our brothers; they quench our thirst. </a:t>
            </a:r>
          </a:p>
          <a:p>
            <a:pPr marL="45720" indent="0">
              <a:buNone/>
            </a:pPr>
            <a:r>
              <a:rPr lang="en-US" b="1"/>
              <a:t>The perfumed flowers are our sisters, the air is precious, for all of us share the same breath. </a:t>
            </a:r>
          </a:p>
          <a:p>
            <a:pPr marL="45720" indent="0">
              <a:buNone/>
            </a:pPr>
            <a:r>
              <a:rPr lang="en-US"/>
              <a:t>L: The wind that gave our grandparents breath also receives their last sigh. </a:t>
            </a:r>
          </a:p>
          <a:p>
            <a:pPr marL="45720" indent="0">
              <a:buNone/>
            </a:pPr>
            <a:r>
              <a:rPr lang="en-US" b="1"/>
              <a:t>The wind gave our children the spirit of life.  </a:t>
            </a:r>
          </a:p>
          <a:p>
            <a:pPr marL="45720" indent="0">
              <a:buNone/>
            </a:pPr>
            <a:r>
              <a:rPr lang="en-US"/>
              <a:t>L: This we know, the earth does not belong to us. </a:t>
            </a:r>
          </a:p>
          <a:p>
            <a:pPr marL="45720" indent="0">
              <a:buNone/>
            </a:pPr>
            <a:r>
              <a:rPr lang="en-US" b="1"/>
              <a:t>We belong to the earth. Whatever we do to the web we do to ourselves. </a:t>
            </a:r>
          </a:p>
          <a:p>
            <a:pPr marL="45720" indent="0">
              <a:buNone/>
            </a:pPr>
            <a:r>
              <a:rPr lang="en-US"/>
              <a:t>Let us give thanks for the web and the circle that connects us.  Thanks be to God, the God of all. </a:t>
            </a:r>
          </a:p>
          <a:p>
            <a:pPr marL="45720" indent="0">
              <a:buNone/>
            </a:pPr>
            <a:r>
              <a:rPr lang="en-US" sz="1700" b="1"/>
              <a:t>[[adapted from United Methodist Book of Worship, inspired by oration of Chief Seattle…https://www.resourceumc.org/-/media/umc-media/2021/02/05/15/21/2021_nams_liturgy.ashx?la=en]]</a:t>
            </a:r>
          </a:p>
        </p:txBody>
      </p:sp>
    </p:spTree>
    <p:extLst>
      <p:ext uri="{BB962C8B-B14F-4D97-AF65-F5344CB8AC3E}">
        <p14:creationId xmlns:p14="http://schemas.microsoft.com/office/powerpoint/2010/main" val="23483857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6519655" cy="427672"/>
          </a:xfrm>
        </p:spPr>
        <p:txBody>
          <a:bodyPr>
            <a:normAutofit fontScale="90000"/>
          </a:bodyPr>
          <a:lstStyle/>
          <a:p>
            <a:r>
              <a:rPr lang="en-US" dirty="0"/>
              <a:t>Faith initiatives </a:t>
            </a:r>
          </a:p>
        </p:txBody>
      </p:sp>
      <p:pic>
        <p:nvPicPr>
          <p:cNvPr id="4098" name="Picture 2" descr="National Religious Partnership for the Environment logo"/>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747758" y="2514600"/>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591550" y="3733800"/>
            <a:ext cx="2133600" cy="1477328"/>
          </a:xfrm>
          <a:prstGeom prst="rect">
            <a:avLst/>
          </a:prstGeom>
          <a:noFill/>
        </p:spPr>
        <p:txBody>
          <a:bodyPr wrap="square" rtlCol="0">
            <a:spAutoFit/>
          </a:bodyPr>
          <a:lstStyle/>
          <a:p>
            <a:r>
              <a:rPr lang="en-US"/>
              <a:t>The National Religious Partnership for the Environment</a:t>
            </a:r>
          </a:p>
          <a:p>
            <a:r>
              <a:rPr lang="en-US">
                <a:hlinkClick r:id="rId4"/>
              </a:rPr>
              <a:t>www.nrpe.org</a:t>
            </a:r>
            <a:endParaRPr lang="en-US"/>
          </a:p>
        </p:txBody>
      </p:sp>
      <p:sp>
        <p:nvSpPr>
          <p:cNvPr id="7" name="TextBox 6"/>
          <p:cNvSpPr txBox="1"/>
          <p:nvPr/>
        </p:nvSpPr>
        <p:spPr>
          <a:xfrm>
            <a:off x="1143000" y="3870057"/>
            <a:ext cx="2686050" cy="1754326"/>
          </a:xfrm>
          <a:prstGeom prst="rect">
            <a:avLst/>
          </a:prstGeom>
          <a:noFill/>
        </p:spPr>
        <p:txBody>
          <a:bodyPr wrap="square" rtlCol="0">
            <a:spAutoFit/>
          </a:bodyPr>
          <a:lstStyle/>
          <a:p>
            <a:r>
              <a:rPr lang="en-US"/>
              <a:t>Faith for Earth Initiative, United Nations Environmental Program. </a:t>
            </a:r>
            <a:r>
              <a:rPr lang="en-US">
                <a:hlinkClick r:id="rId5"/>
              </a:rPr>
              <a:t>https://www.unep.org/about-un-environment/faith-earth-initiative</a:t>
            </a:r>
            <a:endParaRPr lang="en-US"/>
          </a:p>
        </p:txBody>
      </p:sp>
      <p:sp>
        <p:nvSpPr>
          <p:cNvPr id="8" name="AutoShape 6" descr="data:image/jpeg;base64,/9j/4AAQSkZJRgABAQAAAQABAAD/2wCEAAkGBhMSDxMUExIWFBUVGBkYGRgXFx0YGRkeGRUYFhgcHR0aHiYgGBojGR0YHy8hIycpLCwtHR4xNTAqNSYrLCkBCQoKDgwOGg8PGDQkHyQqLywsLSwsLCotLCwtLCwsLCwsLCosLCwqKSwsLCwvLCwvLCwpLCopLCopLCwpLyksLP/AABEIAOwA1QMBIgACEQEDEQH/xAAbAAEAAgMBAQAAAAAAAAAAAAAABQYDBAcCAf/EAFAQAAIBAwICBAQTBQUHBAMAAAECAwAEERIhBTEGE0FRByJhcRQWFzI0QkRTVHOBg5GSk7PD0dIjUqGisRUzcsHhJCVDYoKy8DVjdLRko8L/xAAZAQEBAQEBAQAAAAAAAAAAAAAAAQIDBAX/xAAvEQACAgAEAwcEAQUAAAAAAAAAAQIRAxIhMVFh8BMiQVKRsdFxgcHhBDI0YqHx/9oADAMBAAIRAxEAPwDqHR/o/amztybaEkwxkkxJvmNfJUh6XLX4LB9kn5U6Oewrb4mL7takaAjvS5a/BYPsk/KnpctfgsH2SflUjSgI70uWvwWD7JPyp6XLX4LB9kn5VI0oCO9Llr8Fg+yT8qely1+CwfZJ+VSNKAjvS5a/BYPsk/KnpctfgsH2SflUjSgI70uWvwWD7JPyp6XLX4LB9kn5VI0oCO9Llr8Fg+yT8qely1+CwfZJ+VSNRXAONeiev2A6qeSHbt0YwflzQjkk6MnpctfgsH2SflT0uWvwWD7JPyqRpQpHely1+CwfZJ+VPS5a/BYPsk/KpGlAR3pctfgsH2SflT0uWvwWD7JPyqRpQEd6XLX4LB9kn5U9Llr8Fg+yT8qkaUBHely1+CwfZJ+VPS5a/BYPsk/KpGlAR3pctfgsH2SflT0uWvwWD7JPyqRpQHMPCpweBPQ2iCJc9bnTGozjq8chStvwt+5fnfwqUBc+jnsK2+Ji+7WpGo7o57CtviYvu1qRoBSlKAUpSgFKUoBSlVjinEbp7qWG2dEkhRJArrlZVfIIJ5qVYbEHt37wMyllRYbq6WNC7nAFYeHcVjmBKE7cwRgjuqm3XTVWHofiEL2kmxD41xkjtBHZ5sjy1i45ci3tRHbSrLNekRRlCMBScMQQT3gZ7M+SuTlPOqWh53/IW62W/H0Jexv2v74sjEWlq2AQcCaX5OaJz8+DvnaL6CcZjhW6MjaRJfMgJ5anBIyewHGMmrbwDh8VtAlvGykxrg4IyTzZiPKcmqH0I4fHdWvEoZSArSkltvFPjEN5MEZrZzlmjKPF37bFo4h0nkSdlCjSpxgjc4579lSEPGyeIPbYGBAko78l2Ug+TGn+NUTgPSae50wRW8U1zHkNcO3iaVOlZCObHl/A9uBK2iypxmRWfrJvQPrtIXU3WA7KNgO4VzgpRtydiGM3TTtN9IvtKqnRy4nM+GLlcHVqzgd3Pkc/51as1rDxM6uj1wnnVn2lKV0NilKUApSlAKUpQHO/C37l+d/CpTwt+5fnfwqUBc+jnsK2+Ji+7WpGo7o57CtviYvu1qRoBSlKAUpSgFKVrcRunjjLJE0zfuKVB+lyBQjdEfx7jpgKqqgkjOTyxnHZUBNxLHFLGfGkXEclu3nVtS/zEYr7xPjdxIUWThTajnRm4RScDJAxudt8VX+l97evFCf7Oa3W3cSK6t1mnT36RsM4JJ7q4pTztt6HhxcXd66V4P4LPxjiqzO0MsKSRatOlh43PGQfat5qoptoeH8bGNRghkUFm30dZGcZPbpySM74U88VYeEdNJLljLHwvrWUjUUlGx7Dgj+NbkEckvohJeFzabpg0hMsZIwoVdOdOAuMjfOakIyV5nZykli1JPW7Tp/HEkOG8CmW4Vj60Nq15BDDydpz/nVK6EWUcttdiZpOrWWMsiHT1mzgKx56c77EcquXR64msnFncHXGdrafsPdE37r9w7eQ7KrvgltllS9RxsTGf+/GPLSOHki1ErinOCX+Wj+hMWfD0a6huLVFgaHCSpnCPCdicgeuXnvz232quJxi4vONSSWLIp0FFZxlerXALHY82ORt2jy1L8aiMk54dZscvj0TKd9CfubY79x25A7Tj3w2xgsuLyqCI4orIEsTj/iKCzHtJPbWoZsve3JJNtLZXq1x5fkzWnBXnk0XHFJnY+0h/YocdgIGD8gFY73hMMF7b2lopWaQ65pSxaRYlOWGok6S+CNsbf4q9xXdpDmf0ZDIkfjBUYF2I9aNPeTj/StbonJKIrjiUgzLcvpTPJUB7PJkBR/hFYjOWVuao13dFWu976L132Oj0qG6O8XeYOHAyuNwMc8/lUzXaE1NZkfQjJSVoUpStGhSlKAUpSgOd+Fv3L87+FSnhb9y/O/hUoC59HPYVt8TF92tSNR3Rz2FbfExfdrUjQClKUApSlAKi+kTyCA9XnORnTzxvnl5cVIXE6ojOxwqgknuA51WpfCZw9fdGfNG/wCmsyVpqzniSilUpUQfGmJ4dJJLKY2idZLd2O/WLnxVzucjbu3z2Vk4R0svL9dUei1hiA62XaRyQAWCKRgZ8oPPmeVRdv0k4aZ+vup5buUet1RFY0GdgsecD5Sfpo3TGwS7kmi60RzIVmiEYAc+1dfGAVx29hye2ucYuMaTPndok7z6cL16+nh4khecIWWcz8PJtrlQTpOBHKO0EcgT3cj/ABEja9KWu4Xt2QwXaY1xHYsBuSmeYxvjnjvG9QXDPCBYwuXCXLHGBlYxjPmfc1h4/wBPLC6ClredZU3SVCiyIRuMHVuM9h2qRUnCplWLBJtSWu68P0+mXLgFlJHHMZFKpjIUjtGTnHZ2f+CqD4NruZIbz0OmuVhCqDsUsZBrbPJVG/0DtqYbwuxdQUMUrPo06joGTpxkgHbJ32qrdA+lyWDyl42cSKoGkjbSSe3z1qEVBJIxPFw88Klor14WXm0gbhw6pMNI+HllYZMjHP8AKN8fL2k1k4jxNLac30i6mnt0ijiXd3fWxYAY9bjRv5e/GY248K1nIR1lpI2O06D/AJ1q2vhBshdNcSRTySY0x5VNMSdioNex725nJ5DapGMlJtvQ6drhrSM1Xhy6/wCmCboZ1jme+PUNLusNuigqO9idgfpJ7TUtZcEvLaENZyi7tjnNvMAGG5yFPIHPcRv2GtfivhDsbjSStwhXt0IRjuwJKkOG+Ezh8UYQGXbtMe5J3PI1Fmzu9jMexUnUq53r19qJvor0jt5wY0TqJV9fC40uD2n/AJh5fpxVhrnfF+lvCbsqzyPHKnrJURlkU9mCAcjyHIq09Hek9vcqEjnE0iqNR0MhPYWwRgZPdXZVse3CxYvu5k/p8E3SlKp6BSlKAUpSgOd+Fv3L87+FSnhb9y/O/hUoC59HPYVt8TF92tSNR3Rz2FbfExfdrUjQClKUApSlAKrnSSwuFcT26rMAPHt5ACHA9shIyr+Tke7POx15kkCqSeQBJ+TejMzjmVFc4DxKxvAQsUYkX18TxqJFPbkEbjyiojiCwi4Yeg7cqradJhQk4OOeMgnyU4jZW9/MMo0E3tJ42w+QMjUBjP05HfVXfi/EfRE0ELLcyQkgyrErOAu2dRHMHbfJyNia80n2i7jPn4mJSVq+aW/26RcOkkPDbXSvoOGWd9o4UjXUxPLOB4q+U/JmtMcItIlCXFnE8p3fq1CqmrcKvacDtzv/AEibNUgsLyUpcLfdUdck6MrDWQh6tjsOfPOo+blceL21uIBdTuUARS2PbeKMAA+2PLat4mau5uaXft0l+Fz56GrxHoXw8WskiWyf3TMpy2fWFh286ongw4NBc3EqzxiQCMMAc89QBOx8tWeCGW4tbm+mBjRbeZbWLsRTEw1nvZhtnuz2EVWvBbxBILmeSQlUEO5wTpzLGMnHIDtPZWzhPI8XDeVJalm4/wBGYLaQSQ2cFxEo/aw/8VcHJdNznbGQR2eU43LO24XNatPBbQvpAypQalJwAGHMf0PZWSz4U6zLIWXqwwbrdY0sM5yDnfI/rWn0j4HB1hubK6hguN9S9Ygjl7wwJxk+XY9vfXOEpSTtUd8tXJRX009V8ehji4ak0cqw2lqsyrrQ9QhU6WGUYMDsw2ztisVv0otpkjjs+HxvcuPGQxKI4sbEs2N1B7v4HatKz6RW92ogml9A7kTBPWzYOABKSerXnlTkHPM1J28VpZXcclrPD1Ei9VOnXKSuMlZRqbJwdj5z31cNSUak7MRd04tV48fT3v0J7gAhAEcjQyzZJJWJUXPPC4G4HfzNWJUAGAMeaqZweK29EJpvYHwcqqyKXY9gxn+maulXCc2u8qPbgu4ilKV1OwpSlAKUpQHO/C37l+d/CpTwt+5fnfwqUBc+jnsK2+Ji+7WpGo7o57CtviYvu1qRoBSlKAUpSgFfGXIweRr7SgKj0nSKwt3mjBMreJECc4d8gYHbgZO+eVafDOjMlnw9QuetkYPOR67kcLkb4Xl58ntqa6ScIkklgmRBM0OopGz6E1NjEhODq042GO3Oajr9uKFdTz2tqvLxFaRv5hgnzVxlCKi0tDxzilJuvpX+3wIrpTLKODTh84Z41XVzxrUnnvjb+taqyvxI9fIhFla4CRnbrX2GW8nf3DYbk1o9M+j8noWOZ7+S6LSrHhhpRSwbcLk4Ow+mrH0mj/s0Wkse8CD0PLETs6HLagORcHUc957s0jGoUmeZ223LZJfmvsbF7x5pbG8RlUYt5CNIwMacYx8tU7wRgG+kUjIaBwQdwfHTINTl3xB5rG8litxBadU4DPkyynkCN/EQHz5+nFW8G6ubyRUOGaCQD6UPPsqRzRj3tWYnK8XDe5Z+L8Mj4fOoliWfh8r7K41ehnPPTncKeeO0Z7Rv94dw/h8sNxKbSIxrcNFFp1LqVUXckHtOo+bFeuMWbR2F2ZlKoY8ANtlyy9Xgd4bfNQ3BL24sbYJdWjtayESB19chYDfI2G3tWwf6VFKU42lTNtqMqa0q9rr9HvpLwO1FstxDb9X1MqCVAzEMjHHMnbcAdnM+Sp694bYwy6UsoWUY3YFicjO2Sew+WpK1jtLywnitnDmRDkE+ODjxNQ5jDY7MVm6K2cVzY20siZfqwp3IyU8Q5xz9bRxxHBJPU6RwlfdrVX4eHSJbh3B7ZArxW8UeQCCsaqRkZ5gVI18Ar7XoPoJJbClKUKKUpQClKUBzvwt+5fnfwqU8LfuX538KlAXPo57CtviYvu1qRqO6Oewrb4mL7takaAUpSgFKUoBSlKAVGcd4UZ0AUgFTkZ5HbFSdKzKKkqZJJSVM5/0v4KYrGIMwJN1CTjlzK4/jXvifCLf0S7XZku335nQkYbcKiA8wDzJ8vOrjxPhaTqqvnCukgx3o4YfIcYPkNa3EOjkcsmslgTjOMb42+Q1ylCUY1hnllga6Lh+SiXcz29he2LksqxdbbufbRM6gjzqSB8vdioPwVN/vNfLHJ/QGui+EGNV4VcYHJFUeQdYg/L6K5d4P5XW/XqgDIY5QgJwC3VsRk92Rn5K6Hixlkx4Lrc6F0iHo/iEVmu8MBEtwewn2kfn/ADP7tbF5xucXJUcg2kJgYIzgdmdx/Wpfoz0fFpDpLa5XJeWQ83c7k+bu/wBalDCurVpGR243+ms4kJSWjo96wpPvN031RX7/AKB2sjiSMNbyjcSQHQc+b1p+jepjhfDlgiEa74JJOMZZmLMcDYZYk4GwztW3Sup2UIxdpClKUNilKUApSlAKUpQHO/C37l+d/CpTwt+5fnfwqUBc+jnsK2+Ji+7WpGo7o57CtviYvu1qRoBSlKAUpSgFKUoBSlKAUpSgKt4TGxwqfymMf/uSuZ+DY/71t/nPuXrpHhSb/dcvlaP7xTXM/B42OKW3+Jv4xvWXufI/lf3MPt7neaUpWj64pSlAKUpQClKUApSlAKUpQHO/C37l+d/CpTwt+5fnfwqUBc+jnsK2+Ji+7WpGo7o57CtviYvu1qRoBSlKA1pr4KcaJD5kJrA3Fj2QTH/oH+ZqQpWWnxMtPiRbcZfstpfoArGeNy/BJPp/0qYpWcsvN7Eyy4kG3HJ/gj/Sf014PG7n4Kf5vyqfpWckvN7EyS83sV08auvg38rV8/tm7+D/AMrfnVjpU7KXnZMkvMUnpDFcXkBhkhZVJByqkHxTkc81BcH6FPbTxzJHKWjOQGGx2I3wB311OlOyl5mcpfxoylmb1K5/bN38H/lb86+jjV38G/larFSnZS87OuSXmIAcbufgp/m/KvQ45cdto30n9NTtKvZy83sXJLzexDDjc3baSfT/AKV7XjUnbay/wqWpWskvN7Fyy8xHLxc9tvMP+kfnWVeJg/8ADlHnQ/5VuUq1LiWnxPitkZr7SlbNClKUBzvwt+5fnfwqU8LfuX538KlAXPo57CtviYvu1qRqO6Oewrb4mL7takaAUpSgKxwzi17cCVoxbqsc0kQDCQk9WxXOxxvU7JfrH1SysFeQhBjOC+kkgHs5HGaq3RSymdLkpcGIei7jYRo3/FO+WFTvSfhzTWrhP71MSRn/AJ4zrX6SMfKah54OWTN4kjdXSxoWc4UY385CgbcySQPlr28gUEk4AGST2Ac6hIr5bs2pX1hUXDDuxtGp8vWEnzxmtjj0+yRaGfrD4yqAT1a4L8yNiSqH/HQ659LJKGYOqspyrAEEdoIyD9FeWukEgjLDWwLBe0gEAkeYkfTUF0NnKpJbMGU27YUP67qny0ROD2DK/wDTXnj3C+vu0CsY5Y4meKQe0brFHLtUjYjtBoZztxUkieuLtEKBjgu2hfK2C2PoU/RXuaZUUszBVAySTgAd5J5VXIOL9c8KSr1dxDMOsTs3ilAdf3o2BOD8h3Fe+kbar3h8Tf3bPI7DsLRx6owe/wAbLY7wO6ljtNLXXgSn9uw7ZfSGwAzKyqc8sMwCnPnrPfX6QxmSRtKDGTgnGWCjl5SK+cQuo44y0vrNgdtXrmCjYA53IqJ6ef8Ap03zf3yVSyk4xb4IlrbiKOxVdWQMnKOo+QsoB+Svsd8jSvEGy6BWZd9g2dJ7t8GvlpLKc9ZGqd2ly+eec+KuOzvqM4eP953fxVt/Wehcz05v8MmZZQqljsACT5gMmvNrcrJGjocq6hlPeGGQd/IaxcU/uJf8D/8AaaiuFTMnB4WT1y2iFfOIAR/GgcqdciTl4vErFdRZl9cEVnK5/e0A6flrPa3SSIHRgynkRy2OD8oORUV0MjUcPtiu+qNXY8yWcanJPaSxNSs8yxoztsqgsT5tyaCLbVsJcqXZAwLJgsO0as6c+fBrze3yRLqkbSupVzud2YKo27yQKqdvO0N5DO0UieiMxTFwAupjqg5MfWnMQ8hFTHS8f7Mvx9t/9qKpZlYlxb4E3SlKp1FKUoDnfhb9y/O/hUp4W/cvzv4VKAufRz2FbfExfdrUjUd0c9hW3xMX3a1I0ApSlAV206Lyw9YIrx0V5HkI6qNsF21HcjNT8KEKoZtRAALYAyQNzgbDPPavdKGIwUdiN4NwFLbrdBJ6xy2/tQSWCL3KCWIH/Ma2Y7ICZ5SSSyqoHYoUk7ecnJ8w7q2aUKopKkaLcKHooXAYhurMbDsYatS58qnOPOayGwHojrtRyIzHp2xuwbPfnbFbVKFyo0L3gsck8MxGJISSrDnhlKlT3jfPnHnr3xThSXCBXyNLBlZThkYcmU9hH+hrcpQmVa6bkTdcFeVOrlnZkyp2RVY6GDDJwRzA5AVn45woXNu8JYoG0+MACRpdX5HzYrfpQZE01xNW2t5FYl5dYI2XQFwe/I3rTk4K/oiSaOYoZFRSpQMPE1YxuP3jUtSgcUzXa2LQlGfJKlS2AM5GCcDYV84dYiGCKIEkRoqAnmQqhQT5dq2aULS3Im04EYQVglMcZJIjKh1TJyQmcFRnfBJA7AK2JuGa4ljaRmAZWYnGX0vr0nAACkgDAA22repQiiloaXGOFrcQPExKhh64c1IIZWHlDAGvHFuFdfAIzIVIaNtQAzmN1cbctyoqQpQOKZqWlvKrEvLrGNhoC48uxJNbdKUKlQpSlCnO/C37l+d/CpTwt+5fnfwqUBc+jnsK2+Ji+7WtHpRfzRvaJC4j66bq2YqHwOrZtgfKK3ujnsK2+Ji+7WojpnFqm4euplzc81OCP2UnI9lRnPF/p061Jnh1pMjEy3HWgjYdWqYPfkHesi8UjM7Qav2gQPpPapJGR34I37tu+vlhw/qtX7SSTVj+8fVjGeXdULxDhHoi6mKt1c0SwtFINypxLkH95CNivaKEbcUqROy3yrLHGc6pA5G23iac5PZ64V4i4ojXDwbh0VX3GxViQCp7cEEGobhnGeuuokkTq7iJZRJHnlnq8Mp9tG2AQfkrN0hHUz210OSt1Mv+CYgAnyLKEPymgz6ZltZLveqJVi3LMrPtyAUqN+7JYY+XurwnEkNw0G+tUWQ7bYZmUb9+VNa/Chrkmm/ebq0/wREr/GQyHzEVpwf+rzf/ABYvvpaFcnpzZvXnGQk6wiOR3ZDIAoXGlWCndmHaR9NZuHcUScMVyCjFHVhpZWABwQfIQcjIIOxqB45NKvEUaBFkkW0mIRiRqxNDsCOR7s7ebnUj0aWNomnR9bXDa3YjTggBNOnfTpChcEk5ByaGVNubRt3PFUWTqwGeTGrQgyQOwnkFBOcaiM74pBxZGkEbBo5CCQjjBYDnpIJVsduCcdtRXRfPojiGv+89Eb9+jqk6r5NOf406X512Oj+89Fx479Ol+s+TRnNBneXN1vRL3/E44er6xtIkcRgnlqIJAPdnGPPivXEL5YYmkbOlRk4GTzxsKj+kNokpt4pFDo8jhge0ehp//M1DXl49vG9pcsWVh/s8ze3wQRG599XsPthvzzQSm1fWpbbq5WON3Y4VFLE+RQSf4CvUUoZQynKsAQR2gjIP0VH9Ij/ssi/v6Y/tHWP/APqonh941r1lnzdSDbA+2SQnSO8iJtQb/lANDTnUqexYre8R2kCnJjbQ3kOlWx9DCtN+Or1ssSxyO8QQsFC+3BK4ywzyP0VHdGLUQ3V7ECT40MmTzYvFhmPlLoxPnrHarKeJX3VNGPEt861Le0kxjSw8tDOd0vq17/BZOt8TUQRtnB5jbOPPWLh3EY54kliYMjjII/p5CORFfb1iIXPaEb/tNVe3gayjjuYlLQPGhuIlG6nQMzIO/HrlHMb8xQ1KTi+RYk4sGjZ0jd9MjRlVAzlHKMRkgYyDvmtax6QiV2VYJvEk6tyQmFbAJz4+cAMDkA176Ozo8LPGQyNLKwIOQQZGORWp0W9fff8Ay3+6hoS33ddyW4jxBIInlkOlEGSa2AcjIqG4wTLKIliEqquqRSwUeMGVAc8/bt5CFNY+h07dQYJNpLZuqYE5JUANE2e3MZXfvBoXP3q66+CTteJpJLNGudUJVWyNssgcY79iK26hOCey7/42L/6sNTdU1F2vX3Od+Fv3L87+FSnhb9y/O/hUoaLn0c9hW3xMX3a04xwJLnqy7OpibWjI2kg4K8/MTTo57CtviYvu1qRoRpNUyP4fwfqmLddNJkYxJIWA3zkDGxrYisVWWSQZ1SBQ2+3iAgYHZzNbFKEUUtjWfh0ZmWbT+0VWQN26WIJB7xkA+TfvNfeIWCTRPFIMo4Kkcufcew1sUoWkYrW2WNFRRhUAUDyAYFYl4cgnabfWyLGd9tKsWG3nJrapQUjVbhyGcTb61QxjfbSzKx278qN682fCkikldMjrTqZc+LqxgsB2E9pHPtrcpQUjTueFI79ZukmNOtDpJHcexgDuAwOKW/CkV+sJZ5MY1uckA4yB2KDgZ0gZ7a3KUGVGC4s1d42OcxMWXB2yUZN+/wAVjXniHDo500SLqXIPlBU5UjuINbNKCkYLuzWQKGzhWV9jjdGDL8mQDXySxRpUlKgvGGCnuD41fTgVsUoKRqxcORZ3mGdciqrb7YTVp27/ABjWs/AV66WVZJUaUKG0tgeIMLjIOOZ+mpOlCZUYXtgYzGSSCuknPjHIwTnv8tfba3CIqL61VCjO+wGB/CstKFo1rDh6QpojXSupmwOQLMWOO4ZJ2r5ZcOSIylc/tZDI2TnxiqqcdwworapQUjBb2ao0jDOZG1MSc76Qo8wAA2rHHw1FneYZDuqo2+xCklTjvGSM91bdKCkRbcAXrZZFlljaUgvpYYJVAg5qceKBUlGmABknAxk8z5/LXqlAopbHO/C37l+d/CpTwt+5fnfwqUKXPo57CtviYvu1qRqO6Oewrb4mL7takaAUpSgFKUoCr9JOOzW11GyqZIFiZplG7BdagSKO0r2juz5xLcR4gGspZYXBHUu6Ou/tCQR8tYmbPEQP/wAc/wAZQKrXH7Z+HRzmNS1nMkgZBuYHdSAy/wDtsxGR2E/TDzSk45n4e36LfbXJFqrnxiIgx7MnRk/TWDhXFZJ0hkEOmOVA+TICQGXUPFxvzHbXuL2EPiR93Wh0OtpBZ2jGYleoj8TQoAzGuNwM7UOlu0uRv8X4jJCjusQdERnY69J8UEkAaTnYV94VfySqrtEEVkVlIfUfGGcEaRg4r50j9hXPxMv3bV74F7Eg+Kj/AOxapdc9X4HzhPFRP1o0lGilaJgTn1uCD5ipBHnrxwTjiXIlKgjq5GjOe3GCreZlIIqHv5jb3swXY3cSlPjUYQn+V4z5lNeLs+grsiMYFxbhIx/7sOEjHyoy/UqGM7W/hv8AjrmWKx4gJIy+NKhnAJPMIxXV5AcE+bFa1txdplDwxFoz61mYJrH7yjBOD2atOefLesPGuGN/Zs0EOdQgZF7zhMAec/51t8BuEe1hZPWmNceTCgEeQgjBHZihu3dPge+HcUWbWACrxnS6NsyHGRnBIIIIIIJBFatxxh/RTQRxBisayEl9IwzMuB4p3ytafClLcTvJF/uxHDET2GRdbMPKVVgD3ZxWlxbr/wC0JzbkdYtrEdJGdYE0uVBPrWIzgnIzjIoYc3lvn8lh4TxVZ0ZgpRkdo3VsZVkOCNiQewgg7gisdtxtWNzqGgW76GYnY/s1fPk2YDFeejbQm2VoSSrlmYt68uSS+vufVkEdmMDbFVxdaXN5MAZI4rkNJEBkkeh4f2i/vOnMKdiM48YChXNpJlvsbhnQMyGPOcK3rsZ2JHtSRvjs5VsVjt7hZEV0YMrAFSNwQdwRWSqdVsKUpQopSlAc78LfuX538KlPC37l+d/CpQFz6Oewrb4mL7taka5BwnwnXKW8KiOHCxoBlX7FA/fra9VS697g+q/66A6rSuVeqpde9wfVf9dPVUuve4Pqv+ugOq0rlXqqXXvcH1X/AF09VS697g+q/wCugOn+g063rNI16dGrt051Y82d69zQq6srAMrAgg7ggjBB8mK5b6ql173B9V/109VS697g+q/66CjqHoZer0Y8XTpx5MYx9FalpwKGLRoUr1Ywo1uQBjGMFsYx9Fc69VS697g+q/66eqpde9wfVf8AXQlLgdRuIFdGRhlWBUjvBGCPor7DCEVVUYVQAB3ADAH0Vy31VLr3uD6r/rp6ql173B9V/wBdC0dOnsUd0dkBaMkoTzUkaTj5KXNjHIyM6BjG2tCfatgjI8uCa5j6ql173B9V/wBdPVUuve4Pqv8AroSkdVrSk4PEWJ0YLHLaSU1HvYKQG+XNc39VS697g+q/66eqpde9wfVf9dA0nudRgt1RQqKFUcgowB8grwtkglMuka2UIW7SoJIHmyT9Ncx9VS697g+q/wCunqqXXvcH1X/XQUdNtrCONnZFCmRtT49s2MZI5Z8tfYLJEZ2VQDI2pj+8cBcn5AB8lcx9VS697g+q/wCunqqXXvcH1X/XQUjptlYRwrojQIuSdI5Ak5OB2b74FbFcq9VS697g+q/66eqpde9wfVf9dCpUdVpXKvVUuve4Pqv+unqqXXvcH1X/AF0B1Wlcq9VS697g+q/66eqpde9wfVf9dASPhb9y/O/hUqidOOnk8/U60iGnXjSGHPRnm57q+0B//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data:image/jpeg;base64,/9j/4AAQSkZJRgABAQAAAQABAAD/2wCEAAkGBhMSDxMUExIWFBUVGBkYGRgXFx0YGRkeGRUYFhgcHR0aHiYgGBojGR0YHy8hIycpLCwtHR4xNTAqNSYrLCkBCQoKDgwOGg8PGDQkHyQqLywsLSwsLCotLCwtLCwsLCwsLCosLCwqKSwsLCwvLCwvLCwpLCopLCopLCwpLyksLP/AABEIAOwA1QMBIgACEQEDEQH/xAAbAAEAAgMBAQAAAAAAAAAAAAAABQYDBAcCAf/EAFAQAAIBAwICBAQTBQUHBAMAAAECAwAEERIhBTEGE0FRByJhcRQWFzI0QkRTVHOBg5GSk7PD0dIjUqGisRUzcsHhJCVDYoKy8DVjdLRko8L/xAAZAQEBAQEBAQAAAAAAAAAAAAAAAQIDBAX/xAAvEQACAgAEAwcEAQUAAAAAAAAAAQIRAxIhMVFh8BMiQVKRsdFxgcHhBDI0YqHx/9oADAMBAAIRAxEAPwDqHR/o/amztybaEkwxkkxJvmNfJUh6XLX4LB9kn5U6Oewrb4mL7takaAjvS5a/BYPsk/KnpctfgsH2SflUjSgI70uWvwWD7JPyp6XLX4LB9kn5VI0oCO9Llr8Fg+yT8qely1+CwfZJ+VSNKAjvS5a/BYPsk/KnpctfgsH2SflUjSgI70uWvwWD7JPyp6XLX4LB9kn5VI0oCO9Llr8Fg+yT8qely1+CwfZJ+VSNRXAONeiev2A6qeSHbt0YwflzQjkk6MnpctfgsH2SflT0uWvwWD7JPyqRpQpHely1+CwfZJ+VPS5a/BYPsk/KpGlAR3pctfgsH2SflT0uWvwWD7JPyqRpQEd6XLX4LB9kn5U9Llr8Fg+yT8qkaUBHely1+CwfZJ+VPS5a/BYPsk/KpGlAR3pctfgsH2SflT0uWvwWD7JPyqRpQHMPCpweBPQ2iCJc9bnTGozjq8chStvwt+5fnfwqUBc+jnsK2+Ji+7WpGo7o57CtviYvu1qRoBSlKAUpSgFKUoBSlVjinEbp7qWG2dEkhRJArrlZVfIIJ5qVYbEHt37wMyllRYbq6WNC7nAFYeHcVjmBKE7cwRgjuqm3XTVWHofiEL2kmxD41xkjtBHZ5sjy1i45ci3tRHbSrLNekRRlCMBScMQQT3gZ7M+SuTlPOqWh53/IW62W/H0Jexv2v74sjEWlq2AQcCaX5OaJz8+DvnaL6CcZjhW6MjaRJfMgJ5anBIyewHGMmrbwDh8VtAlvGykxrg4IyTzZiPKcmqH0I4fHdWvEoZSArSkltvFPjEN5MEZrZzlmjKPF37bFo4h0nkSdlCjSpxgjc4579lSEPGyeIPbYGBAko78l2Ug+TGn+NUTgPSae50wRW8U1zHkNcO3iaVOlZCObHl/A9uBK2iypxmRWfrJvQPrtIXU3WA7KNgO4VzgpRtydiGM3TTtN9IvtKqnRy4nM+GLlcHVqzgd3Pkc/51as1rDxM6uj1wnnVn2lKV0NilKUApSlAKUpQHO/C37l+d/CpTwt+5fnfwqUBc+jnsK2+Ji+7WpGo7o57CtviYvu1qRoBSlKAUpSgFKVrcRunjjLJE0zfuKVB+lyBQjdEfx7jpgKqqgkjOTyxnHZUBNxLHFLGfGkXEclu3nVtS/zEYr7xPjdxIUWThTajnRm4RScDJAxudt8VX+l97evFCf7Oa3W3cSK6t1mnT36RsM4JJ7q4pTztt6HhxcXd66V4P4LPxjiqzO0MsKSRatOlh43PGQfat5qoptoeH8bGNRghkUFm30dZGcZPbpySM74U88VYeEdNJLljLHwvrWUjUUlGx7Dgj+NbkEckvohJeFzabpg0hMsZIwoVdOdOAuMjfOakIyV5nZykli1JPW7Tp/HEkOG8CmW4Vj60Nq15BDDydpz/nVK6EWUcttdiZpOrWWMsiHT1mzgKx56c77EcquXR64msnFncHXGdrafsPdE37r9w7eQ7KrvgltllS9RxsTGf+/GPLSOHki1ErinOCX+Wj+hMWfD0a6huLVFgaHCSpnCPCdicgeuXnvz232quJxi4vONSSWLIp0FFZxlerXALHY82ORt2jy1L8aiMk54dZscvj0TKd9CfubY79x25A7Tj3w2xgsuLyqCI4orIEsTj/iKCzHtJPbWoZsve3JJNtLZXq1x5fkzWnBXnk0XHFJnY+0h/YocdgIGD8gFY73hMMF7b2lopWaQ65pSxaRYlOWGok6S+CNsbf4q9xXdpDmf0ZDIkfjBUYF2I9aNPeTj/StbonJKIrjiUgzLcvpTPJUB7PJkBR/hFYjOWVuao13dFWu976L132Oj0qG6O8XeYOHAyuNwMc8/lUzXaE1NZkfQjJSVoUpStGhSlKAUpSgOd+Fv3L87+FSnhb9y/O/hUoC59HPYVt8TF92tSNR3Rz2FbfExfdrUjQClKUApSlAKi+kTyCA9XnORnTzxvnl5cVIXE6ojOxwqgknuA51WpfCZw9fdGfNG/wCmsyVpqzniSilUpUQfGmJ4dJJLKY2idZLd2O/WLnxVzucjbu3z2Vk4R0svL9dUei1hiA62XaRyQAWCKRgZ8oPPmeVRdv0k4aZ+vup5buUet1RFY0GdgsecD5Sfpo3TGwS7kmi60RzIVmiEYAc+1dfGAVx29hye2ucYuMaTPndok7z6cL16+nh4khecIWWcz8PJtrlQTpOBHKO0EcgT3cj/ABEja9KWu4Xt2QwXaY1xHYsBuSmeYxvjnjvG9QXDPCBYwuXCXLHGBlYxjPmfc1h4/wBPLC6ClredZU3SVCiyIRuMHVuM9h2qRUnCplWLBJtSWu68P0+mXLgFlJHHMZFKpjIUjtGTnHZ2f+CqD4NruZIbz0OmuVhCqDsUsZBrbPJVG/0DtqYbwuxdQUMUrPo06joGTpxkgHbJ32qrdA+lyWDyl42cSKoGkjbSSe3z1qEVBJIxPFw88Klor14WXm0gbhw6pMNI+HllYZMjHP8AKN8fL2k1k4jxNLac30i6mnt0ijiXd3fWxYAY9bjRv5e/GY248K1nIR1lpI2O06D/AJ1q2vhBshdNcSRTySY0x5VNMSdioNex725nJ5DapGMlJtvQ6drhrSM1Xhy6/wCmCboZ1jme+PUNLusNuigqO9idgfpJ7TUtZcEvLaENZyi7tjnNvMAGG5yFPIHPcRv2GtfivhDsbjSStwhXt0IRjuwJKkOG+Ezh8UYQGXbtMe5J3PI1Fmzu9jMexUnUq53r19qJvor0jt5wY0TqJV9fC40uD2n/AJh5fpxVhrnfF+lvCbsqzyPHKnrJURlkU9mCAcjyHIq09Hek9vcqEjnE0iqNR0MhPYWwRgZPdXZVse3CxYvu5k/p8E3SlKp6BSlKAUpSgOd+Fv3L87+FSnhb9y/O/hUoC59HPYVt8TF92tSNR3Rz2FbfExfdrUjQClKUApSlAKrnSSwuFcT26rMAPHt5ACHA9shIyr+Tke7POx15kkCqSeQBJ+TejMzjmVFc4DxKxvAQsUYkX18TxqJFPbkEbjyiojiCwi4Yeg7cqradJhQk4OOeMgnyU4jZW9/MMo0E3tJ42w+QMjUBjP05HfVXfi/EfRE0ELLcyQkgyrErOAu2dRHMHbfJyNia80n2i7jPn4mJSVq+aW/26RcOkkPDbXSvoOGWd9o4UjXUxPLOB4q+U/JmtMcItIlCXFnE8p3fq1CqmrcKvacDtzv/AEibNUgsLyUpcLfdUdck6MrDWQh6tjsOfPOo+blceL21uIBdTuUARS2PbeKMAA+2PLat4mau5uaXft0l+Fz56GrxHoXw8WskiWyf3TMpy2fWFh286ongw4NBc3EqzxiQCMMAc89QBOx8tWeCGW4tbm+mBjRbeZbWLsRTEw1nvZhtnuz2EVWvBbxBILmeSQlUEO5wTpzLGMnHIDtPZWzhPI8XDeVJalm4/wBGYLaQSQ2cFxEo/aw/8VcHJdNznbGQR2eU43LO24XNatPBbQvpAypQalJwAGHMf0PZWSz4U6zLIWXqwwbrdY0sM5yDnfI/rWn0j4HB1hubK6hguN9S9Ygjl7wwJxk+XY9vfXOEpSTtUd8tXJRX009V8ehji4ak0cqw2lqsyrrQ9QhU6WGUYMDsw2ztisVv0otpkjjs+HxvcuPGQxKI4sbEs2N1B7v4HatKz6RW92ogml9A7kTBPWzYOABKSerXnlTkHPM1J28VpZXcclrPD1Ei9VOnXKSuMlZRqbJwdj5z31cNSUak7MRd04tV48fT3v0J7gAhAEcjQyzZJJWJUXPPC4G4HfzNWJUAGAMeaqZweK29EJpvYHwcqqyKXY9gxn+maulXCc2u8qPbgu4ilKV1OwpSlAKUpQHO/C37l+d/CpTwt+5fnfwqUBc+jnsK2+Ji+7WpGo7o57CtviYvu1qRoBSlKAUpSgFfGXIweRr7SgKj0nSKwt3mjBMreJECc4d8gYHbgZO+eVafDOjMlnw9QuetkYPOR67kcLkb4Xl58ntqa6ScIkklgmRBM0OopGz6E1NjEhODq042GO3Oajr9uKFdTz2tqvLxFaRv5hgnzVxlCKi0tDxzilJuvpX+3wIrpTLKODTh84Z41XVzxrUnnvjb+taqyvxI9fIhFla4CRnbrX2GW8nf3DYbk1o9M+j8noWOZ7+S6LSrHhhpRSwbcLk4Ow+mrH0mj/s0Wkse8CD0PLETs6HLagORcHUc957s0jGoUmeZ223LZJfmvsbF7x5pbG8RlUYt5CNIwMacYx8tU7wRgG+kUjIaBwQdwfHTINTl3xB5rG8litxBadU4DPkyynkCN/EQHz5+nFW8G6ubyRUOGaCQD6UPPsqRzRj3tWYnK8XDe5Z+L8Mj4fOoliWfh8r7K41ehnPPTncKeeO0Z7Rv94dw/h8sNxKbSIxrcNFFp1LqVUXckHtOo+bFeuMWbR2F2ZlKoY8ANtlyy9Xgd4bfNQ3BL24sbYJdWjtayESB19chYDfI2G3tWwf6VFKU42lTNtqMqa0q9rr9HvpLwO1FstxDb9X1MqCVAzEMjHHMnbcAdnM+Sp694bYwy6UsoWUY3YFicjO2Sew+WpK1jtLywnitnDmRDkE+ODjxNQ5jDY7MVm6K2cVzY20siZfqwp3IyU8Q5xz9bRxxHBJPU6RwlfdrVX4eHSJbh3B7ZArxW8UeQCCsaqRkZ5gVI18Ar7XoPoJJbClKUKKUpQClKUBzvwt+5fnfwqU8LfuX538KlAXPo57CtviYvu1qRqO6Oewrb4mL7takaAUpSgFKUoBSlKAVGcd4UZ0AUgFTkZ5HbFSdKzKKkqZJJSVM5/0v4KYrGIMwJN1CTjlzK4/jXvifCLf0S7XZku335nQkYbcKiA8wDzJ8vOrjxPhaTqqvnCukgx3o4YfIcYPkNa3EOjkcsmslgTjOMb42+Q1ylCUY1hnllga6Lh+SiXcz29he2LksqxdbbufbRM6gjzqSB8vdioPwVN/vNfLHJ/QGui+EGNV4VcYHJFUeQdYg/L6K5d4P5XW/XqgDIY5QgJwC3VsRk92Rn5K6Hixlkx4Lrc6F0iHo/iEVmu8MBEtwewn2kfn/ADP7tbF5xucXJUcg2kJgYIzgdmdx/Wpfoz0fFpDpLa5XJeWQ83c7k+bu/wBalDCurVpGR243+ms4kJSWjo96wpPvN031RX7/AKB2sjiSMNbyjcSQHQc+b1p+jepjhfDlgiEa74JJOMZZmLMcDYZYk4GwztW3Sup2UIxdpClKUNilKUApSlAKUpQHO/C37l+d/CpTwt+5fnfwqUBc+jnsK2+Ji+7WpGo7o57CtviYvu1qRoBSlKAUpSgFKUoBSlKAUpSgKt4TGxwqfymMf/uSuZ+DY/71t/nPuXrpHhSb/dcvlaP7xTXM/B42OKW3+Jv4xvWXufI/lf3MPt7neaUpWj64pSlAKUpQClKUApSlAKUpQHO/C37l+d/CpTwt+5fnfwqUBc+jnsK2+Ji+7WpGo7o57CtviYvu1qRoBSlKA1pr4KcaJD5kJrA3Fj2QTH/oH+ZqQpWWnxMtPiRbcZfstpfoArGeNy/BJPp/0qYpWcsvN7Eyy4kG3HJ/gj/Sf014PG7n4Kf5vyqfpWckvN7EyS83sV08auvg38rV8/tm7+D/AMrfnVjpU7KXnZMkvMUnpDFcXkBhkhZVJByqkHxTkc81BcH6FPbTxzJHKWjOQGGx2I3wB311OlOyl5mcpfxoylmb1K5/bN38H/lb86+jjV38G/larFSnZS87OuSXmIAcbufgp/m/KvQ45cdto30n9NTtKvZy83sXJLzexDDjc3baSfT/AKV7XjUnbay/wqWpWskvN7Fyy8xHLxc9tvMP+kfnWVeJg/8ADlHnQ/5VuUq1LiWnxPitkZr7SlbNClKUBzvwt+5fnfwqU8LfuX538KlAXPo57CtviYvu1qRqO6Oewrb4mL7takaAUpSgKxwzi17cCVoxbqsc0kQDCQk9WxXOxxvU7JfrH1SysFeQhBjOC+kkgHs5HGaq3RSymdLkpcGIei7jYRo3/FO+WFTvSfhzTWrhP71MSRn/AJ4zrX6SMfKah54OWTN4kjdXSxoWc4UY385CgbcySQPlr28gUEk4AGST2Ac6hIr5bs2pX1hUXDDuxtGp8vWEnzxmtjj0+yRaGfrD4yqAT1a4L8yNiSqH/HQ659LJKGYOqspyrAEEdoIyD9FeWukEgjLDWwLBe0gEAkeYkfTUF0NnKpJbMGU27YUP67qny0ROD2DK/wDTXnj3C+vu0CsY5Y4meKQe0brFHLtUjYjtBoZztxUkieuLtEKBjgu2hfK2C2PoU/RXuaZUUszBVAySTgAd5J5VXIOL9c8KSr1dxDMOsTs3ilAdf3o2BOD8h3Fe+kbar3h8Tf3bPI7DsLRx6owe/wAbLY7wO6ljtNLXXgSn9uw7ZfSGwAzKyqc8sMwCnPnrPfX6QxmSRtKDGTgnGWCjl5SK+cQuo44y0vrNgdtXrmCjYA53IqJ6ef8Ap03zf3yVSyk4xb4IlrbiKOxVdWQMnKOo+QsoB+Svsd8jSvEGy6BWZd9g2dJ7t8GvlpLKc9ZGqd2ly+eec+KuOzvqM4eP953fxVt/Wehcz05v8MmZZQqljsACT5gMmvNrcrJGjocq6hlPeGGQd/IaxcU/uJf8D/8AaaiuFTMnB4WT1y2iFfOIAR/GgcqdciTl4vErFdRZl9cEVnK5/e0A6flrPa3SSIHRgynkRy2OD8oORUV0MjUcPtiu+qNXY8yWcanJPaSxNSs8yxoztsqgsT5tyaCLbVsJcqXZAwLJgsO0as6c+fBrze3yRLqkbSupVzud2YKo27yQKqdvO0N5DO0UieiMxTFwAupjqg5MfWnMQ8hFTHS8f7Mvx9t/9qKpZlYlxb4E3SlKp1FKUoDnfhb9y/O/hUp4W/cvzv4VKAufRz2FbfExfdrUjUd0c9hW3xMX3a1I0ApSlAV206Lyw9YIrx0V5HkI6qNsF21HcjNT8KEKoZtRAALYAyQNzgbDPPavdKGIwUdiN4NwFLbrdBJ6xy2/tQSWCL3KCWIH/Ma2Y7ICZ5SSSyqoHYoUk7ecnJ8w7q2aUKopKkaLcKHooXAYhurMbDsYatS58qnOPOayGwHojrtRyIzHp2xuwbPfnbFbVKFyo0L3gsck8MxGJISSrDnhlKlT3jfPnHnr3xThSXCBXyNLBlZThkYcmU9hH+hrcpQmVa6bkTdcFeVOrlnZkyp2RVY6GDDJwRzA5AVn45woXNu8JYoG0+MACRpdX5HzYrfpQZE01xNW2t5FYl5dYI2XQFwe/I3rTk4K/oiSaOYoZFRSpQMPE1YxuP3jUtSgcUzXa2LQlGfJKlS2AM5GCcDYV84dYiGCKIEkRoqAnmQqhQT5dq2aULS3Im04EYQVglMcZJIjKh1TJyQmcFRnfBJA7AK2JuGa4ljaRmAZWYnGX0vr0nAACkgDAA22repQiiloaXGOFrcQPExKhh64c1IIZWHlDAGvHFuFdfAIzIVIaNtQAzmN1cbctyoqQpQOKZqWlvKrEvLrGNhoC48uxJNbdKUKlQpSlCnO/C37l+d/CpTwt+5fnfwqUBc+jnsK2+Ji+7WtHpRfzRvaJC4j66bq2YqHwOrZtgfKK3ujnsK2+Ji+7WojpnFqm4euplzc81OCP2UnI9lRnPF/p061Jnh1pMjEy3HWgjYdWqYPfkHesi8UjM7Qav2gQPpPapJGR34I37tu+vlhw/qtX7SSTVj+8fVjGeXdULxDhHoi6mKt1c0SwtFINypxLkH95CNivaKEbcUqROy3yrLHGc6pA5G23iac5PZ64V4i4ojXDwbh0VX3GxViQCp7cEEGobhnGeuuokkTq7iJZRJHnlnq8Mp9tG2AQfkrN0hHUz210OSt1Mv+CYgAnyLKEPymgz6ZltZLveqJVi3LMrPtyAUqN+7JYY+XurwnEkNw0G+tUWQ7bYZmUb9+VNa/Chrkmm/ebq0/wREr/GQyHzEVpwf+rzf/ABYvvpaFcnpzZvXnGQk6wiOR3ZDIAoXGlWCndmHaR9NZuHcUScMVyCjFHVhpZWABwQfIQcjIIOxqB45NKvEUaBFkkW0mIRiRqxNDsCOR7s7ebnUj0aWNomnR9bXDa3YjTggBNOnfTpChcEk5ByaGVNubRt3PFUWTqwGeTGrQgyQOwnkFBOcaiM74pBxZGkEbBo5CCQjjBYDnpIJVsduCcdtRXRfPojiGv+89Eb9+jqk6r5NOf406X512Oj+89Fx479Ol+s+TRnNBneXN1vRL3/E44er6xtIkcRgnlqIJAPdnGPPivXEL5YYmkbOlRk4GTzxsKj+kNokpt4pFDo8jhge0ehp//M1DXl49vG9pcsWVh/s8ze3wQRG599XsPthvzzQSm1fWpbbq5WON3Y4VFLE+RQSf4CvUUoZQynKsAQR2gjIP0VH9Ij/ssi/v6Y/tHWP/APqonh941r1lnzdSDbA+2SQnSO8iJtQb/lANDTnUqexYre8R2kCnJjbQ3kOlWx9DCtN+Or1ssSxyO8QQsFC+3BK4ywzyP0VHdGLUQ3V7ECT40MmTzYvFhmPlLoxPnrHarKeJX3VNGPEt861Le0kxjSw8tDOd0vq17/BZOt8TUQRtnB5jbOPPWLh3EY54kliYMjjII/p5CORFfb1iIXPaEb/tNVe3gayjjuYlLQPGhuIlG6nQMzIO/HrlHMb8xQ1KTi+RYk4sGjZ0jd9MjRlVAzlHKMRkgYyDvmtax6QiV2VYJvEk6tyQmFbAJz4+cAMDkA176Ozo8LPGQyNLKwIOQQZGORWp0W9fff8Ay3+6hoS33ddyW4jxBIInlkOlEGSa2AcjIqG4wTLKIliEqquqRSwUeMGVAc8/bt5CFNY+h07dQYJNpLZuqYE5JUANE2e3MZXfvBoXP3q66+CTteJpJLNGudUJVWyNssgcY79iK26hOCey7/42L/6sNTdU1F2vX3Od+Fv3L87+FSnhb9y/O/hUoaLn0c9hW3xMX3a04xwJLnqy7OpibWjI2kg4K8/MTTo57CtviYvu1qRoRpNUyP4fwfqmLddNJkYxJIWA3zkDGxrYisVWWSQZ1SBQ2+3iAgYHZzNbFKEUUtjWfh0ZmWbT+0VWQN26WIJB7xkA+TfvNfeIWCTRPFIMo4Kkcufcew1sUoWkYrW2WNFRRhUAUDyAYFYl4cgnabfWyLGd9tKsWG3nJrapQUjVbhyGcTb61QxjfbSzKx278qN682fCkikldMjrTqZc+LqxgsB2E9pHPtrcpQUjTueFI79ZukmNOtDpJHcexgDuAwOKW/CkV+sJZ5MY1uckA4yB2KDgZ0gZ7a3KUGVGC4s1d42OcxMWXB2yUZN+/wAVjXniHDo500SLqXIPlBU5UjuINbNKCkYLuzWQKGzhWV9jjdGDL8mQDXySxRpUlKgvGGCnuD41fTgVsUoKRqxcORZ3mGdciqrb7YTVp27/ABjWs/AV66WVZJUaUKG0tgeIMLjIOOZ+mpOlCZUYXtgYzGSSCuknPjHIwTnv8tfba3CIqL61VCjO+wGB/CstKFo1rDh6QpojXSupmwOQLMWOO4ZJ2r5ZcOSIylc/tZDI2TnxiqqcdwworapQUjBb2ao0jDOZG1MSc76Qo8wAA2rHHw1FneYZDuqo2+xCklTjvGSM91bdKCkRbcAXrZZFlljaUgvpYYJVAg5qceKBUlGmABknAxk8z5/LXqlAopbHO/C37l+d/CpTwt+5fnfwqUKXPo57CtviYvu1qRqO6Oewrb4mL7takaAUpSgFKUoCr9JOOzW11GyqZIFiZplG7BdagSKO0r2juz5xLcR4gGspZYXBHUu6Ou/tCQR8tYmbPEQP/wAc/wAZQKrXH7Z+HRzmNS1nMkgZBuYHdSAy/wDtsxGR2E/TDzSk45n4e36LfbXJFqrnxiIgx7MnRk/TWDhXFZJ0hkEOmOVA+TICQGXUPFxvzHbXuL2EPiR93Wh0OtpBZ2jGYleoj8TQoAzGuNwM7UOlu0uRv8X4jJCjusQdERnY69J8UEkAaTnYV94VfySqrtEEVkVlIfUfGGcEaRg4r50j9hXPxMv3bV74F7Eg+Kj/AOxapdc9X4HzhPFRP1o0lGilaJgTn1uCD5ipBHnrxwTjiXIlKgjq5GjOe3GCreZlIIqHv5jb3swXY3cSlPjUYQn+V4z5lNeLs+grsiMYFxbhIx/7sOEjHyoy/UqGM7W/hv8AjrmWKx4gJIy+NKhnAJPMIxXV5AcE+bFa1txdplDwxFoz61mYJrH7yjBOD2atOefLesPGuGN/Zs0EOdQgZF7zhMAec/51t8BuEe1hZPWmNceTCgEeQgjBHZihu3dPge+HcUWbWACrxnS6NsyHGRnBIIIIIIJBFatxxh/RTQRxBisayEl9IwzMuB4p3ytafClLcTvJF/uxHDET2GRdbMPKVVgD3ZxWlxbr/wC0JzbkdYtrEdJGdYE0uVBPrWIzgnIzjIoYc3lvn8lh4TxVZ0ZgpRkdo3VsZVkOCNiQewgg7gisdtxtWNzqGgW76GYnY/s1fPk2YDFeejbQm2VoSSrlmYt68uSS+vufVkEdmMDbFVxdaXN5MAZI4rkNJEBkkeh4f2i/vOnMKdiM48YChXNpJlvsbhnQMyGPOcK3rsZ2JHtSRvjs5VsVjt7hZEV0YMrAFSNwQdwRWSqdVsKUpQopSlAc78LfuX538KlPC37l+d/CpQFz6Oewrb4mL7taka5BwnwnXKW8KiOHCxoBlX7FA/fra9VS697g+q/66A6rSuVeqpde9wfVf9dPVUuve4Pqv+ugOq0rlXqqXXvcH1X/AF09VS697g+q/wCugOn+g063rNI16dGrt051Y82d69zQq6srAMrAgg7ggjBB8mK5b6ql173B9V/109VS697g+q/66CjqHoZer0Y8XTpx5MYx9FalpwKGLRoUr1Ywo1uQBjGMFsYx9Fc69VS697g+q/66eqpde9wfVf8AXQlLgdRuIFdGRhlWBUjvBGCPor7DCEVVUYVQAB3ADAH0Vy31VLr3uD6r/rp6ql173B9V/wBdC0dOnsUd0dkBaMkoTzUkaTj5KXNjHIyM6BjG2tCfatgjI8uCa5j6ql173B9V/wBdPVUuve4Pqv8AroSkdVrSk4PEWJ0YLHLaSU1HvYKQG+XNc39VS697g+q/66eqpde9wfVf9dA0nudRgt1RQqKFUcgowB8grwtkglMuka2UIW7SoJIHmyT9Ncx9VS697g+q/wCunqqXXvcH1X/XQUdNtrCONnZFCmRtT49s2MZI5Z8tfYLJEZ2VQDI2pj+8cBcn5AB8lcx9VS697g+q/wCunqqXXvcH1X/XQUjptlYRwrojQIuSdI5Ak5OB2b74FbFcq9VS697g+q/66eqpde9wfVf9dCpUdVpXKvVUuve4Pqv+unqqXXvcH1X/AF0B1Wlcq9VS697g+q/66eqpde9wfVf9dASPhb9y/O/hUqidOOnk8/U60iGnXjSGHPRnm57q+0B//9k="/>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6" name="Picture 10" descr="http://frontpagemag.com/wp-content/uploads/2012/02/EEN-Logo.jp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2330" y="3165207"/>
            <a:ext cx="2457450" cy="272312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UN Environment Programme - Home | Facebook">
            <a:extLst>
              <a:ext uri="{FF2B5EF4-FFF2-40B4-BE49-F238E27FC236}">
                <a16:creationId xmlns:a16="http://schemas.microsoft.com/office/drawing/2014/main" id="{35C49482-F3FD-4E08-953A-77FF30F68C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5714" y="1726932"/>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7F58C27-3628-4CF4-A697-6812F6A9E1C2}"/>
              </a:ext>
            </a:extLst>
          </p:cNvPr>
          <p:cNvSpPr txBox="1"/>
          <p:nvPr/>
        </p:nvSpPr>
        <p:spPr>
          <a:xfrm>
            <a:off x="5062330" y="5758690"/>
            <a:ext cx="2600325" cy="646331"/>
          </a:xfrm>
          <a:prstGeom prst="rect">
            <a:avLst/>
          </a:prstGeom>
          <a:noFill/>
        </p:spPr>
        <p:txBody>
          <a:bodyPr wrap="square" rtlCol="0">
            <a:spAutoFit/>
          </a:bodyPr>
          <a:lstStyle/>
          <a:p>
            <a:r>
              <a:rPr lang="en-US">
                <a:hlinkClick r:id="rId8"/>
              </a:rPr>
              <a:t>https://creationcare.org/who-we-are/beliefs.html</a:t>
            </a:r>
            <a:endParaRPr lang="en-US"/>
          </a:p>
        </p:txBody>
      </p:sp>
      <p:pic>
        <p:nvPicPr>
          <p:cNvPr id="4" name="Picture 2">
            <a:extLst>
              <a:ext uri="{FF2B5EF4-FFF2-40B4-BE49-F238E27FC236}">
                <a16:creationId xmlns:a16="http://schemas.microsoft.com/office/drawing/2014/main" id="{3D8092DC-E0CC-41FE-9050-980298E621D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26817" y="823436"/>
            <a:ext cx="3827973" cy="214312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D8FC712-C51A-45FA-A799-0C712400B64F}"/>
              </a:ext>
            </a:extLst>
          </p:cNvPr>
          <p:cNvSpPr txBox="1"/>
          <p:nvPr/>
        </p:nvSpPr>
        <p:spPr>
          <a:xfrm rot="10800000" flipH="1" flipV="1">
            <a:off x="8747758" y="1037272"/>
            <a:ext cx="1901192" cy="369332"/>
          </a:xfrm>
          <a:prstGeom prst="rect">
            <a:avLst/>
          </a:prstGeom>
          <a:noFill/>
        </p:spPr>
        <p:txBody>
          <a:bodyPr wrap="square" rtlCol="0">
            <a:spAutoFit/>
          </a:bodyPr>
          <a:lstStyle/>
          <a:p>
            <a:r>
              <a:rPr lang="en-US"/>
              <a:t>Laudatosi.org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52662A60-8D9E-3306-8048-B2A471C4E862}"/>
              </a:ext>
            </a:extLst>
          </p:cNvPr>
          <p:cNvSpPr/>
          <p:nvPr/>
        </p:nvSpPr>
        <p:spPr>
          <a:xfrm>
            <a:off x="199141" y="1585187"/>
            <a:ext cx="4112492" cy="4112492"/>
          </a:xfrm>
          <a:prstGeom prst="ellipse">
            <a:avLst/>
          </a:prstGeom>
          <a:solidFill>
            <a:srgbClr val="62983E"/>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45720" algn="ctr">
              <a:lnSpc>
                <a:spcPct val="70000"/>
              </a:lnSpc>
              <a:spcBef>
                <a:spcPts val="1400"/>
              </a:spcBef>
              <a:buClr>
                <a:schemeClr val="accent1"/>
              </a:buClr>
              <a:buSzPct val="80000"/>
            </a:pPr>
            <a:endParaRPr lang="en-US" b="1" dirty="0">
              <a:solidFill>
                <a:schemeClr val="bg1"/>
              </a:solidFill>
              <a:latin typeface="Aharoni" panose="02010803020104030203" pitchFamily="2" charset="-79"/>
              <a:ea typeface="+mj-ea"/>
              <a:cs typeface="Aharoni" panose="02010803020104030203" pitchFamily="2" charset="-79"/>
            </a:endParaRPr>
          </a:p>
        </p:txBody>
      </p:sp>
      <p:sp>
        <p:nvSpPr>
          <p:cNvPr id="9" name="Title 1">
            <a:extLst>
              <a:ext uri="{FF2B5EF4-FFF2-40B4-BE49-F238E27FC236}">
                <a16:creationId xmlns:a16="http://schemas.microsoft.com/office/drawing/2014/main" id="{591CF137-3C36-2C88-DF80-7DAE66005C9D}"/>
              </a:ext>
            </a:extLst>
          </p:cNvPr>
          <p:cNvSpPr>
            <a:spLocks noGrp="1"/>
          </p:cNvSpPr>
          <p:nvPr>
            <p:ph type="title"/>
          </p:nvPr>
        </p:nvSpPr>
        <p:spPr>
          <a:xfrm>
            <a:off x="332631" y="2798894"/>
            <a:ext cx="3845512" cy="1685077"/>
          </a:xfrm>
          <a:noFill/>
        </p:spPr>
        <p:txBody>
          <a:bodyPr wrap="square">
            <a:spAutoFit/>
          </a:bodyPr>
          <a:lstStyle/>
          <a:p>
            <a:pPr marL="45720" algn="ctr">
              <a:lnSpc>
                <a:spcPct val="70000"/>
              </a:lnSpc>
              <a:spcBef>
                <a:spcPts val="1400"/>
              </a:spcBef>
              <a:buClr>
                <a:schemeClr val="accent1"/>
              </a:buClr>
              <a:buSzPct val="80000"/>
            </a:pPr>
            <a:r>
              <a:rPr lang="en-US" sz="3600" b="1" dirty="0">
                <a:solidFill>
                  <a:schemeClr val="bg1"/>
                </a:solidFill>
                <a:latin typeface="Aharoni" panose="02010803020104030203" pitchFamily="2" charset="-79"/>
                <a:cs typeface="Aharoni" panose="02010803020104030203" pitchFamily="2" charset="-79"/>
              </a:rPr>
              <a:t>We’re in a loving, creative, and generous creator’s story</a:t>
            </a:r>
          </a:p>
        </p:txBody>
      </p:sp>
      <p:sp>
        <p:nvSpPr>
          <p:cNvPr id="12" name="Oval 11">
            <a:extLst>
              <a:ext uri="{FF2B5EF4-FFF2-40B4-BE49-F238E27FC236}">
                <a16:creationId xmlns:a16="http://schemas.microsoft.com/office/drawing/2014/main" id="{83474859-AA96-CBC4-004A-10B37EA3DB0C}"/>
              </a:ext>
            </a:extLst>
          </p:cNvPr>
          <p:cNvSpPr/>
          <p:nvPr/>
        </p:nvSpPr>
        <p:spPr>
          <a:xfrm>
            <a:off x="4740715" y="1682082"/>
            <a:ext cx="1033914" cy="1033914"/>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45720" algn="ctr">
              <a:lnSpc>
                <a:spcPct val="70000"/>
              </a:lnSpc>
              <a:spcBef>
                <a:spcPts val="1400"/>
              </a:spcBef>
              <a:buClr>
                <a:schemeClr val="accent1"/>
              </a:buClr>
              <a:buSzPct val="80000"/>
            </a:pPr>
            <a:endParaRPr lang="en-US" b="1" dirty="0">
              <a:solidFill>
                <a:srgbClr val="62983E"/>
              </a:solidFill>
              <a:latin typeface="Aharoni" panose="02010803020104030203" pitchFamily="2" charset="-79"/>
              <a:ea typeface="+mj-ea"/>
              <a:cs typeface="Aharoni" panose="02010803020104030203" pitchFamily="2" charset="-79"/>
            </a:endParaRPr>
          </a:p>
        </p:txBody>
      </p:sp>
      <p:sp>
        <p:nvSpPr>
          <p:cNvPr id="13" name="Oval 12">
            <a:extLst>
              <a:ext uri="{FF2B5EF4-FFF2-40B4-BE49-F238E27FC236}">
                <a16:creationId xmlns:a16="http://schemas.microsoft.com/office/drawing/2014/main" id="{5D205806-E0FF-4A8D-A80E-24093DFDBE1E}"/>
              </a:ext>
            </a:extLst>
          </p:cNvPr>
          <p:cNvSpPr/>
          <p:nvPr/>
        </p:nvSpPr>
        <p:spPr>
          <a:xfrm>
            <a:off x="4740715" y="3216735"/>
            <a:ext cx="1033914" cy="1033914"/>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45720" algn="ctr">
              <a:lnSpc>
                <a:spcPct val="70000"/>
              </a:lnSpc>
              <a:spcBef>
                <a:spcPts val="1400"/>
              </a:spcBef>
              <a:buClr>
                <a:schemeClr val="accent1"/>
              </a:buClr>
              <a:buSzPct val="80000"/>
            </a:pPr>
            <a:endParaRPr lang="en-US" b="1" dirty="0">
              <a:solidFill>
                <a:schemeClr val="bg1"/>
              </a:solidFill>
              <a:latin typeface="Aharoni" panose="02010803020104030203" pitchFamily="2" charset="-79"/>
              <a:ea typeface="+mj-ea"/>
              <a:cs typeface="Aharoni" panose="02010803020104030203" pitchFamily="2" charset="-79"/>
            </a:endParaRPr>
          </a:p>
        </p:txBody>
      </p:sp>
      <p:sp>
        <p:nvSpPr>
          <p:cNvPr id="14" name="Oval 13">
            <a:extLst>
              <a:ext uri="{FF2B5EF4-FFF2-40B4-BE49-F238E27FC236}">
                <a16:creationId xmlns:a16="http://schemas.microsoft.com/office/drawing/2014/main" id="{D8606C47-7CF1-1826-AC1F-3D05EA8D2C6C}"/>
              </a:ext>
            </a:extLst>
          </p:cNvPr>
          <p:cNvSpPr/>
          <p:nvPr/>
        </p:nvSpPr>
        <p:spPr>
          <a:xfrm>
            <a:off x="4740715" y="4876294"/>
            <a:ext cx="1033914" cy="1033914"/>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45720" algn="ctr">
              <a:lnSpc>
                <a:spcPct val="70000"/>
              </a:lnSpc>
              <a:spcBef>
                <a:spcPts val="1400"/>
              </a:spcBef>
              <a:buClr>
                <a:schemeClr val="accent1"/>
              </a:buClr>
              <a:buSzPct val="80000"/>
            </a:pPr>
            <a:endParaRPr lang="en-US" b="1" dirty="0">
              <a:solidFill>
                <a:schemeClr val="bg1"/>
              </a:solidFill>
              <a:latin typeface="Aharoni" panose="02010803020104030203" pitchFamily="2" charset="-79"/>
              <a:ea typeface="+mj-ea"/>
              <a:cs typeface="Aharoni" panose="02010803020104030203" pitchFamily="2" charset="-79"/>
            </a:endParaRPr>
          </a:p>
        </p:txBody>
      </p:sp>
      <p:sp>
        <p:nvSpPr>
          <p:cNvPr id="17" name="TextBox 16">
            <a:extLst>
              <a:ext uri="{FF2B5EF4-FFF2-40B4-BE49-F238E27FC236}">
                <a16:creationId xmlns:a16="http://schemas.microsoft.com/office/drawing/2014/main" id="{5A37068E-C772-7A32-29B9-A98573D90770}"/>
              </a:ext>
            </a:extLst>
          </p:cNvPr>
          <p:cNvSpPr txBox="1"/>
          <p:nvPr/>
        </p:nvSpPr>
        <p:spPr>
          <a:xfrm>
            <a:off x="5906606" y="1887615"/>
            <a:ext cx="3717079" cy="954107"/>
          </a:xfrm>
          <a:prstGeom prst="rect">
            <a:avLst/>
          </a:prstGeom>
          <a:noFill/>
        </p:spPr>
        <p:txBody>
          <a:bodyPr wrap="square">
            <a:spAutoFit/>
          </a:bodyPr>
          <a:lstStyle/>
          <a:p>
            <a:r>
              <a:rPr lang="en-US" sz="2800" b="1" i="0" dirty="0">
                <a:solidFill>
                  <a:srgbClr val="333333"/>
                </a:solidFill>
                <a:effectLst/>
                <a:latin typeface="Inter"/>
              </a:rPr>
              <a:t>Human flourishing – </a:t>
            </a:r>
            <a:r>
              <a:rPr lang="en-US" sz="2800" i="0" dirty="0">
                <a:solidFill>
                  <a:srgbClr val="333333"/>
                </a:solidFill>
                <a:effectLst/>
                <a:latin typeface="Inter"/>
              </a:rPr>
              <a:t>Fear Not, don’t despair  </a:t>
            </a:r>
            <a:endParaRPr lang="en-US" sz="2800" dirty="0"/>
          </a:p>
        </p:txBody>
      </p:sp>
      <p:sp>
        <p:nvSpPr>
          <p:cNvPr id="19" name="TextBox 18">
            <a:extLst>
              <a:ext uri="{FF2B5EF4-FFF2-40B4-BE49-F238E27FC236}">
                <a16:creationId xmlns:a16="http://schemas.microsoft.com/office/drawing/2014/main" id="{5BB671FB-10B2-5E91-F747-4888CE9B8756}"/>
              </a:ext>
            </a:extLst>
          </p:cNvPr>
          <p:cNvSpPr txBox="1"/>
          <p:nvPr/>
        </p:nvSpPr>
        <p:spPr>
          <a:xfrm>
            <a:off x="5906607" y="3133527"/>
            <a:ext cx="5697790" cy="1384995"/>
          </a:xfrm>
          <a:prstGeom prst="rect">
            <a:avLst/>
          </a:prstGeom>
          <a:noFill/>
        </p:spPr>
        <p:txBody>
          <a:bodyPr wrap="square" lIns="91440" tIns="45720" rIns="91440" bIns="45720" anchor="t">
            <a:spAutoFit/>
          </a:bodyPr>
          <a:lstStyle/>
          <a:p>
            <a:r>
              <a:rPr lang="en-US" sz="2800" b="1" i="0" dirty="0">
                <a:solidFill>
                  <a:srgbClr val="333333"/>
                </a:solidFill>
                <a:effectLst/>
                <a:latin typeface="Inter"/>
              </a:rPr>
              <a:t>The flourishing of </a:t>
            </a:r>
            <a:r>
              <a:rPr lang="en-US" sz="2800" b="1" i="0" u="sng" dirty="0">
                <a:solidFill>
                  <a:srgbClr val="333333"/>
                </a:solidFill>
                <a:effectLst/>
                <a:latin typeface="Inter"/>
              </a:rPr>
              <a:t>truth</a:t>
            </a:r>
            <a:r>
              <a:rPr lang="en-US" sz="2800" b="1" u="sng" dirty="0">
                <a:solidFill>
                  <a:srgbClr val="333333"/>
                </a:solidFill>
                <a:latin typeface="Inter"/>
              </a:rPr>
              <a:t>,</a:t>
            </a:r>
            <a:r>
              <a:rPr lang="en-US" sz="2800" b="1" dirty="0">
                <a:solidFill>
                  <a:srgbClr val="333333"/>
                </a:solidFill>
                <a:latin typeface="Inter"/>
              </a:rPr>
              <a:t> </a:t>
            </a:r>
            <a:r>
              <a:rPr lang="en-US" sz="2800" dirty="0">
                <a:solidFill>
                  <a:srgbClr val="333333"/>
                </a:solidFill>
                <a:latin typeface="Inter"/>
              </a:rPr>
              <a:t>justice, mercy, Hope/Embodied action, peace and </a:t>
            </a:r>
            <a:r>
              <a:rPr lang="en-US" sz="2800" b="0" i="0" dirty="0">
                <a:solidFill>
                  <a:srgbClr val="333333"/>
                </a:solidFill>
                <a:effectLst/>
                <a:latin typeface="Inter"/>
              </a:rPr>
              <a:t>reconciliation.</a:t>
            </a:r>
          </a:p>
        </p:txBody>
      </p:sp>
      <p:sp>
        <p:nvSpPr>
          <p:cNvPr id="21" name="TextBox 20">
            <a:extLst>
              <a:ext uri="{FF2B5EF4-FFF2-40B4-BE49-F238E27FC236}">
                <a16:creationId xmlns:a16="http://schemas.microsoft.com/office/drawing/2014/main" id="{4A5FCBDB-A059-D3C7-098A-7E9BE857F14B}"/>
              </a:ext>
            </a:extLst>
          </p:cNvPr>
          <p:cNvSpPr txBox="1"/>
          <p:nvPr/>
        </p:nvSpPr>
        <p:spPr>
          <a:xfrm>
            <a:off x="5906606" y="4977595"/>
            <a:ext cx="5407939" cy="954107"/>
          </a:xfrm>
          <a:prstGeom prst="rect">
            <a:avLst/>
          </a:prstGeom>
          <a:noFill/>
        </p:spPr>
        <p:txBody>
          <a:bodyPr wrap="square">
            <a:spAutoFit/>
          </a:bodyPr>
          <a:lstStyle/>
          <a:p>
            <a:r>
              <a:rPr lang="en-US" sz="2800" b="1" dirty="0">
                <a:solidFill>
                  <a:srgbClr val="333333"/>
                </a:solidFill>
                <a:latin typeface="Inter"/>
              </a:rPr>
              <a:t>Future focused: </a:t>
            </a:r>
            <a:br>
              <a:rPr lang="en-US" sz="2800" dirty="0">
                <a:solidFill>
                  <a:srgbClr val="333333"/>
                </a:solidFill>
                <a:latin typeface="Inter"/>
              </a:rPr>
            </a:br>
            <a:r>
              <a:rPr lang="en-US" sz="2800" dirty="0">
                <a:solidFill>
                  <a:srgbClr val="333333"/>
                </a:solidFill>
                <a:latin typeface="Inter"/>
              </a:rPr>
              <a:t>Be a blessing to future generations.</a:t>
            </a:r>
            <a:endParaRPr lang="en-US" sz="2800" b="0" i="0" dirty="0">
              <a:solidFill>
                <a:srgbClr val="333333"/>
              </a:solidFill>
              <a:effectLst/>
              <a:latin typeface="Inter"/>
            </a:endParaRPr>
          </a:p>
        </p:txBody>
      </p:sp>
      <p:sp>
        <p:nvSpPr>
          <p:cNvPr id="23" name="TextBox 22">
            <a:extLst>
              <a:ext uri="{FF2B5EF4-FFF2-40B4-BE49-F238E27FC236}">
                <a16:creationId xmlns:a16="http://schemas.microsoft.com/office/drawing/2014/main" id="{C22B52C6-AAF8-745C-6720-335408F1DE70}"/>
              </a:ext>
            </a:extLst>
          </p:cNvPr>
          <p:cNvSpPr txBox="1"/>
          <p:nvPr/>
        </p:nvSpPr>
        <p:spPr>
          <a:xfrm>
            <a:off x="612456" y="228933"/>
            <a:ext cx="10967088" cy="830997"/>
          </a:xfrm>
          <a:prstGeom prst="rect">
            <a:avLst/>
          </a:prstGeom>
          <a:noFill/>
        </p:spPr>
        <p:txBody>
          <a:bodyPr wrap="square" lIns="91440" tIns="45720" rIns="91440" bIns="45720" anchor="t">
            <a:spAutoFit/>
          </a:bodyPr>
          <a:lstStyle/>
          <a:p>
            <a:pPr algn="ctr"/>
            <a:r>
              <a:rPr lang="en-US" sz="2400" i="1" dirty="0">
                <a:solidFill>
                  <a:srgbClr val="333333"/>
                </a:solidFill>
                <a:latin typeface="Inter"/>
              </a:rPr>
              <a:t>SPU</a:t>
            </a:r>
            <a:r>
              <a:rPr lang="en-US" sz="2400" b="1" dirty="0">
                <a:solidFill>
                  <a:srgbClr val="333333"/>
                </a:solidFill>
                <a:latin typeface="Inter"/>
              </a:rPr>
              <a:t> </a:t>
            </a:r>
            <a:r>
              <a:rPr lang="en-US" sz="2400" i="1" dirty="0">
                <a:solidFill>
                  <a:srgbClr val="333333"/>
                </a:solidFill>
                <a:latin typeface="Inter"/>
              </a:rPr>
              <a:t>wants to be a place where we can open our imaginations to God's story </a:t>
            </a:r>
          </a:p>
          <a:p>
            <a:pPr algn="ctr"/>
            <a:r>
              <a:rPr lang="en-US" sz="2400" i="1" dirty="0">
                <a:solidFill>
                  <a:srgbClr val="333333"/>
                </a:solidFill>
                <a:latin typeface="Inter"/>
              </a:rPr>
              <a:t>as we engage the culture and change the world </a:t>
            </a:r>
            <a:endParaRPr lang="en-US" sz="2400" i="1" dirty="0"/>
          </a:p>
        </p:txBody>
      </p:sp>
      <p:pic>
        <p:nvPicPr>
          <p:cNvPr id="25" name="Graphic 24" descr="Watering Plant outline">
            <a:extLst>
              <a:ext uri="{FF2B5EF4-FFF2-40B4-BE49-F238E27FC236}">
                <a16:creationId xmlns:a16="http://schemas.microsoft.com/office/drawing/2014/main" id="{727351E9-E516-3CCC-26A4-6002AA4918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43924" y="1885291"/>
            <a:ext cx="627496" cy="627496"/>
          </a:xfrm>
          <a:prstGeom prst="rect">
            <a:avLst/>
          </a:prstGeom>
        </p:spPr>
      </p:pic>
      <p:pic>
        <p:nvPicPr>
          <p:cNvPr id="27" name="Graphic 26" descr="Aspiration outline">
            <a:extLst>
              <a:ext uri="{FF2B5EF4-FFF2-40B4-BE49-F238E27FC236}">
                <a16:creationId xmlns:a16="http://schemas.microsoft.com/office/drawing/2014/main" id="{86569226-B227-2FA2-A4F3-DE3E6F998B3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76220" y="3352239"/>
            <a:ext cx="762904" cy="762904"/>
          </a:xfrm>
          <a:prstGeom prst="rect">
            <a:avLst/>
          </a:prstGeom>
        </p:spPr>
      </p:pic>
      <p:pic>
        <p:nvPicPr>
          <p:cNvPr id="29" name="Graphic 28" descr="Future outline">
            <a:extLst>
              <a:ext uri="{FF2B5EF4-FFF2-40B4-BE49-F238E27FC236}">
                <a16:creationId xmlns:a16="http://schemas.microsoft.com/office/drawing/2014/main" id="{FDF65531-31E7-E879-63D1-5D5A59ED30C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04362" y="5039782"/>
            <a:ext cx="706621" cy="706621"/>
          </a:xfrm>
          <a:prstGeom prst="rect">
            <a:avLst/>
          </a:prstGeom>
        </p:spPr>
      </p:pic>
    </p:spTree>
    <p:extLst>
      <p:ext uri="{BB962C8B-B14F-4D97-AF65-F5344CB8AC3E}">
        <p14:creationId xmlns:p14="http://schemas.microsoft.com/office/powerpoint/2010/main" val="2910732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9CA05-EAF3-4533-BF50-E5BCF63E2FEF}"/>
              </a:ext>
            </a:extLst>
          </p:cNvPr>
          <p:cNvSpPr>
            <a:spLocks noGrp="1"/>
          </p:cNvSpPr>
          <p:nvPr>
            <p:ph type="title"/>
          </p:nvPr>
        </p:nvSpPr>
        <p:spPr>
          <a:xfrm>
            <a:off x="287737" y="507789"/>
            <a:ext cx="11616525" cy="664797"/>
          </a:xfrm>
          <a:noFill/>
        </p:spPr>
        <p:txBody>
          <a:bodyPr vert="horz" wrap="square" lIns="91440" tIns="45720" rIns="91440" bIns="45720" rtlCol="0" anchor="ctr">
            <a:spAutoFit/>
          </a:bodyPr>
          <a:lstStyle/>
          <a:p>
            <a:pPr marL="45720" algn="ctr">
              <a:lnSpc>
                <a:spcPct val="70000"/>
              </a:lnSpc>
              <a:spcBef>
                <a:spcPts val="1400"/>
              </a:spcBef>
              <a:buClr>
                <a:schemeClr val="accent1"/>
              </a:buClr>
              <a:buSzPct val="80000"/>
            </a:pPr>
            <a:r>
              <a:rPr lang="en-US" sz="4800" b="1" dirty="0">
                <a:solidFill>
                  <a:srgbClr val="62983E"/>
                </a:solidFill>
                <a:latin typeface="Aharoni" panose="02010803020104030203" pitchFamily="2" charset="-79"/>
                <a:cs typeface="Aharoni" panose="02010803020104030203" pitchFamily="2" charset="-79"/>
              </a:rPr>
              <a:t>Earth’s  </a:t>
            </a:r>
            <a:r>
              <a:rPr lang="en-US" sz="4800" b="1" dirty="0">
                <a:solidFill>
                  <a:srgbClr val="C00000"/>
                </a:solidFill>
                <a:latin typeface="Aharoni" panose="02010803020104030203" pitchFamily="2" charset="-79"/>
                <a:cs typeface="Aharoni" panose="02010803020104030203" pitchFamily="2" charset="-79"/>
              </a:rPr>
              <a:t>Rapidly Increasing </a:t>
            </a:r>
            <a:r>
              <a:rPr lang="en-US" sz="4800" b="1" dirty="0">
                <a:solidFill>
                  <a:srgbClr val="62983E"/>
                </a:solidFill>
                <a:latin typeface="Aharoni" panose="02010803020104030203" pitchFamily="2" charset="-79"/>
                <a:cs typeface="Aharoni" panose="02010803020104030203" pitchFamily="2" charset="-79"/>
              </a:rPr>
              <a:t>Fever</a:t>
            </a:r>
          </a:p>
        </p:txBody>
      </p:sp>
      <p:sp>
        <p:nvSpPr>
          <p:cNvPr id="5" name="Date Placeholder 4">
            <a:extLst>
              <a:ext uri="{FF2B5EF4-FFF2-40B4-BE49-F238E27FC236}">
                <a16:creationId xmlns:a16="http://schemas.microsoft.com/office/drawing/2014/main" id="{4CBC256C-EDDE-473A-ACBF-D774EFF24D02}"/>
              </a:ext>
            </a:extLst>
          </p:cNvPr>
          <p:cNvSpPr>
            <a:spLocks noGrp="1"/>
          </p:cNvSpPr>
          <p:nvPr>
            <p:ph type="dt" sz="half" idx="10"/>
          </p:nvPr>
        </p:nvSpPr>
        <p:spPr/>
        <p:txBody>
          <a:bodyPr/>
          <a:lstStyle/>
          <a:p>
            <a:fld id="{6DD1B487-36FD-4CED-B07A-1A81FC6540B1}" type="datetime1">
              <a:rPr lang="en-US" smtClean="0"/>
              <a:pPr/>
              <a:t>1/25/2024</a:t>
            </a:fld>
            <a:endParaRPr lang="en-US" dirty="0"/>
          </a:p>
        </p:txBody>
      </p:sp>
      <p:sp>
        <p:nvSpPr>
          <p:cNvPr id="4" name="Slide Number Placeholder 3">
            <a:extLst>
              <a:ext uri="{FF2B5EF4-FFF2-40B4-BE49-F238E27FC236}">
                <a16:creationId xmlns:a16="http://schemas.microsoft.com/office/drawing/2014/main" id="{A9579CB3-E033-46E2-88AB-7A33624CE3FC}"/>
              </a:ext>
            </a:extLst>
          </p:cNvPr>
          <p:cNvSpPr>
            <a:spLocks noGrp="1"/>
          </p:cNvSpPr>
          <p:nvPr>
            <p:ph type="sldNum" sz="quarter" idx="12"/>
          </p:nvPr>
        </p:nvSpPr>
        <p:spPr/>
        <p:txBody>
          <a:bodyPr/>
          <a:lstStyle/>
          <a:p>
            <a:fld id="{9CD8D479-8942-46E8-A226-A4E01F7A105C}" type="slidenum">
              <a:rPr lang="en-US" smtClean="0"/>
              <a:t>5</a:t>
            </a:fld>
            <a:endParaRPr lang="en-US" dirty="0"/>
          </a:p>
        </p:txBody>
      </p:sp>
      <p:pic>
        <p:nvPicPr>
          <p:cNvPr id="10" name="Picture 9" descr="A graph showing the growth of the year&#10;&#10;Description automatically generated">
            <a:extLst>
              <a:ext uri="{FF2B5EF4-FFF2-40B4-BE49-F238E27FC236}">
                <a16:creationId xmlns:a16="http://schemas.microsoft.com/office/drawing/2014/main" id="{7971FDAE-7257-30DF-0E07-E25A2295B1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51" y="1410281"/>
            <a:ext cx="10005295" cy="4708374"/>
          </a:xfrm>
          <a:prstGeom prst="rect">
            <a:avLst/>
          </a:prstGeom>
        </p:spPr>
      </p:pic>
    </p:spTree>
    <p:extLst>
      <p:ext uri="{BB962C8B-B14F-4D97-AF65-F5344CB8AC3E}">
        <p14:creationId xmlns:p14="http://schemas.microsoft.com/office/powerpoint/2010/main" val="88943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2E3939-26E6-4941-FD63-7A09FB329635}"/>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marL="45720" algn="ctr">
              <a:buClr>
                <a:schemeClr val="accent1"/>
              </a:buClr>
              <a:buSzPct val="80000"/>
            </a:pPr>
            <a:r>
              <a:rPr lang="en-US" sz="3400" b="1" kern="1200" dirty="0">
                <a:solidFill>
                  <a:srgbClr val="FFFFFF"/>
                </a:solidFill>
                <a:latin typeface="+mj-lt"/>
                <a:ea typeface="+mj-ea"/>
                <a:cs typeface="+mj-cs"/>
              </a:rPr>
              <a:t>My reference </a:t>
            </a:r>
            <a:br>
              <a:rPr lang="en-US" sz="3400" b="1" kern="1200" dirty="0">
                <a:solidFill>
                  <a:srgbClr val="FFFFFF"/>
                </a:solidFill>
                <a:latin typeface="+mj-lt"/>
                <a:ea typeface="+mj-ea"/>
                <a:cs typeface="+mj-cs"/>
              </a:rPr>
            </a:br>
            <a:br>
              <a:rPr lang="en-US" sz="3400" b="1" kern="1200" dirty="0">
                <a:solidFill>
                  <a:srgbClr val="FFFFFF"/>
                </a:solidFill>
                <a:latin typeface="+mj-lt"/>
                <a:ea typeface="+mj-ea"/>
                <a:cs typeface="+mj-cs"/>
              </a:rPr>
            </a:br>
            <a:r>
              <a:rPr lang="en-US" sz="3400" b="1" kern="1200" dirty="0">
                <a:solidFill>
                  <a:srgbClr val="FFFFFF"/>
                </a:solidFill>
                <a:latin typeface="+mj-lt"/>
                <a:ea typeface="+mj-ea"/>
                <a:cs typeface="+mj-cs"/>
              </a:rPr>
              <a:t>As science predicted, now we’re having Extreme </a:t>
            </a:r>
            <a:br>
              <a:rPr lang="en-US" sz="3400" b="1" kern="1200" dirty="0">
                <a:solidFill>
                  <a:srgbClr val="FFFFFF"/>
                </a:solidFill>
                <a:latin typeface="+mj-lt"/>
                <a:ea typeface="+mj-ea"/>
                <a:cs typeface="+mj-cs"/>
              </a:rPr>
            </a:br>
            <a:r>
              <a:rPr lang="en-US" sz="3400" b="1" kern="1200" dirty="0">
                <a:solidFill>
                  <a:srgbClr val="FFFFFF"/>
                </a:solidFill>
                <a:latin typeface="+mj-lt"/>
                <a:ea typeface="+mj-ea"/>
                <a:cs typeface="+mj-cs"/>
              </a:rPr>
              <a:t>Droughts, Wildfires, Storms, Floods, Health issues. </a:t>
            </a:r>
          </a:p>
        </p:txBody>
      </p:sp>
      <p:pic>
        <p:nvPicPr>
          <p:cNvPr id="4" name="Content Placeholder 4">
            <a:extLst>
              <a:ext uri="{FF2B5EF4-FFF2-40B4-BE49-F238E27FC236}">
                <a16:creationId xmlns:a16="http://schemas.microsoft.com/office/drawing/2014/main" id="{B4A748FA-2C24-635A-9091-5758AEA0A7E0}"/>
              </a:ext>
            </a:extLst>
          </p:cNvPr>
          <p:cNvPicPr>
            <a:picLocks noGrp="1" noChangeAspect="1"/>
          </p:cNvPicPr>
          <p:nvPr>
            <p:ph idx="1"/>
          </p:nvPr>
        </p:nvPicPr>
        <p:blipFill rotWithShape="1">
          <a:blip r:embed="rId3"/>
          <a:srcRect r="1" b="8026"/>
          <a:stretch/>
        </p:blipFill>
        <p:spPr>
          <a:xfrm>
            <a:off x="5481289" y="492573"/>
            <a:ext cx="5898611" cy="5880796"/>
          </a:xfrm>
          <a:prstGeom prst="rect">
            <a:avLst/>
          </a:prstGeom>
        </p:spPr>
      </p:pic>
    </p:spTree>
    <p:extLst>
      <p:ext uri="{BB962C8B-B14F-4D97-AF65-F5344CB8AC3E}">
        <p14:creationId xmlns:p14="http://schemas.microsoft.com/office/powerpoint/2010/main" val="1057453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CFEAD2-F9D9-86EB-BFE5-1082E60D9214}"/>
              </a:ext>
            </a:extLst>
          </p:cNvPr>
          <p:cNvSpPr txBox="1"/>
          <p:nvPr/>
        </p:nvSpPr>
        <p:spPr>
          <a:xfrm>
            <a:off x="609600" y="353935"/>
            <a:ext cx="10972799" cy="1938992"/>
          </a:xfrm>
          <a:prstGeom prst="rect">
            <a:avLst/>
          </a:prstGeom>
          <a:noFill/>
        </p:spPr>
        <p:txBody>
          <a:bodyPr wrap="square">
            <a:spAutoFit/>
          </a:bodyPr>
          <a:lstStyle/>
          <a:p>
            <a:pPr algn="ctr"/>
            <a:r>
              <a:rPr lang="en-US" sz="6000" b="1" dirty="0">
                <a:solidFill>
                  <a:srgbClr val="62983E"/>
                </a:solidFill>
                <a:latin typeface="Aharoni" panose="02010803020104030203" pitchFamily="2" charset="-79"/>
                <a:cs typeface="Aharoni" panose="02010803020104030203" pitchFamily="2" charset="-79"/>
              </a:rPr>
              <a:t>We’ve had </a:t>
            </a:r>
            <a:br>
              <a:rPr lang="en-US" sz="6000" b="1" dirty="0">
                <a:solidFill>
                  <a:srgbClr val="62983E"/>
                </a:solidFill>
                <a:latin typeface="Aharoni" panose="02010803020104030203" pitchFamily="2" charset="-79"/>
                <a:cs typeface="Aharoni" panose="02010803020104030203" pitchFamily="2" charset="-79"/>
              </a:rPr>
            </a:br>
            <a:r>
              <a:rPr lang="en-US" sz="6000" b="1" dirty="0">
                <a:solidFill>
                  <a:srgbClr val="62983E"/>
                </a:solidFill>
                <a:latin typeface="Aharoni" panose="02010803020104030203" pitchFamily="2" charset="-79"/>
                <a:cs typeface="Aharoni" panose="02010803020104030203" pitchFamily="2" charset="-79"/>
              </a:rPr>
              <a:t>the Goldilocks Planet</a:t>
            </a:r>
            <a:endParaRPr lang="en-US" sz="6000" dirty="0">
              <a:latin typeface="Aharoni" panose="02010803020104030203" pitchFamily="2" charset="-79"/>
              <a:cs typeface="Aharoni" panose="02010803020104030203" pitchFamily="2" charset="-79"/>
            </a:endParaRPr>
          </a:p>
        </p:txBody>
      </p:sp>
      <p:sp>
        <p:nvSpPr>
          <p:cNvPr id="6" name="TextBox 5">
            <a:extLst>
              <a:ext uri="{FF2B5EF4-FFF2-40B4-BE49-F238E27FC236}">
                <a16:creationId xmlns:a16="http://schemas.microsoft.com/office/drawing/2014/main" id="{AF477B52-85D7-A98E-1C3E-8299B639340D}"/>
              </a:ext>
            </a:extLst>
          </p:cNvPr>
          <p:cNvSpPr txBox="1"/>
          <p:nvPr/>
        </p:nvSpPr>
        <p:spPr>
          <a:xfrm>
            <a:off x="618836" y="2459180"/>
            <a:ext cx="10972800" cy="3539430"/>
          </a:xfrm>
          <a:prstGeom prst="rect">
            <a:avLst/>
          </a:prstGeom>
          <a:noFill/>
        </p:spPr>
        <p:txBody>
          <a:bodyPr wrap="square">
            <a:spAutoFit/>
          </a:bodyPr>
          <a:lstStyle/>
          <a:p>
            <a:pPr marL="457200" indent="-457200">
              <a:buFont typeface="Arial" panose="020B0604020202020204" pitchFamily="34" charset="0"/>
              <a:buChar char="•"/>
            </a:pPr>
            <a:r>
              <a:rPr lang="en-US" sz="3200" dirty="0">
                <a:solidFill>
                  <a:srgbClr val="5C323B"/>
                </a:solidFill>
                <a:latin typeface="Inter"/>
              </a:rPr>
              <a:t>It provides our life support systems - A, W, F, S</a:t>
            </a:r>
          </a:p>
          <a:p>
            <a:pPr marL="457200" indent="-457200">
              <a:buFont typeface="Arial" panose="020B0604020202020204" pitchFamily="34" charset="0"/>
              <a:buChar char="•"/>
            </a:pPr>
            <a:endParaRPr lang="en-US" sz="3200" dirty="0">
              <a:solidFill>
                <a:srgbClr val="5C323B"/>
              </a:solidFill>
              <a:latin typeface="Inter"/>
            </a:endParaRPr>
          </a:p>
          <a:p>
            <a:pPr marL="457200" indent="-457200">
              <a:buFont typeface="Arial" panose="020B0604020202020204" pitchFamily="34" charset="0"/>
              <a:buChar char="•"/>
            </a:pPr>
            <a:r>
              <a:rPr lang="en-US" sz="3200" dirty="0">
                <a:solidFill>
                  <a:srgbClr val="5C323B"/>
                </a:solidFill>
                <a:latin typeface="Inter"/>
              </a:rPr>
              <a:t>To keep it healthy we need to transition from fossil fuels per science and “the world”/Cop28  </a:t>
            </a:r>
          </a:p>
          <a:p>
            <a:pPr marL="457200" indent="-457200">
              <a:buFont typeface="Arial" panose="020B0604020202020204" pitchFamily="34" charset="0"/>
              <a:buChar char="•"/>
            </a:pPr>
            <a:endParaRPr lang="en-US" sz="3200" b="1" dirty="0">
              <a:solidFill>
                <a:srgbClr val="5C323B"/>
              </a:solidFill>
              <a:latin typeface="Inter"/>
            </a:endParaRPr>
          </a:p>
          <a:p>
            <a:pPr marL="457200" indent="-457200">
              <a:buFont typeface="Arial" panose="020B0604020202020204" pitchFamily="34" charset="0"/>
              <a:buChar char="•"/>
            </a:pPr>
            <a:r>
              <a:rPr lang="en-US" sz="3200" b="1" dirty="0">
                <a:solidFill>
                  <a:srgbClr val="5C323B"/>
                </a:solidFill>
                <a:latin typeface="Inter"/>
              </a:rPr>
              <a:t>The US is the top exporter of Fossil Fuels, a highly profitable and powerful industry</a:t>
            </a:r>
          </a:p>
        </p:txBody>
      </p:sp>
    </p:spTree>
    <p:extLst>
      <p:ext uri="{BB962C8B-B14F-4D97-AF65-F5344CB8AC3E}">
        <p14:creationId xmlns:p14="http://schemas.microsoft.com/office/powerpoint/2010/main" val="799765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EE5AC09-69E1-D9C7-2951-61F07B945690}"/>
              </a:ext>
            </a:extLst>
          </p:cNvPr>
          <p:cNvSpPr>
            <a:spLocks noGrp="1"/>
          </p:cNvSpPr>
          <p:nvPr>
            <p:ph type="title"/>
          </p:nvPr>
        </p:nvSpPr>
        <p:spPr>
          <a:xfrm>
            <a:off x="838200" y="365125"/>
            <a:ext cx="10515600" cy="1325563"/>
          </a:xfrm>
        </p:spPr>
        <p:txBody>
          <a:bodyPr>
            <a:normAutofit/>
          </a:bodyPr>
          <a:lstStyle/>
          <a:p>
            <a:pPr algn="ctr"/>
            <a:r>
              <a:rPr lang="en-US" sz="4400" b="1" dirty="0">
                <a:solidFill>
                  <a:srgbClr val="62983E"/>
                </a:solidFill>
                <a:latin typeface="Aharoni" panose="02010803020104030203" pitchFamily="2" charset="-79"/>
                <a:ea typeface="+mn-ea"/>
                <a:cs typeface="Aharoni" panose="02010803020104030203" pitchFamily="2" charset="-79"/>
              </a:rPr>
              <a:t>Why haven’t we done more? </a:t>
            </a:r>
            <a:endParaRPr lang="en-US" b="1"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54122B1-849D-9222-B306-7B5B857D2C1E}"/>
              </a:ext>
            </a:extLst>
          </p:cNvPr>
          <p:cNvSpPr>
            <a:spLocks noGrp="1"/>
          </p:cNvSpPr>
          <p:nvPr>
            <p:ph idx="1"/>
          </p:nvPr>
        </p:nvSpPr>
        <p:spPr>
          <a:xfrm>
            <a:off x="838200" y="1825625"/>
            <a:ext cx="10515600" cy="4351338"/>
          </a:xfrm>
        </p:spPr>
        <p:txBody>
          <a:bodyPr>
            <a:normAutofit/>
          </a:bodyPr>
          <a:lstStyle/>
          <a:p>
            <a:r>
              <a:rPr lang="en-US" sz="3200" b="1" dirty="0"/>
              <a:t>Lack of social cohesion nurtured by disinformation?</a:t>
            </a:r>
          </a:p>
          <a:p>
            <a:endParaRPr lang="en-US" sz="3200" b="1" dirty="0"/>
          </a:p>
          <a:p>
            <a:r>
              <a:rPr lang="en-US" dirty="0"/>
              <a:t>Political will –global effort – Unenforced Paris Agreement</a:t>
            </a:r>
          </a:p>
          <a:p>
            <a:r>
              <a:rPr lang="en-US" dirty="0"/>
              <a:t>Perceived as future problem – we’re not wired for that </a:t>
            </a:r>
          </a:p>
          <a:p>
            <a:r>
              <a:rPr lang="en-US" dirty="0"/>
              <a:t>Magnitude of change – adapt, mitigate and transition</a:t>
            </a:r>
          </a:p>
          <a:p>
            <a:r>
              <a:rPr lang="en-US" dirty="0"/>
              <a:t>Economics – we need to build a new economy that threatens the business model of highly profitable industries </a:t>
            </a:r>
          </a:p>
        </p:txBody>
      </p:sp>
    </p:spTree>
    <p:extLst>
      <p:ext uri="{BB962C8B-B14F-4D97-AF65-F5344CB8AC3E}">
        <p14:creationId xmlns:p14="http://schemas.microsoft.com/office/powerpoint/2010/main" val="1240705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7160D-0CB3-3C03-3E55-A1850E689760}"/>
              </a:ext>
            </a:extLst>
          </p:cNvPr>
          <p:cNvSpPr>
            <a:spLocks noGrp="1"/>
          </p:cNvSpPr>
          <p:nvPr>
            <p:ph type="title"/>
          </p:nvPr>
        </p:nvSpPr>
        <p:spPr>
          <a:xfrm>
            <a:off x="838200" y="203703"/>
            <a:ext cx="10515600" cy="736355"/>
          </a:xfrm>
          <a:noFill/>
        </p:spPr>
        <p:txBody>
          <a:bodyPr vert="horz" wrap="square" lIns="91440" tIns="45720" rIns="91440" bIns="45720" rtlCol="0" anchor="ctr">
            <a:spAutoFit/>
          </a:bodyPr>
          <a:lstStyle/>
          <a:p>
            <a:pPr marL="45720" algn="ctr">
              <a:lnSpc>
                <a:spcPct val="70000"/>
              </a:lnSpc>
              <a:spcBef>
                <a:spcPts val="1400"/>
              </a:spcBef>
              <a:buClr>
                <a:schemeClr val="accent1"/>
              </a:buClr>
              <a:buSzPct val="80000"/>
            </a:pPr>
            <a:r>
              <a:rPr lang="en-US" sz="5400" b="1" dirty="0">
                <a:solidFill>
                  <a:srgbClr val="62983E"/>
                </a:solidFill>
                <a:latin typeface="Aharoni" panose="02010803020104030203" pitchFamily="2" charset="-79"/>
                <a:cs typeface="Aharoni" panose="02010803020104030203" pitchFamily="2" charset="-79"/>
              </a:rPr>
              <a:t>History of </a:t>
            </a:r>
            <a:r>
              <a:rPr lang="en-US" sz="5400" b="1" dirty="0">
                <a:solidFill>
                  <a:schemeClr val="accent2"/>
                </a:solidFill>
                <a:latin typeface="Aharoni" panose="02010803020104030203" pitchFamily="2" charset="-79"/>
                <a:cs typeface="Aharoni" panose="02010803020104030203" pitchFamily="2" charset="-79"/>
              </a:rPr>
              <a:t>Disinformation</a:t>
            </a:r>
          </a:p>
        </p:txBody>
      </p:sp>
      <p:sp>
        <p:nvSpPr>
          <p:cNvPr id="5" name="TextBox 4">
            <a:extLst>
              <a:ext uri="{FF2B5EF4-FFF2-40B4-BE49-F238E27FC236}">
                <a16:creationId xmlns:a16="http://schemas.microsoft.com/office/drawing/2014/main" id="{31D1F24B-9A22-2910-EE3A-F5A145FD8B28}"/>
              </a:ext>
            </a:extLst>
          </p:cNvPr>
          <p:cNvSpPr txBox="1"/>
          <p:nvPr/>
        </p:nvSpPr>
        <p:spPr>
          <a:xfrm>
            <a:off x="599245" y="1051273"/>
            <a:ext cx="11277598" cy="6432530"/>
          </a:xfrm>
          <a:prstGeom prst="rect">
            <a:avLst/>
          </a:prstGeom>
          <a:noFill/>
        </p:spPr>
        <p:txBody>
          <a:bodyPr wrap="square">
            <a:spAutoFit/>
          </a:bodyPr>
          <a:lstStyle/>
          <a:p>
            <a:r>
              <a:rPr lang="en-US" sz="2400" dirty="0">
                <a:solidFill>
                  <a:srgbClr val="5C323B"/>
                </a:solidFill>
                <a:latin typeface="Inter"/>
              </a:rPr>
              <a:t>The tobacco industry and fossil fuel industry employed the same scientists to challenge the </a:t>
            </a:r>
            <a:r>
              <a:rPr lang="en-US" sz="2400" b="0" i="0" u="none" strike="noStrike" dirty="0">
                <a:solidFill>
                  <a:srgbClr val="5C323B"/>
                </a:solidFill>
                <a:effectLst/>
                <a:latin typeface="Inter"/>
                <a:hlinkClick r:id="rId3" tooltip="Scientific consensus">
                  <a:extLst>
                    <a:ext uri="{A12FA001-AC4F-418D-AE19-62706E023703}">
                      <ahyp:hlinkClr xmlns:ahyp="http://schemas.microsoft.com/office/drawing/2018/hyperlinkcolor" val="tx"/>
                    </a:ext>
                  </a:extLst>
                </a:hlinkClick>
              </a:rPr>
              <a:t>scientific consensus</a:t>
            </a:r>
            <a:r>
              <a:rPr lang="en-US" sz="2400" u="none" strike="noStrike" dirty="0">
                <a:solidFill>
                  <a:srgbClr val="5C323B"/>
                </a:solidFill>
                <a:latin typeface="Inter"/>
              </a:rPr>
              <a:t> (see “Merchants of Doubt” and LA Times series):</a:t>
            </a:r>
            <a:endParaRPr lang="en-US" sz="2400" b="0" i="0" dirty="0">
              <a:solidFill>
                <a:srgbClr val="5C323B"/>
              </a:solidFill>
              <a:effectLst/>
              <a:latin typeface="Inter"/>
            </a:endParaRPr>
          </a:p>
          <a:p>
            <a:pPr marL="742950" lvl="1" indent="-285750">
              <a:buFont typeface="Arial" panose="020B0604020202020204" pitchFamily="34" charset="0"/>
              <a:buChar char="•"/>
            </a:pPr>
            <a:r>
              <a:rPr lang="en-US" sz="2400" dirty="0">
                <a:solidFill>
                  <a:srgbClr val="5C323B"/>
                </a:solidFill>
                <a:latin typeface="Inter"/>
              </a:rPr>
              <a:t>T</a:t>
            </a:r>
            <a:r>
              <a:rPr lang="en-US" sz="2400" b="0" i="0" dirty="0">
                <a:solidFill>
                  <a:srgbClr val="5C323B"/>
                </a:solidFill>
                <a:effectLst/>
                <a:latin typeface="Inter"/>
              </a:rPr>
              <a:t>he </a:t>
            </a:r>
            <a:r>
              <a:rPr lang="en-US" sz="2400" b="0" i="0" u="none" strike="noStrike" dirty="0">
                <a:solidFill>
                  <a:srgbClr val="5C323B"/>
                </a:solidFill>
                <a:effectLst/>
                <a:latin typeface="Inter"/>
                <a:hlinkClick r:id="rId4" tooltip="Dangers of smoking">
                  <a:extLst>
                    <a:ext uri="{A12FA001-AC4F-418D-AE19-62706E023703}">
                      <ahyp:hlinkClr xmlns:ahyp="http://schemas.microsoft.com/office/drawing/2018/hyperlinkcolor" val="tx"/>
                    </a:ext>
                  </a:extLst>
                </a:hlinkClick>
              </a:rPr>
              <a:t>dangers of smoking</a:t>
            </a:r>
            <a:r>
              <a:rPr lang="en-US" sz="2400" b="0" i="0" u="none" strike="noStrike" dirty="0">
                <a:solidFill>
                  <a:srgbClr val="5C323B"/>
                </a:solidFill>
                <a:effectLst/>
                <a:latin typeface="Inter"/>
              </a:rPr>
              <a:t>, </a:t>
            </a:r>
            <a:r>
              <a:rPr lang="en-US" sz="2400" b="1" i="1" dirty="0">
                <a:solidFill>
                  <a:schemeClr val="accent6"/>
                </a:solidFill>
                <a:latin typeface="Inter"/>
              </a:rPr>
              <a:t>Long Series of Regulations and pricing </a:t>
            </a:r>
          </a:p>
          <a:p>
            <a:pPr marL="742950" lvl="1" indent="-285750">
              <a:buFont typeface="Arial" panose="020B0604020202020204" pitchFamily="34" charset="0"/>
              <a:buChar char="•"/>
            </a:pPr>
            <a:r>
              <a:rPr lang="en-US" sz="2400" dirty="0">
                <a:solidFill>
                  <a:srgbClr val="5C323B"/>
                </a:solidFill>
                <a:latin typeface="Inter"/>
              </a:rPr>
              <a:t>T</a:t>
            </a:r>
            <a:r>
              <a:rPr lang="en-US" sz="2400" b="0" i="0" dirty="0">
                <a:solidFill>
                  <a:srgbClr val="5C323B"/>
                </a:solidFill>
                <a:effectLst/>
                <a:latin typeface="Inter"/>
              </a:rPr>
              <a:t>he effects of acid rain, </a:t>
            </a:r>
            <a:r>
              <a:rPr lang="en-US" sz="2400" b="1" i="1" dirty="0">
                <a:solidFill>
                  <a:schemeClr val="accent6"/>
                </a:solidFill>
                <a:effectLst/>
                <a:latin typeface="Inter"/>
              </a:rPr>
              <a:t>1990 Clean Air Act</a:t>
            </a:r>
          </a:p>
          <a:p>
            <a:pPr marL="742950" lvl="1" indent="-285750">
              <a:buFont typeface="Arial" panose="020B0604020202020204" pitchFamily="34" charset="0"/>
              <a:buChar char="•"/>
            </a:pPr>
            <a:r>
              <a:rPr lang="en-US" sz="2400" dirty="0">
                <a:solidFill>
                  <a:srgbClr val="5C323B"/>
                </a:solidFill>
                <a:latin typeface="Inter"/>
              </a:rPr>
              <a:t>T</a:t>
            </a:r>
            <a:r>
              <a:rPr lang="en-US" sz="2400" b="0" i="0" dirty="0">
                <a:solidFill>
                  <a:srgbClr val="5C323B"/>
                </a:solidFill>
                <a:effectLst/>
                <a:latin typeface="Inter"/>
              </a:rPr>
              <a:t>he existence of the "</a:t>
            </a:r>
            <a:r>
              <a:rPr lang="en-US" sz="2400" b="0" i="0" u="none" strike="noStrike" dirty="0">
                <a:solidFill>
                  <a:srgbClr val="5C323B"/>
                </a:solidFill>
                <a:effectLst/>
                <a:latin typeface="Inter"/>
                <a:hlinkClick r:id="rId5" tooltip="Ozone hole">
                  <a:extLst>
                    <a:ext uri="{A12FA001-AC4F-418D-AE19-62706E023703}">
                      <ahyp:hlinkClr xmlns:ahyp="http://schemas.microsoft.com/office/drawing/2018/hyperlinkcolor" val="tx"/>
                    </a:ext>
                  </a:extLst>
                </a:hlinkClick>
              </a:rPr>
              <a:t>ozone hole</a:t>
            </a:r>
            <a:r>
              <a:rPr lang="en-US" sz="2400" b="0" i="0" dirty="0">
                <a:solidFill>
                  <a:srgbClr val="5C323B"/>
                </a:solidFill>
                <a:effectLst/>
                <a:latin typeface="Inter"/>
              </a:rPr>
              <a:t>“, </a:t>
            </a:r>
            <a:r>
              <a:rPr lang="en-US" sz="2400" b="1" i="1" dirty="0">
                <a:solidFill>
                  <a:schemeClr val="accent6"/>
                </a:solidFill>
                <a:latin typeface="Inter"/>
              </a:rPr>
              <a:t>1987 Montreal Protocol</a:t>
            </a:r>
          </a:p>
          <a:p>
            <a:pPr marL="742950" lvl="1" indent="-285750">
              <a:buFont typeface="Arial" panose="020B0604020202020204" pitchFamily="34" charset="0"/>
              <a:buChar char="•"/>
            </a:pPr>
            <a:r>
              <a:rPr lang="en-US" sz="2400" dirty="0">
                <a:solidFill>
                  <a:srgbClr val="5C323B"/>
                </a:solidFill>
                <a:latin typeface="Inter"/>
              </a:rPr>
              <a:t>T</a:t>
            </a:r>
            <a:r>
              <a:rPr lang="en-US" sz="2400" b="0" i="0" dirty="0">
                <a:solidFill>
                  <a:srgbClr val="5C323B"/>
                </a:solidFill>
                <a:effectLst/>
                <a:latin typeface="Inter"/>
              </a:rPr>
              <a:t>he existence of </a:t>
            </a:r>
            <a:r>
              <a:rPr lang="en-US" sz="2400" b="0" i="0" u="none" strike="noStrike" dirty="0">
                <a:solidFill>
                  <a:srgbClr val="5C323B"/>
                </a:solidFill>
                <a:effectLst/>
                <a:latin typeface="Inter"/>
                <a:hlinkClick r:id="rId6" tooltip="Anthropogenic climate change">
                  <a:extLst>
                    <a:ext uri="{A12FA001-AC4F-418D-AE19-62706E023703}">
                      <ahyp:hlinkClr xmlns:ahyp="http://schemas.microsoft.com/office/drawing/2018/hyperlinkcolor" val="tx"/>
                    </a:ext>
                  </a:extLst>
                </a:hlinkClick>
              </a:rPr>
              <a:t> climate change</a:t>
            </a:r>
            <a:r>
              <a:rPr lang="en-US" sz="2400" b="0" i="0" u="none" strike="noStrike" dirty="0">
                <a:solidFill>
                  <a:srgbClr val="5C323B"/>
                </a:solidFill>
                <a:effectLst/>
                <a:latin typeface="Inter"/>
              </a:rPr>
              <a:t>, </a:t>
            </a:r>
            <a:r>
              <a:rPr lang="en-US" sz="2400" b="1" i="1" dirty="0">
                <a:solidFill>
                  <a:schemeClr val="accent6"/>
                </a:solidFill>
                <a:latin typeface="Inter"/>
              </a:rPr>
              <a:t>2015 Paris Agreement  </a:t>
            </a:r>
          </a:p>
          <a:p>
            <a:pPr lvl="1"/>
            <a:endParaRPr lang="en-US" sz="2400" b="1" i="1" dirty="0">
              <a:solidFill>
                <a:schemeClr val="accent6"/>
              </a:solidFill>
              <a:latin typeface="Inter"/>
            </a:endParaRPr>
          </a:p>
          <a:p>
            <a:r>
              <a:rPr lang="en-US" sz="2400" b="0" i="0" dirty="0">
                <a:solidFill>
                  <a:srgbClr val="5C323B"/>
                </a:solidFill>
                <a:effectLst/>
                <a:latin typeface="Inter"/>
              </a:rPr>
              <a:t>Used by Heartland Institute, Cato Institute and a web of Koch brothers funded organizations</a:t>
            </a:r>
          </a:p>
          <a:p>
            <a:pPr marL="800100" lvl="1" indent="-342900">
              <a:buFont typeface="Arial" panose="020B0604020202020204" pitchFamily="34" charset="0"/>
              <a:buChar char="•"/>
            </a:pPr>
            <a:r>
              <a:rPr lang="en-US" sz="2400" b="0" i="0" dirty="0">
                <a:solidFill>
                  <a:srgbClr val="5C323B"/>
                </a:solidFill>
                <a:effectLst/>
                <a:latin typeface="Inter"/>
              </a:rPr>
              <a:t>Promote a libertarian ideology that views government regulation as a step towards </a:t>
            </a:r>
            <a:r>
              <a:rPr lang="en-US" sz="2400" b="0" i="0" u="none" strike="noStrike" dirty="0">
                <a:solidFill>
                  <a:srgbClr val="5C323B"/>
                </a:solidFill>
                <a:effectLst/>
                <a:latin typeface="Inter"/>
                <a:hlinkClick r:id="rId7" tooltip="Socialism">
                  <a:extLst>
                    <a:ext uri="{A12FA001-AC4F-418D-AE19-62706E023703}">
                      <ahyp:hlinkClr xmlns:ahyp="http://schemas.microsoft.com/office/drawing/2018/hyperlinkcolor" val="tx"/>
                    </a:ext>
                  </a:extLst>
                </a:hlinkClick>
              </a:rPr>
              <a:t>socialism</a:t>
            </a:r>
            <a:r>
              <a:rPr lang="en-US" sz="2400" b="0" i="0" dirty="0">
                <a:solidFill>
                  <a:srgbClr val="5C323B"/>
                </a:solidFill>
                <a:effectLst/>
                <a:latin typeface="Inter"/>
              </a:rPr>
              <a:t> and originally </a:t>
            </a:r>
            <a:r>
              <a:rPr lang="en-US" sz="2400" b="0" i="0" u="none" strike="noStrike" dirty="0">
                <a:solidFill>
                  <a:srgbClr val="5C323B"/>
                </a:solidFill>
                <a:effectLst/>
                <a:latin typeface="Inter"/>
                <a:hlinkClick r:id="rId8" tooltip="Communism">
                  <a:extLst>
                    <a:ext uri="{A12FA001-AC4F-418D-AE19-62706E023703}">
                      <ahyp:hlinkClr xmlns:ahyp="http://schemas.microsoft.com/office/drawing/2018/hyperlinkcolor" val="tx"/>
                    </a:ext>
                  </a:extLst>
                </a:hlinkClick>
              </a:rPr>
              <a:t>communism</a:t>
            </a:r>
            <a:r>
              <a:rPr lang="en-US" sz="2400" b="0" i="0" dirty="0">
                <a:solidFill>
                  <a:srgbClr val="5C323B"/>
                </a:solidFill>
                <a:effectLst/>
                <a:latin typeface="Inter"/>
              </a:rPr>
              <a:t>.</a:t>
            </a:r>
          </a:p>
          <a:p>
            <a:pPr marL="800100" lvl="1" indent="-342900">
              <a:buFont typeface="Arial" panose="020B0604020202020204" pitchFamily="34" charset="0"/>
              <a:buChar char="•"/>
            </a:pPr>
            <a:endParaRPr lang="en-US" sz="2400" dirty="0">
              <a:solidFill>
                <a:srgbClr val="5C323B"/>
              </a:solidFill>
              <a:latin typeface="Inter"/>
            </a:endParaRPr>
          </a:p>
          <a:p>
            <a:r>
              <a:rPr lang="en-US" sz="2400" dirty="0">
                <a:solidFill>
                  <a:srgbClr val="5C323B"/>
                </a:solidFill>
                <a:latin typeface="Inter"/>
              </a:rPr>
              <a:t>Lawsuits with reams of fossil fuel company documents show they also funded a web of global warming deniers while they used global warming science in their business decisions.  The Claim- they lied to protect their profitability. </a:t>
            </a:r>
          </a:p>
          <a:p>
            <a:pPr lvl="1"/>
            <a:endParaRPr lang="en-US" sz="2800" dirty="0"/>
          </a:p>
          <a:p>
            <a:pPr marL="342900" indent="-342900">
              <a:buFont typeface="Arial" panose="020B0604020202020204" pitchFamily="34" charset="0"/>
              <a:buChar char="•"/>
            </a:pPr>
            <a:endParaRPr lang="en-US" sz="2400" b="0" i="0" dirty="0">
              <a:solidFill>
                <a:srgbClr val="5C323B"/>
              </a:solidFill>
              <a:effectLst/>
              <a:latin typeface="Inter"/>
            </a:endParaRPr>
          </a:p>
        </p:txBody>
      </p:sp>
    </p:spTree>
    <p:extLst>
      <p:ext uri="{BB962C8B-B14F-4D97-AF65-F5344CB8AC3E}">
        <p14:creationId xmlns:p14="http://schemas.microsoft.com/office/powerpoint/2010/main" val="2114491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7BC918E430B194F8D8B2E58B15BA138" ma:contentTypeVersion="4" ma:contentTypeDescription="Create a new document." ma:contentTypeScope="" ma:versionID="cbd7f02b4a8714c477433c74d011cb92">
  <xsd:schema xmlns:xsd="http://www.w3.org/2001/XMLSchema" xmlns:xs="http://www.w3.org/2001/XMLSchema" xmlns:p="http://schemas.microsoft.com/office/2006/metadata/properties" xmlns:ns2="05a0b5f0-3b40-44b2-a86c-f02980cacf3c" targetNamespace="http://schemas.microsoft.com/office/2006/metadata/properties" ma:root="true" ma:fieldsID="bb2e38a35fc0d00bec5c8372a98db1a1" ns2:_="">
    <xsd:import namespace="05a0b5f0-3b40-44b2-a86c-f02980cacf3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a0b5f0-3b40-44b2-a86c-f02980cacf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FE538C-A8D0-47E2-A71D-309A0643EC2E}">
  <ds:schemaRefs>
    <ds:schemaRef ds:uri="http://schemas.openxmlformats.org/package/2006/metadata/core-properties"/>
    <ds:schemaRef ds:uri="http://purl.org/dc/terms/"/>
    <ds:schemaRef ds:uri="http://schemas.microsoft.com/office/infopath/2007/PartnerControls"/>
    <ds:schemaRef ds:uri="http://schemas.microsoft.com/office/2006/metadata/properties"/>
    <ds:schemaRef ds:uri="http://schemas.microsoft.com/office/2006/documentManagement/types"/>
    <ds:schemaRef ds:uri="http://purl.org/dc/elements/1.1/"/>
    <ds:schemaRef ds:uri="05a0b5f0-3b40-44b2-a86c-f02980cacf3c"/>
    <ds:schemaRef ds:uri="http://www.w3.org/XML/1998/namespace"/>
    <ds:schemaRef ds:uri="http://purl.org/dc/dcmitype/"/>
  </ds:schemaRefs>
</ds:datastoreItem>
</file>

<file path=customXml/itemProps2.xml><?xml version="1.0" encoding="utf-8"?>
<ds:datastoreItem xmlns:ds="http://schemas.openxmlformats.org/officeDocument/2006/customXml" ds:itemID="{117ACC28-3401-4C03-B5C4-F5BC35A5BF80}">
  <ds:schemaRefs>
    <ds:schemaRef ds:uri="http://schemas.microsoft.com/sharepoint/v3/contenttype/forms"/>
  </ds:schemaRefs>
</ds:datastoreItem>
</file>

<file path=customXml/itemProps3.xml><?xml version="1.0" encoding="utf-8"?>
<ds:datastoreItem xmlns:ds="http://schemas.openxmlformats.org/officeDocument/2006/customXml" ds:itemID="{C247396D-5CB1-43CD-AEC8-306EB00E58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a0b5f0-3b40-44b2-a86c-f02980cacf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500</TotalTime>
  <Words>3411</Words>
  <Application>Microsoft Office PowerPoint</Application>
  <PresentationFormat>Widescreen</PresentationFormat>
  <Paragraphs>331</Paragraphs>
  <Slides>35</Slides>
  <Notes>29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35</vt:i4>
      </vt:variant>
    </vt:vector>
  </HeadingPairs>
  <TitlesOfParts>
    <vt:vector size="48" baseType="lpstr">
      <vt:lpstr>__fkRomanStandard_6bdc6d</vt:lpstr>
      <vt:lpstr>Aharoni</vt:lpstr>
      <vt:lpstr>Arial</vt:lpstr>
      <vt:lpstr>Calibri</vt:lpstr>
      <vt:lpstr>Calibri Light</vt:lpstr>
      <vt:lpstr>Georgia</vt:lpstr>
      <vt:lpstr>Inter</vt:lpstr>
      <vt:lpstr>ProximaNova-Regular</vt:lpstr>
      <vt:lpstr>Rubik</vt:lpstr>
      <vt:lpstr>Tiempos</vt:lpstr>
      <vt:lpstr>TNYAdobeCaslonPro</vt:lpstr>
      <vt:lpstr>Wingdings</vt:lpstr>
      <vt:lpstr>Office Theme</vt:lpstr>
      <vt:lpstr>Discerning Climate Change Information and Responses</vt:lpstr>
      <vt:lpstr>PowerPoint Presentation</vt:lpstr>
      <vt:lpstr>Why Sustainability at SPU?</vt:lpstr>
      <vt:lpstr>We’re in a loving, creative, and generous creator’s story</vt:lpstr>
      <vt:lpstr>Earth’s  Rapidly Increasing Fever</vt:lpstr>
      <vt:lpstr>My reference   As science predicted, now we’re having Extreme  Droughts, Wildfires, Storms, Floods, Health issues. </vt:lpstr>
      <vt:lpstr>PowerPoint Presentation</vt:lpstr>
      <vt:lpstr>Why haven’t we done more? </vt:lpstr>
      <vt:lpstr>History of Disinformation</vt:lpstr>
      <vt:lpstr>How do They Spread Disinformation?</vt:lpstr>
      <vt:lpstr>Social Media impacts? </vt:lpstr>
      <vt:lpstr>Who‘s spreading Disinformation?</vt:lpstr>
      <vt:lpstr>99.9 percent of peer-reviewed science studies agree on climate change but</vt:lpstr>
      <vt:lpstr>12,000 YouTube Videos by Organizations Promote  Climate Denial</vt:lpstr>
      <vt:lpstr>Is It Working?  </vt:lpstr>
      <vt:lpstr>This week’s example of attacks on solutions– Electric Cars</vt:lpstr>
      <vt:lpstr>Enablers</vt:lpstr>
      <vt:lpstr>My strategy for news intake </vt:lpstr>
      <vt:lpstr>The parable of the flowers;   anger,   lament/ prayer,   re-imagine</vt:lpstr>
      <vt:lpstr>How can you respond when you get content that implies?</vt:lpstr>
      <vt:lpstr>Responses</vt:lpstr>
      <vt:lpstr> Good News</vt:lpstr>
      <vt:lpstr>You are fighting climate change by living in Seattle </vt:lpstr>
      <vt:lpstr> More Good News   </vt:lpstr>
      <vt:lpstr>Join our loving, creative and generous creator</vt:lpstr>
      <vt:lpstr>Questions?</vt:lpstr>
      <vt:lpstr>Urgency due to triggers of unforeseeable impacts</vt:lpstr>
      <vt:lpstr>    How were we doing 2021   Fever reduction efforts;  2021 COP agreements </vt:lpstr>
      <vt:lpstr>    COP28 – December 2024    </vt:lpstr>
      <vt:lpstr>The challenge is fulfilling 2030 Actions      </vt:lpstr>
      <vt:lpstr>What’s the Red Hot issue?</vt:lpstr>
      <vt:lpstr>Who’s concerned and what are they doing?</vt:lpstr>
      <vt:lpstr>What you can do at  SPU:</vt:lpstr>
      <vt:lpstr>PowerPoint Presentation</vt:lpstr>
      <vt:lpstr>Faith initiatives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Creation</dc:title>
  <dc:creator>Ben Hartley</dc:creator>
  <cp:lastModifiedBy>Plunkett, Janette</cp:lastModifiedBy>
  <cp:revision>36</cp:revision>
  <cp:lastPrinted>2024-01-23T18:53:09Z</cp:lastPrinted>
  <dcterms:created xsi:type="dcterms:W3CDTF">2021-10-05T17:43:31Z</dcterms:created>
  <dcterms:modified xsi:type="dcterms:W3CDTF">2024-01-25T20:53:50Z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0x01010037BC918E430B194F8D8B2E58B15BA138</vt:lpwstr>
  </property>
</Properties>
</file>