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Erickson" userId="4b969dac8bb08f04" providerId="LiveId" clId="{53F2B8D1-F30F-4FFC-839C-995C5C53732A}"/>
    <pc:docChg chg="custSel delSld modSld">
      <pc:chgData name="Ingrid Erickson" userId="4b969dac8bb08f04" providerId="LiveId" clId="{53F2B8D1-F30F-4FFC-839C-995C5C53732A}" dt="2024-03-06T23:29:34.395" v="27" actId="20577"/>
      <pc:docMkLst>
        <pc:docMk/>
      </pc:docMkLst>
      <pc:sldChg chg="delSp modSp del mod">
        <pc:chgData name="Ingrid Erickson" userId="4b969dac8bb08f04" providerId="LiveId" clId="{53F2B8D1-F30F-4FFC-839C-995C5C53732A}" dt="2024-03-03T17:21:38.202" v="5" actId="47"/>
        <pc:sldMkLst>
          <pc:docMk/>
          <pc:sldMk cId="0" sldId="257"/>
        </pc:sldMkLst>
        <pc:spChg chg="mod">
          <ac:chgData name="Ingrid Erickson" userId="4b969dac8bb08f04" providerId="LiveId" clId="{53F2B8D1-F30F-4FFC-839C-995C5C53732A}" dt="2024-03-03T17:20:48.976" v="4" actId="1076"/>
          <ac:spMkLst>
            <pc:docMk/>
            <pc:sldMk cId="0" sldId="257"/>
            <ac:spMk id="98" creationId="{00000000-0000-0000-0000-000000000000}"/>
          </ac:spMkLst>
        </pc:spChg>
        <pc:spChg chg="mod">
          <ac:chgData name="Ingrid Erickson" userId="4b969dac8bb08f04" providerId="LiveId" clId="{53F2B8D1-F30F-4FFC-839C-995C5C53732A}" dt="2024-03-03T17:20:45.725" v="3" actId="1076"/>
          <ac:spMkLst>
            <pc:docMk/>
            <pc:sldMk cId="0" sldId="257"/>
            <ac:spMk id="99" creationId="{00000000-0000-0000-0000-000000000000}"/>
          </ac:spMkLst>
        </pc:spChg>
        <pc:picChg chg="del">
          <ac:chgData name="Ingrid Erickson" userId="4b969dac8bb08f04" providerId="LiveId" clId="{53F2B8D1-F30F-4FFC-839C-995C5C53732A}" dt="2024-03-03T17:20:34.878" v="0" actId="478"/>
          <ac:picMkLst>
            <pc:docMk/>
            <pc:sldMk cId="0" sldId="257"/>
            <ac:picMk id="94" creationId="{00000000-0000-0000-0000-000000000000}"/>
          </ac:picMkLst>
        </pc:picChg>
        <pc:picChg chg="mod">
          <ac:chgData name="Ingrid Erickson" userId="4b969dac8bb08f04" providerId="LiveId" clId="{53F2B8D1-F30F-4FFC-839C-995C5C53732A}" dt="2024-03-03T17:20:40.796" v="2" actId="1076"/>
          <ac:picMkLst>
            <pc:docMk/>
            <pc:sldMk cId="0" sldId="257"/>
            <ac:picMk id="95" creationId="{00000000-0000-0000-0000-000000000000}"/>
          </ac:picMkLst>
        </pc:picChg>
        <pc:picChg chg="mod">
          <ac:chgData name="Ingrid Erickson" userId="4b969dac8bb08f04" providerId="LiveId" clId="{53F2B8D1-F30F-4FFC-839C-995C5C53732A}" dt="2024-03-03T17:20:36.903" v="1" actId="1076"/>
          <ac:picMkLst>
            <pc:docMk/>
            <pc:sldMk cId="0" sldId="257"/>
            <ac:picMk id="96" creationId="{00000000-0000-0000-0000-000000000000}"/>
          </ac:picMkLst>
        </pc:picChg>
      </pc:sldChg>
      <pc:sldChg chg="del">
        <pc:chgData name="Ingrid Erickson" userId="4b969dac8bb08f04" providerId="LiveId" clId="{53F2B8D1-F30F-4FFC-839C-995C5C53732A}" dt="2024-03-03T17:21:39.928" v="6" actId="47"/>
        <pc:sldMkLst>
          <pc:docMk/>
          <pc:sldMk cId="0" sldId="258"/>
        </pc:sldMkLst>
      </pc:sldChg>
      <pc:sldChg chg="modSp mod">
        <pc:chgData name="Ingrid Erickson" userId="4b969dac8bb08f04" providerId="LiveId" clId="{53F2B8D1-F30F-4FFC-839C-995C5C53732A}" dt="2024-03-06T23:29:15.165" v="8" actId="20577"/>
        <pc:sldMkLst>
          <pc:docMk/>
          <pc:sldMk cId="0" sldId="264"/>
        </pc:sldMkLst>
        <pc:spChg chg="mod">
          <ac:chgData name="Ingrid Erickson" userId="4b969dac8bb08f04" providerId="LiveId" clId="{53F2B8D1-F30F-4FFC-839C-995C5C53732A}" dt="2024-03-06T23:29:15.165" v="8" actId="20577"/>
          <ac:spMkLst>
            <pc:docMk/>
            <pc:sldMk cId="0" sldId="264"/>
            <ac:spMk id="159" creationId="{00000000-0000-0000-0000-000000000000}"/>
          </ac:spMkLst>
        </pc:spChg>
      </pc:sldChg>
      <pc:sldChg chg="modSp mod">
        <pc:chgData name="Ingrid Erickson" userId="4b969dac8bb08f04" providerId="LiveId" clId="{53F2B8D1-F30F-4FFC-839C-995C5C53732A}" dt="2024-03-06T23:29:34.395" v="27" actId="20577"/>
        <pc:sldMkLst>
          <pc:docMk/>
          <pc:sldMk cId="0" sldId="267"/>
        </pc:sldMkLst>
        <pc:spChg chg="mod">
          <ac:chgData name="Ingrid Erickson" userId="4b969dac8bb08f04" providerId="LiveId" clId="{53F2B8D1-F30F-4FFC-839C-995C5C53732A}" dt="2024-03-06T23:29:34.395" v="27" actId="20577"/>
          <ac:spMkLst>
            <pc:docMk/>
            <pc:sldMk cId="0" sldId="267"/>
            <ac:spMk id="1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da9db898c_8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da9db898c_8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da9db89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da9db89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7763686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7763686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7816078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7816078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77636861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77636861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77636861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77636861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77636861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77636861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da9db898c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da9db898c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b46a400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b46a400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7816078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7816078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731125"/>
            <a:ext cx="803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Healthy Coping Mechanisms Within Recovery Setting</a:t>
            </a:r>
            <a:endParaRPr sz="24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0" y="2753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Ylliam, Izzi, Hallie, Ingrid, Hannah &amp; Hanin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 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848550" y="2046375"/>
            <a:ext cx="7688700" cy="15633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>
                <a:solidFill>
                  <a:srgbClr val="060606"/>
                </a:solidFill>
              </a:rPr>
              <a:t>Establish rapport early on </a:t>
            </a:r>
            <a:endParaRPr sz="1800" dirty="0">
              <a:solidFill>
                <a:srgbClr val="060606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>
                <a:solidFill>
                  <a:srgbClr val="060606"/>
                </a:solidFill>
              </a:rPr>
              <a:t>Include an art bin at the site for continued coping </a:t>
            </a:r>
            <a:endParaRPr sz="1800" dirty="0">
              <a:solidFill>
                <a:srgbClr val="060606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>
                <a:solidFill>
                  <a:srgbClr val="060606"/>
                </a:solidFill>
              </a:rPr>
              <a:t>Create weekly journaling activity time </a:t>
            </a:r>
            <a:endParaRPr sz="1800" dirty="0">
              <a:solidFill>
                <a:srgbClr val="06060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017850" y="2235900"/>
            <a:ext cx="3108300" cy="6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040"/>
              <a:t>Questions? </a:t>
            </a:r>
            <a:endParaRPr sz="404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 b="1"/>
              <a:t>Population</a:t>
            </a:r>
            <a:endParaRPr sz="2820" b="1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GB" sz="2000">
                <a:solidFill>
                  <a:schemeClr val="dk2"/>
                </a:solidFill>
              </a:rPr>
              <a:t>Unhoused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GB" sz="2000">
                <a:solidFill>
                  <a:schemeClr val="dk2"/>
                </a:solidFill>
              </a:rPr>
              <a:t>Post-trauma 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GB" sz="2000">
                <a:solidFill>
                  <a:schemeClr val="dk2"/>
                </a:solidFill>
              </a:rPr>
              <a:t>Addictive behaviors/ recovering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GB" sz="2000">
                <a:solidFill>
                  <a:schemeClr val="dk2"/>
                </a:solidFill>
              </a:rPr>
              <a:t>Mental health 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14" name="Google Shape;114;p16" descr="156,164 Cartoon Community Royalty-Free Photos and Stock Images |  Shuttersto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175" y="585475"/>
            <a:ext cx="2888475" cy="20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OU College of Medicine &gt; Academic Departments &gt; Psychiatry and Behavioral  Sciences &gt; Terrorism and Disaster Center &gt; CART - Community Resilience  Toolki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8875" y="3206500"/>
            <a:ext cx="4790650" cy="17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6517300" y="2648675"/>
            <a:ext cx="2420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https://www.shutterstock.com/search/cartoon-community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5286375" y="4828950"/>
            <a:ext cx="32202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https://medicine.ouhsc.edu/academic-departments/psychiatry-and-behavioral-sciences/terrorism-and-disaster-center/cart-community-resilience-toolkit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 b="1"/>
              <a:t>Assessment/</a:t>
            </a:r>
            <a:r>
              <a:rPr lang="en-GB" sz="2820"/>
              <a:t>P</a:t>
            </a:r>
            <a:r>
              <a:rPr lang="en-GB" sz="2820" b="1"/>
              <a:t>lanning</a:t>
            </a:r>
            <a:endParaRPr sz="2820" b="1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300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Windshield survey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Verbal surveys of clients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Liaison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Gantt chart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Weekly report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Established relationships and trust in previous visits and then began interventions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049" y="2478300"/>
            <a:ext cx="2261076" cy="226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5225" y="784725"/>
            <a:ext cx="2534649" cy="20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6195225" y="2835500"/>
            <a:ext cx="2868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https://www.pinterest.com/pin/301107925078283113/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572000" y="4803950"/>
            <a:ext cx="216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https://www.cleanpng.com/png-service-business-organization-logistics-consultant-843759/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727650" y="56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 b="1"/>
              <a:t>Nursing Diagnosis</a:t>
            </a:r>
            <a:endParaRPr sz="2820" b="1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470450" y="1518900"/>
            <a:ext cx="8412900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FF"/>
                </a:solidFill>
              </a:rPr>
              <a:t>Ineffective coping</a:t>
            </a:r>
            <a:r>
              <a:rPr lang="en-GB" sz="2600">
                <a:solidFill>
                  <a:schemeClr val="dk2"/>
                </a:solidFill>
              </a:rPr>
              <a:t> </a:t>
            </a:r>
            <a:endParaRPr sz="2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     </a:t>
            </a:r>
            <a:r>
              <a:rPr lang="en-GB" sz="1825" i="1">
                <a:solidFill>
                  <a:schemeClr val="dk2"/>
                </a:solidFill>
              </a:rPr>
              <a:t>r/t</a:t>
            </a:r>
            <a:r>
              <a:rPr lang="en-GB" sz="1825">
                <a:solidFill>
                  <a:schemeClr val="dk2"/>
                </a:solidFill>
              </a:rPr>
              <a:t> </a:t>
            </a:r>
            <a:r>
              <a:rPr lang="en-GB" sz="1825" i="1">
                <a:solidFill>
                  <a:schemeClr val="dk2"/>
                </a:solidFill>
              </a:rPr>
              <a:t>the </a:t>
            </a:r>
            <a:r>
              <a:rPr lang="en-GB" sz="2600">
                <a:solidFill>
                  <a:srgbClr val="9900FF"/>
                </a:solidFill>
              </a:rPr>
              <a:t>instability of recovery</a:t>
            </a:r>
            <a:r>
              <a:rPr lang="en-GB" sz="2600">
                <a:solidFill>
                  <a:schemeClr val="dk2"/>
                </a:solidFill>
              </a:rPr>
              <a:t> </a:t>
            </a:r>
            <a:endParaRPr sz="2600">
              <a:solidFill>
                <a:schemeClr val="dk2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  </a:t>
            </a:r>
            <a:r>
              <a:rPr lang="en-GB" sz="1825" i="1">
                <a:solidFill>
                  <a:schemeClr val="dk2"/>
                </a:solidFill>
              </a:rPr>
              <a:t>secondary</a:t>
            </a:r>
            <a:r>
              <a:rPr lang="en-GB" sz="1600" i="1">
                <a:solidFill>
                  <a:schemeClr val="dk2"/>
                </a:solidFill>
              </a:rPr>
              <a:t> to</a:t>
            </a:r>
            <a:r>
              <a:rPr lang="en-GB" sz="2600">
                <a:solidFill>
                  <a:schemeClr val="dk2"/>
                </a:solidFill>
              </a:rPr>
              <a:t> </a:t>
            </a:r>
            <a:r>
              <a:rPr lang="en-GB" sz="2600">
                <a:solidFill>
                  <a:srgbClr val="38761D"/>
                </a:solidFill>
              </a:rPr>
              <a:t>stress</a:t>
            </a:r>
            <a:r>
              <a:rPr lang="en-GB" sz="2600">
                <a:solidFill>
                  <a:schemeClr val="dk2"/>
                </a:solidFill>
              </a:rPr>
              <a:t> </a:t>
            </a:r>
            <a:endParaRPr sz="2600">
              <a:solidFill>
                <a:schemeClr val="dk2"/>
              </a:solidFill>
            </a:endParaRPr>
          </a:p>
          <a:p>
            <a:pPr marL="13716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25" i="1">
                <a:solidFill>
                  <a:schemeClr val="dk2"/>
                </a:solidFill>
              </a:rPr>
              <a:t>aeb</a:t>
            </a:r>
            <a:r>
              <a:rPr lang="en-GB" sz="2600">
                <a:solidFill>
                  <a:schemeClr val="dk2"/>
                </a:solidFill>
              </a:rPr>
              <a:t> </a:t>
            </a:r>
            <a:r>
              <a:rPr lang="en-GB" sz="2600">
                <a:solidFill>
                  <a:srgbClr val="CC0000"/>
                </a:solidFill>
              </a:rPr>
              <a:t>client statements of loss of control, drug use, high  blood pressure &amp; client statements of feeling stuck or lonely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34" name="Google Shape;134;p18" descr="Standard Stay Well Stay Safe Sign (Black /Gold) - Smal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413" y="497775"/>
            <a:ext cx="2324225" cy="15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7408075" y="1985725"/>
            <a:ext cx="28926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https://www.walmart.com/ip/Standard-Stay-Well-Stay-Safe-Sign-Black-Gold-Small/2314930299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727650" y="571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 b="1"/>
              <a:t>Project Goal</a:t>
            </a:r>
            <a:endParaRPr sz="2820" b="1"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881742" y="1500463"/>
            <a:ext cx="3298371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dk2"/>
                </a:solidFill>
              </a:rPr>
              <a:t>Clients:</a:t>
            </a:r>
            <a:r>
              <a:rPr lang="en-GB" sz="2400" dirty="0">
                <a:solidFill>
                  <a:schemeClr val="dk2"/>
                </a:solidFill>
              </a:rPr>
              <a:t> identify personal implementation of one healthy coping mechanism by the end of our interventional education session </a:t>
            </a:r>
            <a:endParaRPr sz="2400" dirty="0">
              <a:solidFill>
                <a:schemeClr val="dk2"/>
              </a:solidFill>
            </a:endParaRPr>
          </a:p>
        </p:txBody>
      </p:sp>
      <p:pic>
        <p:nvPicPr>
          <p:cNvPr id="142" name="Google Shape;142;p19" descr="6 Tips for Setting Meaningful Goals - The IllumiLa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225" y="1500463"/>
            <a:ext cx="3481033" cy="24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4781225" y="4657075"/>
            <a:ext cx="3746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https://www.insightsintoimpact.com/6-tips-for-setting-meaningful-goals/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311700" y="553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 b="1"/>
              <a:t>Interventions (Coping mechanisms)</a:t>
            </a:r>
            <a:endParaRPr sz="2820" b="1"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311700" y="1442100"/>
            <a:ext cx="85206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sz="1400">
                <a:solidFill>
                  <a:schemeClr val="dk2"/>
                </a:solidFill>
              </a:rPr>
              <a:t>Journaling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  <a:highlight>
                  <a:srgbClr val="FFFFFF"/>
                </a:highlight>
              </a:rPr>
              <a:t>Improves wellbeing in psychological, relational, &amp;  physical aspects of life</a:t>
            </a:r>
            <a:endParaRPr sz="1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  <a:highlight>
                  <a:srgbClr val="FFFFFF"/>
                </a:highlight>
              </a:rPr>
              <a:t>Reduces mental distress, anxiety, &amp; perceived stress</a:t>
            </a:r>
            <a:endParaRPr sz="1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  <a:highlight>
                  <a:srgbClr val="FFFFFF"/>
                </a:highlight>
              </a:rPr>
              <a:t>Helps manage mental distress, especially concerning anxiety</a:t>
            </a:r>
            <a:endParaRPr sz="1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  <a:highlight>
                  <a:srgbClr val="FFFFFF"/>
                </a:highlight>
              </a:rPr>
              <a:t>Can be done in 15 minutes a few times a week for results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sz="1400">
                <a:solidFill>
                  <a:schemeClr val="dk2"/>
                </a:solidFill>
              </a:rPr>
              <a:t>Art therapy 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</a:rPr>
              <a:t>Reduces stress &amp; anxiety 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</a:rPr>
              <a:t>Improves cognitive functions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sz="1400">
                <a:solidFill>
                  <a:schemeClr val="dk2"/>
                </a:solidFill>
              </a:rPr>
              <a:t>Box breathing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</a:rPr>
              <a:t>Improves mood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</a:rPr>
              <a:t>Reduces stress 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</a:rPr>
              <a:t>Clears &amp; calms the mind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400">
                <a:solidFill>
                  <a:schemeClr val="dk2"/>
                </a:solidFill>
              </a:rPr>
              <a:t>Controls breathing, decreases blood pressure &amp; heart rate</a:t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50" name="Google Shape;150;p20" descr="9 Tips for a Stress-Free year | Atki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075" y="2997850"/>
            <a:ext cx="2478901" cy="18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 descr="Signs and Symptoms of Stress - Orange County Relationship Cen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1525" y="553050"/>
            <a:ext cx="2093575" cy="12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7161575" y="1853850"/>
            <a:ext cx="1883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https://ocrelationshipcenter.com/blog/signs-symptoms-stress/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6648875" y="4866600"/>
            <a:ext cx="231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https://personalbalancecounseling.com/2019/06/09/using-your-body-as-an-ally-to-work-with-stress</a:t>
            </a:r>
            <a:r>
              <a:rPr lang="en-GB" sz="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endParaRPr sz="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669650" y="571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Outcomes </a:t>
            </a:r>
            <a:endParaRPr dirty="0"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727650" y="1406450"/>
            <a:ext cx="7688700" cy="3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500" dirty="0">
                <a:solidFill>
                  <a:srgbClr val="060606"/>
                </a:solidFill>
              </a:rPr>
              <a:t>Pre-intervention survey </a:t>
            </a:r>
            <a:endParaRPr sz="1500" dirty="0">
              <a:solidFill>
                <a:srgbClr val="060606"/>
              </a:solidFill>
            </a:endParaRPr>
          </a:p>
          <a:p>
            <a:pPr marL="914400" lvl="1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500" dirty="0">
                <a:solidFill>
                  <a:srgbClr val="060606"/>
                </a:solidFill>
              </a:rPr>
              <a:t>17 clients</a:t>
            </a:r>
            <a:endParaRPr sz="1500" dirty="0">
              <a:solidFill>
                <a:srgbClr val="060606"/>
              </a:solidFill>
            </a:endParaRPr>
          </a:p>
          <a:p>
            <a:pPr marL="914400" lvl="1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500" dirty="0">
                <a:solidFill>
                  <a:srgbClr val="060606"/>
                </a:solidFill>
              </a:rPr>
              <a:t>64.7% do not currently have healthy coping mechanism</a:t>
            </a:r>
            <a:endParaRPr sz="1500" dirty="0">
              <a:solidFill>
                <a:srgbClr val="060606"/>
              </a:solidFill>
            </a:endParaRPr>
          </a:p>
          <a:p>
            <a:pPr marL="457200" lvl="0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500" dirty="0">
                <a:solidFill>
                  <a:srgbClr val="060606"/>
                </a:solidFill>
              </a:rPr>
              <a:t>Art &amp; Journaling therapy </a:t>
            </a:r>
            <a:endParaRPr sz="1500" dirty="0">
              <a:solidFill>
                <a:srgbClr val="060606"/>
              </a:solidFill>
            </a:endParaRPr>
          </a:p>
          <a:p>
            <a:pPr marL="914400" lvl="1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500" dirty="0">
                <a:solidFill>
                  <a:srgbClr val="060606"/>
                </a:solidFill>
              </a:rPr>
              <a:t>47% found beneficial </a:t>
            </a:r>
            <a:endParaRPr sz="1500" dirty="0">
              <a:solidFill>
                <a:srgbClr val="060606"/>
              </a:solidFill>
            </a:endParaRPr>
          </a:p>
          <a:p>
            <a:pPr marL="457200" lvl="0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500" dirty="0">
                <a:solidFill>
                  <a:srgbClr val="060606"/>
                </a:solidFill>
              </a:rPr>
              <a:t>Box-breathing</a:t>
            </a:r>
            <a:endParaRPr sz="1500" dirty="0">
              <a:solidFill>
                <a:srgbClr val="060606"/>
              </a:solidFill>
            </a:endParaRPr>
          </a:p>
          <a:p>
            <a:pPr marL="914400" lvl="1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500" dirty="0">
                <a:solidFill>
                  <a:srgbClr val="060606"/>
                </a:solidFill>
              </a:rPr>
              <a:t>6 clients </a:t>
            </a:r>
            <a:endParaRPr sz="1500" dirty="0">
              <a:solidFill>
                <a:srgbClr val="060606"/>
              </a:solidFill>
            </a:endParaRPr>
          </a:p>
          <a:p>
            <a:pPr marL="914400" lvl="1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500" dirty="0">
                <a:solidFill>
                  <a:srgbClr val="060606"/>
                </a:solidFill>
              </a:rPr>
              <a:t>83% reduction in BP</a:t>
            </a:r>
            <a:endParaRPr sz="1500" dirty="0">
              <a:solidFill>
                <a:srgbClr val="060606"/>
              </a:solidFill>
            </a:endParaRPr>
          </a:p>
          <a:p>
            <a:pPr marL="457200" lvl="0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500" dirty="0">
                <a:solidFill>
                  <a:srgbClr val="060606"/>
                </a:solidFill>
              </a:rPr>
              <a:t> Post intervention data -Will the interventions be used? </a:t>
            </a:r>
            <a:endParaRPr sz="1500" dirty="0">
              <a:solidFill>
                <a:srgbClr val="060606"/>
              </a:solidFill>
            </a:endParaRPr>
          </a:p>
          <a:p>
            <a:pPr marL="914400" lvl="1" indent="-3225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500" dirty="0">
                <a:solidFill>
                  <a:srgbClr val="060606"/>
                </a:solidFill>
              </a:rPr>
              <a:t>15 clients - 40% new implementation </a:t>
            </a:r>
            <a:endParaRPr sz="1500" dirty="0">
              <a:solidFill>
                <a:srgbClr val="06060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950" y="1964750"/>
            <a:ext cx="2435400" cy="24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6466375" y="4400150"/>
            <a:ext cx="23853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https://giphy.com/stickers/art-therapy-arttherapy-RfMlSAsZtCkXvxWRHb</a:t>
            </a:r>
            <a:endParaRPr sz="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618000" y="618575"/>
            <a:ext cx="76887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Post-Intervention Outcomes</a:t>
            </a:r>
            <a:endParaRPr/>
          </a:p>
        </p:txBody>
      </p:sp>
      <p:pic>
        <p:nvPicPr>
          <p:cNvPr id="167" name="Google Shape;167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400" y="1545125"/>
            <a:ext cx="5671776" cy="35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3002638" y="1277054"/>
            <a:ext cx="35433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How effective were the interventions?</a:t>
            </a:r>
            <a:endParaRPr sz="15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 b="1"/>
              <a:t>Limitations </a:t>
            </a:r>
            <a:endParaRPr sz="2820" b="1"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729450" y="2122625"/>
            <a:ext cx="4000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222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6400" dirty="0">
                <a:solidFill>
                  <a:srgbClr val="000000"/>
                </a:solidFill>
              </a:rPr>
              <a:t>Bias from only interested clients </a:t>
            </a:r>
            <a:endParaRPr sz="6400" dirty="0">
              <a:solidFill>
                <a:srgbClr val="000000"/>
              </a:solidFill>
            </a:endParaRPr>
          </a:p>
          <a:p>
            <a:pPr marL="457200" lvl="0" indent="-3222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6400" dirty="0">
                <a:solidFill>
                  <a:srgbClr val="000000"/>
                </a:solidFill>
              </a:rPr>
              <a:t>Data about intervention efficacy included repeat clients and new clients</a:t>
            </a:r>
            <a:endParaRPr sz="6400" dirty="0">
              <a:solidFill>
                <a:srgbClr val="000000"/>
              </a:solidFill>
            </a:endParaRPr>
          </a:p>
          <a:p>
            <a:pPr marL="457200" lvl="0" indent="-3222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6400" dirty="0">
                <a:solidFill>
                  <a:srgbClr val="000000"/>
                </a:solidFill>
              </a:rPr>
              <a:t>No long-term </a:t>
            </a:r>
            <a:r>
              <a:rPr lang="en-GB" sz="6400" dirty="0" err="1">
                <a:solidFill>
                  <a:srgbClr val="000000"/>
                </a:solidFill>
              </a:rPr>
              <a:t>reevaluation</a:t>
            </a:r>
            <a:r>
              <a:rPr lang="en-GB" sz="6400" dirty="0">
                <a:solidFill>
                  <a:srgbClr val="000000"/>
                </a:solidFill>
              </a:rPr>
              <a:t>  </a:t>
            </a:r>
            <a:endParaRPr sz="6400"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/>
          </a:p>
        </p:txBody>
      </p:sp>
      <p:pic>
        <p:nvPicPr>
          <p:cNvPr id="175" name="Google Shape;175;p23" descr="Triangle Exclamation Clipart Vector, Traffic Sign With Black Border On Red  Triangle And Exclamation Mark, Sign Clipart, Black Exclamation Mark,  Traffic PNG Image For Free Downl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675" y="652000"/>
            <a:ext cx="4000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847550" y="4652500"/>
            <a:ext cx="35706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https://pngtree.com/freepng/traffic-sign-with-black-border-on-red-triangle-and-exclamation-mark_5489819.html</a:t>
            </a:r>
            <a:endParaRPr sz="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396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Lato</vt:lpstr>
      <vt:lpstr>Arial</vt:lpstr>
      <vt:lpstr>Raleway</vt:lpstr>
      <vt:lpstr>Streamline</vt:lpstr>
      <vt:lpstr>Healthy Coping Mechanisms Within Recovery Setting</vt:lpstr>
      <vt:lpstr>Population</vt:lpstr>
      <vt:lpstr>Assessment/Planning</vt:lpstr>
      <vt:lpstr>Nursing Diagnosis</vt:lpstr>
      <vt:lpstr>Project Goal</vt:lpstr>
      <vt:lpstr>Interventions (Coping mechanisms)</vt:lpstr>
      <vt:lpstr>Outcomes </vt:lpstr>
      <vt:lpstr>Post-Intervention Outcomes</vt:lpstr>
      <vt:lpstr>Limitations </vt:lpstr>
      <vt:lpstr>Recommendations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Coping Mechanisms Within Recovery Setting</dc:title>
  <dc:creator>Ingrid Erickson</dc:creator>
  <cp:lastModifiedBy>Ingrid Erickson</cp:lastModifiedBy>
  <cp:revision>1</cp:revision>
  <dcterms:modified xsi:type="dcterms:W3CDTF">2024-03-06T23:29:42Z</dcterms:modified>
</cp:coreProperties>
</file>