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Lst>
  <p:notesMasterIdLst>
    <p:notesMasterId r:id="rId26"/>
  </p:notesMasterIdLst>
  <p:handoutMasterIdLst>
    <p:handoutMasterId r:id="rId27"/>
  </p:handoutMasterIdLst>
  <p:sldIdLst>
    <p:sldId id="287" r:id="rId6"/>
    <p:sldId id="289" r:id="rId7"/>
    <p:sldId id="260" r:id="rId8"/>
    <p:sldId id="293" r:id="rId9"/>
    <p:sldId id="288" r:id="rId10"/>
    <p:sldId id="258" r:id="rId11"/>
    <p:sldId id="259" r:id="rId12"/>
    <p:sldId id="266" r:id="rId13"/>
    <p:sldId id="267" r:id="rId14"/>
    <p:sldId id="265" r:id="rId15"/>
    <p:sldId id="296" r:id="rId16"/>
    <p:sldId id="268" r:id="rId17"/>
    <p:sldId id="294" r:id="rId18"/>
    <p:sldId id="297" r:id="rId19"/>
    <p:sldId id="298" r:id="rId20"/>
    <p:sldId id="299" r:id="rId21"/>
    <p:sldId id="291" r:id="rId22"/>
    <p:sldId id="290" r:id="rId23"/>
    <p:sldId id="292"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7023"/>
    <a:srgbClr val="373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8A0D0-AA18-4AB2-A1E4-06C08701107A}" v="148" vWet="150" dt="2022-10-21T21:56:37.316"/>
    <p1510:client id="{3A6C3FB6-3517-CB0F-62CD-2227A57B991E}" v="356" dt="2022-10-26T16:40:59.437"/>
    <p1510:client id="{94946C0C-EB18-42AA-A2E5-BFA05CFDCA3C}" v="317" dt="2022-11-01T23:34:43.279"/>
    <p1510:client id="{AA31AEEE-F309-F84B-AB3D-57B6A45936B9}" v="116" dt="2022-10-24T18:42:24.703"/>
  </p1510:revLst>
</p1510:revInfo>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11/1/2022</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11/1/2022</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a:p>
        </p:txBody>
      </p:sp>
    </p:spTree>
    <p:extLst>
      <p:ext uri="{BB962C8B-B14F-4D97-AF65-F5344CB8AC3E}">
        <p14:creationId xmlns:p14="http://schemas.microsoft.com/office/powerpoint/2010/main" val="286343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18</a:t>
            </a:fld>
            <a:endParaRPr lang="en-US" noProof="0"/>
          </a:p>
        </p:txBody>
      </p:sp>
    </p:spTree>
    <p:extLst>
      <p:ext uri="{BB962C8B-B14F-4D97-AF65-F5344CB8AC3E}">
        <p14:creationId xmlns:p14="http://schemas.microsoft.com/office/powerpoint/2010/main" val="131508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19</a:t>
            </a:fld>
            <a:endParaRPr lang="en-US" noProof="0"/>
          </a:p>
        </p:txBody>
      </p:sp>
    </p:spTree>
    <p:extLst>
      <p:ext uri="{BB962C8B-B14F-4D97-AF65-F5344CB8AC3E}">
        <p14:creationId xmlns:p14="http://schemas.microsoft.com/office/powerpoint/2010/main" val="252040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20</a:t>
            </a:fld>
            <a:endParaRPr lang="en-US" noProof="0"/>
          </a:p>
        </p:txBody>
      </p:sp>
    </p:spTree>
    <p:extLst>
      <p:ext uri="{BB962C8B-B14F-4D97-AF65-F5344CB8AC3E}">
        <p14:creationId xmlns:p14="http://schemas.microsoft.com/office/powerpoint/2010/main" val="253857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a:p>
        </p:txBody>
      </p:sp>
    </p:spTree>
    <p:extLst>
      <p:ext uri="{BB962C8B-B14F-4D97-AF65-F5344CB8AC3E}">
        <p14:creationId xmlns:p14="http://schemas.microsoft.com/office/powerpoint/2010/main" val="353062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a:p>
        </p:txBody>
      </p:sp>
    </p:spTree>
    <p:extLst>
      <p:ext uri="{BB962C8B-B14F-4D97-AF65-F5344CB8AC3E}">
        <p14:creationId xmlns:p14="http://schemas.microsoft.com/office/powerpoint/2010/main" val="138104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a:p>
        </p:txBody>
      </p:sp>
    </p:spTree>
    <p:extLst>
      <p:ext uri="{BB962C8B-B14F-4D97-AF65-F5344CB8AC3E}">
        <p14:creationId xmlns:p14="http://schemas.microsoft.com/office/powerpoint/2010/main" val="406707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13</a:t>
            </a:fld>
            <a:endParaRPr lang="en-US" noProof="0"/>
          </a:p>
        </p:txBody>
      </p:sp>
    </p:spTree>
    <p:extLst>
      <p:ext uri="{BB962C8B-B14F-4D97-AF65-F5344CB8AC3E}">
        <p14:creationId xmlns:p14="http://schemas.microsoft.com/office/powerpoint/2010/main" val="2026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14</a:t>
            </a:fld>
            <a:endParaRPr lang="en-US" noProof="0"/>
          </a:p>
        </p:txBody>
      </p:sp>
    </p:spTree>
    <p:extLst>
      <p:ext uri="{BB962C8B-B14F-4D97-AF65-F5344CB8AC3E}">
        <p14:creationId xmlns:p14="http://schemas.microsoft.com/office/powerpoint/2010/main" val="225798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15</a:t>
            </a:fld>
            <a:endParaRPr lang="en-US" noProof="0"/>
          </a:p>
        </p:txBody>
      </p:sp>
    </p:spTree>
    <p:extLst>
      <p:ext uri="{BB962C8B-B14F-4D97-AF65-F5344CB8AC3E}">
        <p14:creationId xmlns:p14="http://schemas.microsoft.com/office/powerpoint/2010/main" val="393747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16</a:t>
            </a:fld>
            <a:endParaRPr lang="en-US" noProof="0"/>
          </a:p>
        </p:txBody>
      </p:sp>
    </p:spTree>
    <p:extLst>
      <p:ext uri="{BB962C8B-B14F-4D97-AF65-F5344CB8AC3E}">
        <p14:creationId xmlns:p14="http://schemas.microsoft.com/office/powerpoint/2010/main" val="772012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17</a:t>
            </a:fld>
            <a:endParaRPr lang="en-US" noProof="0"/>
          </a:p>
        </p:txBody>
      </p:sp>
    </p:spTree>
    <p:extLst>
      <p:ext uri="{BB962C8B-B14F-4D97-AF65-F5344CB8AC3E}">
        <p14:creationId xmlns:p14="http://schemas.microsoft.com/office/powerpoint/2010/main" val="42279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 Col Boxe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Shape 16">
            <a:extLst>
              <a:ext uri="{FF2B5EF4-FFF2-40B4-BE49-F238E27FC236}">
                <a16:creationId xmlns:a16="http://schemas.microsoft.com/office/drawing/2014/main" id="{104A7154-903F-8BAA-80AB-AB6377096943}"/>
              </a:ext>
            </a:extLst>
          </p:cNvPr>
          <p:cNvSpPr/>
          <p:nvPr userDrawn="1"/>
        </p:nvSpPr>
        <p:spPr>
          <a:xfrm>
            <a:off x="6181601" y="0"/>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alpha val="0"/>
                </a:schemeClr>
              </a:gs>
              <a:gs pos="100000">
                <a:srgbClr val="D77023"/>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5" name="Freeform: Shape 12">
            <a:extLst>
              <a:ext uri="{FF2B5EF4-FFF2-40B4-BE49-F238E27FC236}">
                <a16:creationId xmlns:a16="http://schemas.microsoft.com/office/drawing/2014/main" id="{6DEFB640-1D55-925C-CCCE-EF96175C4BF5}"/>
              </a:ext>
            </a:extLst>
          </p:cNvPr>
          <p:cNvSpPr/>
          <p:nvPr userDrawn="1"/>
        </p:nvSpPr>
        <p:spPr>
          <a:xfrm rot="9884446" flipH="1">
            <a:off x="7750608" y="-430332"/>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7" name="TextBox 6">
            <a:extLst>
              <a:ext uri="{FF2B5EF4-FFF2-40B4-BE49-F238E27FC236}">
                <a16:creationId xmlns:a16="http://schemas.microsoft.com/office/drawing/2014/main" id="{C279D3D1-A312-9085-F235-0127969B9743}"/>
              </a:ext>
            </a:extLst>
          </p:cNvPr>
          <p:cNvSpPr txBox="1"/>
          <p:nvPr userDrawn="1"/>
        </p:nvSpPr>
        <p:spPr>
          <a:xfrm>
            <a:off x="9448800" y="6581001"/>
            <a:ext cx="1758461" cy="276999"/>
          </a:xfrm>
          <a:prstGeom prst="rect">
            <a:avLst/>
          </a:prstGeom>
          <a:noFill/>
        </p:spPr>
        <p:txBody>
          <a:bodyPr wrap="square">
            <a:spAutoFit/>
          </a:bodyPr>
          <a:lstStyle/>
          <a:p>
            <a:r>
              <a:rPr lang="en-US" sz="1200">
                <a:solidFill>
                  <a:schemeClr val="bg1">
                    <a:lumMod val="50000"/>
                  </a:schemeClr>
                </a:solidFill>
                <a:latin typeface="Arial" panose="020B0604020202020204" pitchFamily="34" charset="0"/>
                <a:cs typeface="Arial" panose="020B0604020202020204" pitchFamily="34" charset="0"/>
              </a:rPr>
              <a:t>ETM | Autumn 2022</a:t>
            </a:r>
          </a:p>
        </p:txBody>
      </p:sp>
      <p:grpSp>
        <p:nvGrpSpPr>
          <p:cNvPr id="8" name="Group 7">
            <a:extLst>
              <a:ext uri="{FF2B5EF4-FFF2-40B4-BE49-F238E27FC236}">
                <a16:creationId xmlns:a16="http://schemas.microsoft.com/office/drawing/2014/main" id="{5DB738C9-7A05-0CDA-9E16-7EF794A98E1A}"/>
              </a:ext>
            </a:extLst>
          </p:cNvPr>
          <p:cNvGrpSpPr/>
          <p:nvPr userDrawn="1"/>
        </p:nvGrpSpPr>
        <p:grpSpPr>
          <a:xfrm>
            <a:off x="10608572" y="5529354"/>
            <a:ext cx="1371124" cy="1051647"/>
            <a:chOff x="10645176" y="4908674"/>
            <a:chExt cx="1371124" cy="1051647"/>
          </a:xfrm>
        </p:grpSpPr>
        <p:sp>
          <p:nvSpPr>
            <p:cNvPr id="9" name="Oval 8">
              <a:extLst>
                <a:ext uri="{FF2B5EF4-FFF2-40B4-BE49-F238E27FC236}">
                  <a16:creationId xmlns:a16="http://schemas.microsoft.com/office/drawing/2014/main" id="{1A033067-14B8-231F-ABBC-75920EA25FE8}"/>
                </a:ext>
                <a:ext uri="{C183D7F6-B498-43B3-948B-1728B52AA6E4}">
                  <adec:decorative xmlns:adec="http://schemas.microsoft.com/office/drawing/2017/decorative" val="1"/>
                </a:ext>
              </a:extLst>
            </p:cNvPr>
            <p:cNvSpPr/>
            <p:nvPr/>
          </p:nvSpPr>
          <p:spPr>
            <a:xfrm>
              <a:off x="10645176" y="4908674"/>
              <a:ext cx="1175792" cy="1051647"/>
            </a:xfrm>
            <a:prstGeom prst="ellipse">
              <a:avLst/>
            </a:prstGeom>
            <a:gradFill flip="none" rotWithShape="1">
              <a:gsLst>
                <a:gs pos="18000">
                  <a:schemeClr val="accent1">
                    <a:lumMod val="5000"/>
                    <a:lumOff val="95000"/>
                  </a:schemeClr>
                </a:gs>
                <a:gs pos="100000">
                  <a:srgbClr val="D77023"/>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97F264-9A56-9D24-A150-06BB0C46EB00}"/>
                </a:ext>
              </a:extLst>
            </p:cNvPr>
            <p:cNvPicPr>
              <a:picLocks noChangeAspect="1"/>
            </p:cNvPicPr>
            <p:nvPr/>
          </p:nvPicPr>
          <p:blipFill>
            <a:blip r:embed="rId2"/>
            <a:stretch>
              <a:fillRect/>
            </a:stretch>
          </p:blipFill>
          <p:spPr>
            <a:xfrm>
              <a:off x="10776174" y="5219176"/>
              <a:ext cx="979526" cy="369331"/>
            </a:xfrm>
            <a:prstGeom prst="rect">
              <a:avLst/>
            </a:prstGeom>
          </p:spPr>
        </p:pic>
        <p:sp>
          <p:nvSpPr>
            <p:cNvPr id="11" name="TextBox 10">
              <a:extLst>
                <a:ext uri="{FF2B5EF4-FFF2-40B4-BE49-F238E27FC236}">
                  <a16:creationId xmlns:a16="http://schemas.microsoft.com/office/drawing/2014/main" id="{109F7F3A-D909-BD9A-52DA-E46655AD928B}"/>
                </a:ext>
              </a:extLst>
            </p:cNvPr>
            <p:cNvSpPr txBox="1"/>
            <p:nvPr/>
          </p:nvSpPr>
          <p:spPr>
            <a:xfrm>
              <a:off x="11233072" y="5464738"/>
              <a:ext cx="783228" cy="261610"/>
            </a:xfrm>
            <a:prstGeom prst="rect">
              <a:avLst/>
            </a:prstGeom>
            <a:noFill/>
          </p:spPr>
          <p:txBody>
            <a:bodyPr wrap="square" rtlCol="0">
              <a:spAutoFit/>
            </a:bodyPr>
            <a:lstStyle/>
            <a:p>
              <a:r>
                <a:rPr lang="en-US" sz="1100" b="1">
                  <a:solidFill>
                    <a:srgbClr val="373536"/>
                  </a:solidFill>
                  <a:latin typeface="Arial" panose="020B0604020202020204" pitchFamily="34" charset="0"/>
                  <a:cs typeface="Arial" panose="020B0604020202020204" pitchFamily="34" charset="0"/>
                </a:rPr>
                <a:t>Week</a:t>
              </a:r>
            </a:p>
          </p:txBody>
        </p:sp>
      </p:grpSp>
    </p:spTree>
    <p:extLst>
      <p:ext uri="{BB962C8B-B14F-4D97-AF65-F5344CB8AC3E}">
        <p14:creationId xmlns:p14="http://schemas.microsoft.com/office/powerpoint/2010/main" val="47048484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6C21-CDF8-E73A-F7E3-EC65686F23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44B980-CF6F-C9D3-71E4-A292E02B83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1BB0F-7231-4B1F-56C8-C7D2E5A7D9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6D76DD-0B75-FC27-6D69-CCFEF1155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AB9054-C8AE-14A5-7286-1DDE1E6B8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2777EF-0C13-31E2-576A-B04F823A925B}"/>
              </a:ext>
            </a:extLst>
          </p:cNvPr>
          <p:cNvSpPr>
            <a:spLocks noGrp="1"/>
          </p:cNvSpPr>
          <p:nvPr>
            <p:ph type="dt" sz="half" idx="10"/>
          </p:nvPr>
        </p:nvSpPr>
        <p:spPr/>
        <p:txBody>
          <a:bodyPr/>
          <a:lstStyle/>
          <a:p>
            <a:fld id="{431A0948-E3E8-46C4-BF92-16AB8117C686}" type="datetimeFigureOut">
              <a:rPr lang="en-US" smtClean="0"/>
              <a:t>11/1/2022</a:t>
            </a:fld>
            <a:endParaRPr lang="en-US"/>
          </a:p>
        </p:txBody>
      </p:sp>
      <p:sp>
        <p:nvSpPr>
          <p:cNvPr id="8" name="Footer Placeholder 7">
            <a:extLst>
              <a:ext uri="{FF2B5EF4-FFF2-40B4-BE49-F238E27FC236}">
                <a16:creationId xmlns:a16="http://schemas.microsoft.com/office/drawing/2014/main" id="{95AD3BD0-A673-E1E8-F30E-0CA8826760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B42F84-9DE9-7AAB-B2D8-11686D40030D}"/>
              </a:ext>
            </a:extLst>
          </p:cNvPr>
          <p:cNvSpPr>
            <a:spLocks noGrp="1"/>
          </p:cNvSpPr>
          <p:nvPr>
            <p:ph type="sldNum" sz="quarter" idx="12"/>
          </p:nvPr>
        </p:nvSpPr>
        <p:spPr/>
        <p:txBody>
          <a:bodyPr/>
          <a:lstStyle/>
          <a:p>
            <a:fld id="{7ABD8499-BDD2-44D8-856E-B177067CAAF5}" type="slidenum">
              <a:rPr lang="en-US" smtClean="0"/>
              <a:t>‹#›</a:t>
            </a:fld>
            <a:endParaRPr lang="en-US"/>
          </a:p>
        </p:txBody>
      </p:sp>
    </p:spTree>
    <p:extLst>
      <p:ext uri="{BB962C8B-B14F-4D97-AF65-F5344CB8AC3E}">
        <p14:creationId xmlns:p14="http://schemas.microsoft.com/office/powerpoint/2010/main" val="404129896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948B-1988-ED79-A7ED-1111B63A3D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D275A-0976-627C-085E-AEEB5ABDC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8FBB84-A1A3-BEC9-7839-6308BB696D55}"/>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59B56DB4-8757-2EBB-8E2D-5BA786811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808B6-8EE4-FE28-7F1C-D208A059D13D}"/>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25699414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A436-6CA5-9A30-5BC0-CC2BBE5D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F8FA6-DF87-BBB7-FBB4-D56383E95D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60509-4AD5-9535-E07F-28BE231555C2}"/>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4FED54B7-51F6-08CC-CABD-F6799D2E1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2E921-52FC-D567-7A43-CE6CCCBA0D2E}"/>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380194776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E4C7-1C71-5D60-2CAD-ACB1D92E65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1CC7B1-5F40-9B46-07AD-FCC2769D8F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D3BB7-E53C-6987-7BA1-EC10B472EB75}"/>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E8D6057B-5586-E7C9-822D-144380EAB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69702-6634-7F57-2E50-5B6BBA0FE9A9}"/>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212279526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14D4-19E5-7053-5ED9-A9FE086F0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70054-807D-58AE-6108-1677AA8D19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E46574-AA28-887B-F3A7-19E0A47B5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F28DA-72C2-570F-516C-0453E39172FE}"/>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6" name="Footer Placeholder 5">
            <a:extLst>
              <a:ext uri="{FF2B5EF4-FFF2-40B4-BE49-F238E27FC236}">
                <a16:creationId xmlns:a16="http://schemas.microsoft.com/office/drawing/2014/main" id="{AC9F32BA-65DA-663A-BE81-1F89C753B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BA85B-77D6-4FDE-B87C-A3A073B638AD}"/>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425471940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FEA8-2896-308A-3FA6-E24EEEB4D9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6D5B22-C31D-D3D4-3D69-232320A8E4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4B87F5-F80B-8471-EC87-445830CEB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DA7F4-06F2-F22B-807C-EEB2BC81F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5CC55F-4861-5000-25F9-4604EC95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A6C2A-5CE3-A85B-0E6F-7F634F899C85}"/>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8" name="Footer Placeholder 7">
            <a:extLst>
              <a:ext uri="{FF2B5EF4-FFF2-40B4-BE49-F238E27FC236}">
                <a16:creationId xmlns:a16="http://schemas.microsoft.com/office/drawing/2014/main" id="{73E99BE3-FA25-1F1F-66B2-94FE416882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43DD6D-B0FC-69E3-E89E-84E024FAC433}"/>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401292711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B495-0E4A-9524-3E57-684FFFFF9D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21814D-7C75-1A4F-B35F-782FFB66C7BE}"/>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4" name="Footer Placeholder 3">
            <a:extLst>
              <a:ext uri="{FF2B5EF4-FFF2-40B4-BE49-F238E27FC236}">
                <a16:creationId xmlns:a16="http://schemas.microsoft.com/office/drawing/2014/main" id="{50057AC3-C27B-AF8A-D6AF-EF25755D8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4515F6-0524-050D-CA0B-FB13C4E3EEDE}"/>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337853266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1D6B6-01E1-3A9F-897C-C66B40D19F14}"/>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3" name="Footer Placeholder 2">
            <a:extLst>
              <a:ext uri="{FF2B5EF4-FFF2-40B4-BE49-F238E27FC236}">
                <a16:creationId xmlns:a16="http://schemas.microsoft.com/office/drawing/2014/main" id="{2286BBCF-D45F-44C4-8FD8-F2A93C611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916021-F427-F5AE-B152-B47F654582D9}"/>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27529282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BDD8-D5F6-52C3-416B-CA428591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3F7BE-22AC-1BE7-C3D1-E7D71766E7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CFBEB2-54DA-541D-CF2F-F673D7C91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88033-D1FF-1907-A1ED-3B964CD296DB}"/>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6" name="Footer Placeholder 5">
            <a:extLst>
              <a:ext uri="{FF2B5EF4-FFF2-40B4-BE49-F238E27FC236}">
                <a16:creationId xmlns:a16="http://schemas.microsoft.com/office/drawing/2014/main" id="{711CF645-02A7-3F60-D8E2-A04602432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F466-BD2F-8BF0-4F51-3CE14157CE4A}"/>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74390182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BC94-66EC-B64E-40E3-BBAE6E964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F2172-6161-3BA8-0545-C4582DB13E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96E144-ACFD-91AF-FB5D-A2CC7A0D8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BAD3E-0513-0E34-A9A9-1CD2D3CDC02F}"/>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6" name="Footer Placeholder 5">
            <a:extLst>
              <a:ext uri="{FF2B5EF4-FFF2-40B4-BE49-F238E27FC236}">
                <a16:creationId xmlns:a16="http://schemas.microsoft.com/office/drawing/2014/main" id="{44D5E94A-139E-2C03-00F6-B7CB527F2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87081-253A-791B-2C38-1D84D3BE1AA0}"/>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218980049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129653" y="108262"/>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rgbClr val="D77023"/>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63065957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2EDB-9DF5-FD6E-8985-EA07458D6F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9425F9-4FC2-27EB-1A2A-B7E7C25519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C61A6-81FC-C9FF-0DD0-450916E01ADE}"/>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F87C4334-1E3C-07A4-037B-87B187F6E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AE337-4690-DC2E-37FE-A3027CC769EA}"/>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85183656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EC6C-8923-AD4F-D423-FB53B7C03A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19E81C-4EEF-8716-446A-1DEE8DBA7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47398-6CE7-44C3-84C6-B13D0A183E6D}"/>
              </a:ext>
            </a:extLst>
          </p:cNvPr>
          <p:cNvSpPr>
            <a:spLocks noGrp="1"/>
          </p:cNvSpPr>
          <p:nvPr>
            <p:ph type="dt" sz="half" idx="10"/>
          </p:nvPr>
        </p:nvSpPr>
        <p:spPr/>
        <p:txBody>
          <a:body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BFF9C593-61D2-CFF1-766F-E2E2A8709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D0EF7-43AA-6216-588D-F5BB491395A4}"/>
              </a:ext>
            </a:extLst>
          </p:cNvPr>
          <p:cNvSpPr>
            <a:spLocks noGrp="1"/>
          </p:cNvSpPr>
          <p:nvPr>
            <p:ph type="sldNum" sz="quarter" idx="12"/>
          </p:nvPr>
        </p:nvSpPr>
        <p:spPr/>
        <p:txBody>
          <a:bodyPr/>
          <a:lstStyle/>
          <a:p>
            <a:fld id="{2B5A2D69-FB99-4249-B6C8-47405B005153}" type="slidenum">
              <a:rPr lang="en-US" smtClean="0"/>
              <a:t>‹#›</a:t>
            </a:fld>
            <a:endParaRPr lang="en-US"/>
          </a:p>
        </p:txBody>
      </p:sp>
    </p:spTree>
    <p:extLst>
      <p:ext uri="{BB962C8B-B14F-4D97-AF65-F5344CB8AC3E}">
        <p14:creationId xmlns:p14="http://schemas.microsoft.com/office/powerpoint/2010/main" val="16121129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1861629"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rgbClr val="D77023"/>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9470" y="-430332"/>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437241" y="1626091"/>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51968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909862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
        <p:nvSpPr>
          <p:cNvPr id="2" name="Freeform: Shape 21">
            <a:extLst>
              <a:ext uri="{FF2B5EF4-FFF2-40B4-BE49-F238E27FC236}">
                <a16:creationId xmlns:a16="http://schemas.microsoft.com/office/drawing/2014/main" id="{BC691A7E-5D5F-4DCD-4AAE-6FDDED1EC1A9}"/>
              </a:ext>
            </a:extLst>
          </p:cNvPr>
          <p:cNvSpPr/>
          <p:nvPr userDrawn="1"/>
        </p:nvSpPr>
        <p:spPr>
          <a:xfrm rot="10800000">
            <a:off x="86754" y="13491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rgbClr val="D77023"/>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 name="Freeform: Shape 22">
            <a:extLst>
              <a:ext uri="{FF2B5EF4-FFF2-40B4-BE49-F238E27FC236}">
                <a16:creationId xmlns:a16="http://schemas.microsoft.com/office/drawing/2014/main" id="{00FD2746-2259-B8CB-33AF-B31D390F6996}"/>
              </a:ext>
            </a:extLst>
          </p:cNvPr>
          <p:cNvSpPr/>
          <p:nvPr userDrawn="1"/>
        </p:nvSpPr>
        <p:spPr>
          <a:xfrm rot="900000">
            <a:off x="-644577" y="159698"/>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715054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71" r:id="rId1"/>
    <p:sldLayoutId id="2147483679" r:id="rId2"/>
    <p:sldLayoutId id="2147483650" r:id="rId3"/>
    <p:sldLayoutId id="2147483677" r:id="rId4"/>
    <p:sldLayoutId id="2147483652" r:id="rId5"/>
    <p:sldLayoutId id="2147483653" r:id="rId6"/>
    <p:sldLayoutId id="2147483654" r:id="rId7"/>
    <p:sldLayoutId id="2147483655" r:id="rId8"/>
    <p:sldLayoutId id="2147483678" r:id="rId9"/>
    <p:sldLayoutId id="2147483694" r:id="rId10"/>
  </p:sldLayoutIdLst>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611EE-40CA-6478-3A2B-00518E1BA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33B181-F0E6-2BE7-38AA-36D761229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2D5F1-00CE-11FE-F54D-8D1B50E64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042FA-1497-DF46-ABB3-DD1B817CD6C7}" type="datetimeFigureOut">
              <a:rPr lang="en-US" smtClean="0"/>
              <a:t>11/1/2022</a:t>
            </a:fld>
            <a:endParaRPr lang="en-US"/>
          </a:p>
        </p:txBody>
      </p:sp>
      <p:sp>
        <p:nvSpPr>
          <p:cNvPr id="5" name="Footer Placeholder 4">
            <a:extLst>
              <a:ext uri="{FF2B5EF4-FFF2-40B4-BE49-F238E27FC236}">
                <a16:creationId xmlns:a16="http://schemas.microsoft.com/office/drawing/2014/main" id="{14B33634-1ECE-2BAB-CB6E-BDDD62199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51344-4EC8-F1A0-CF48-9A529EA8F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A2D69-FB99-4249-B6C8-47405B005153}" type="slidenum">
              <a:rPr lang="en-US" smtClean="0"/>
              <a:t>‹#›</a:t>
            </a:fld>
            <a:endParaRPr lang="en-US"/>
          </a:p>
        </p:txBody>
      </p:sp>
    </p:spTree>
    <p:extLst>
      <p:ext uri="{BB962C8B-B14F-4D97-AF65-F5344CB8AC3E}">
        <p14:creationId xmlns:p14="http://schemas.microsoft.com/office/powerpoint/2010/main" val="16888034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openaccessweek.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spu.libguides.com/author_copyrigh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open.umn.edu/opentextbooks/" TargetMode="External"/><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spu.libguides.com/oer" TargetMode="External"/><Relationship Id="rId5" Type="http://schemas.openxmlformats.org/officeDocument/2006/relationships/hyperlink" Target="https://canvas.spu.edu/" TargetMode="External"/><Relationship Id="rId4" Type="http://schemas.openxmlformats.org/officeDocument/2006/relationships/hyperlink" Target="https://www.oercommon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spu.libguides.com/Data"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Space_Shuttle_Challenger" TargetMode="External"/><Relationship Id="rId3" Type="http://schemas.openxmlformats.org/officeDocument/2006/relationships/image" Target="../media/image8.jpeg"/><Relationship Id="rId7" Type="http://schemas.openxmlformats.org/officeDocument/2006/relationships/hyperlink" Target="https://en.wikipedia.org/wiki/White_Sands_Missile_Rang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n.wikipedia.org/wiki/Edwards_Air_Force_Base" TargetMode="External"/><Relationship Id="rId11" Type="http://schemas.openxmlformats.org/officeDocument/2006/relationships/hyperlink" Target="https://en.wikipedia.org/wiki/List_of_Space_Shuttle_missions" TargetMode="External"/><Relationship Id="rId5" Type="http://schemas.openxmlformats.org/officeDocument/2006/relationships/hyperlink" Target="https://en.wikipedia.org/wiki/Space_Shuttle_Columbia" TargetMode="External"/><Relationship Id="rId10" Type="http://schemas.openxmlformats.org/officeDocument/2006/relationships/hyperlink" Target="https://en.wikipedia.org/wiki/Space_Shuttle_Discovery" TargetMode="External"/><Relationship Id="rId4" Type="http://schemas.openxmlformats.org/officeDocument/2006/relationships/hyperlink" Target="https://en.wikipedia.org/wiki/List_of_Space_Shuttle_missions#cite_note-sts-crew-18" TargetMode="External"/><Relationship Id="rId9" Type="http://schemas.openxmlformats.org/officeDocument/2006/relationships/hyperlink" Target="https://en.wikipedia.org/wiki/Kennedy_Space_Cen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data.un.org/" TargetMode="External"/><Relationship Id="rId2" Type="http://schemas.openxmlformats.org/officeDocument/2006/relationships/hyperlink" Target="https://edg.epa.gov/metadata/catalog/main/home.page"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cdc.gov/nceh/data.ht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33000"/>
                    </a14:imgEffect>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4768949" y="4543454"/>
            <a:ext cx="7210446" cy="2078700"/>
          </a:xfrm>
        </p:spPr>
        <p:txBody>
          <a:bodyPr/>
          <a:lstStyle/>
          <a:p>
            <a:br>
              <a:rPr lang="en-US" sz="3600" b="0">
                <a:solidFill>
                  <a:schemeClr val="tx1"/>
                </a:solidFill>
              </a:rPr>
            </a:br>
            <a:r>
              <a:rPr lang="en-US" sz="3600" b="0">
                <a:solidFill>
                  <a:schemeClr val="tx1"/>
                </a:solidFill>
              </a:rPr>
              <a:t>open data</a:t>
            </a:r>
            <a:br>
              <a:rPr lang="en-US" sz="3600" b="0">
                <a:solidFill>
                  <a:schemeClr val="tx1"/>
                </a:solidFill>
              </a:rPr>
            </a:br>
            <a:r>
              <a:rPr lang="en-US" sz="3600" b="0">
                <a:solidFill>
                  <a:schemeClr val="tx1"/>
                </a:solidFill>
              </a:rPr>
              <a:t>open scholarship</a:t>
            </a:r>
            <a:br>
              <a:rPr lang="en-US" sz="3600" b="0">
                <a:solidFill>
                  <a:schemeClr val="tx1"/>
                </a:solidFill>
              </a:rPr>
            </a:br>
            <a:r>
              <a:rPr lang="en-US" sz="3600" b="0">
                <a:solidFill>
                  <a:schemeClr val="tx1"/>
                </a:solidFill>
              </a:rPr>
              <a:t>open educational resources </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6627251" y="2772995"/>
            <a:ext cx="5352144" cy="1770459"/>
          </a:xfrm>
        </p:spPr>
        <p:txBody>
          <a:bodyPr/>
          <a:lstStyle/>
          <a:p>
            <a:r>
              <a:rPr lang="en-US" sz="4400">
                <a:solidFill>
                  <a:schemeClr val="tx1"/>
                </a:solidFill>
                <a:latin typeface="Corbel" panose="020B0503020204020204" pitchFamily="34" charset="0"/>
              </a:rPr>
              <a:t>ETM Workshop </a:t>
            </a:r>
          </a:p>
          <a:p>
            <a:r>
              <a:rPr lang="en-US" sz="4400">
                <a:solidFill>
                  <a:schemeClr val="tx1"/>
                </a:solidFill>
                <a:latin typeface="Corbel" panose="020B0503020204020204" pitchFamily="34" charset="0"/>
              </a:rPr>
              <a:t>series:</a:t>
            </a:r>
          </a:p>
          <a:p>
            <a:endParaRPr lang="en-US" sz="4400"/>
          </a:p>
        </p:txBody>
      </p:sp>
      <p:pic>
        <p:nvPicPr>
          <p:cNvPr id="6" name="Picture Placeholder 5" descr="Skyline graphic with an open access logo">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a:blip r:embed="rId5"/>
          <a:srcRect/>
          <a:stretch/>
        </p:blipFill>
        <p:spPr>
          <a:xfrm>
            <a:off x="1083586" y="939723"/>
            <a:ext cx="4985493" cy="4985493"/>
          </a:xfrm>
          <a:gradFill>
            <a:gsLst>
              <a:gs pos="0">
                <a:schemeClr val="accent3">
                  <a:lumMod val="50000"/>
                </a:schemeClr>
              </a:gs>
              <a:gs pos="76000">
                <a:schemeClr val="accent3">
                  <a:lumMod val="75000"/>
                </a:schemeClr>
              </a:gs>
            </a:gsLst>
            <a:path path="circle">
              <a:fillToRect l="100000" b="100000"/>
            </a:path>
          </a:gradFill>
        </p:spPr>
      </p:pic>
      <p:sp>
        <p:nvSpPr>
          <p:cNvPr id="4" name="Oval 3">
            <a:extLst>
              <a:ext uri="{FF2B5EF4-FFF2-40B4-BE49-F238E27FC236}">
                <a16:creationId xmlns:a16="http://schemas.microsoft.com/office/drawing/2014/main" id="{5852FA92-B298-7D76-A7A8-6B0628FC6AEB}"/>
              </a:ext>
              <a:ext uri="{C183D7F6-B498-43B3-948B-1728B52AA6E4}">
                <adec:decorative xmlns:adec="http://schemas.microsoft.com/office/drawing/2017/decorative" val="1"/>
              </a:ext>
            </a:extLst>
          </p:cNvPr>
          <p:cNvSpPr/>
          <p:nvPr/>
        </p:nvSpPr>
        <p:spPr>
          <a:xfrm>
            <a:off x="292063" y="3336669"/>
            <a:ext cx="2430801" cy="2430801"/>
          </a:xfrm>
          <a:prstGeom prst="ellipse">
            <a:avLst/>
          </a:prstGeom>
          <a:gradFill flip="none" rotWithShape="1">
            <a:gsLst>
              <a:gs pos="18000">
                <a:schemeClr val="accent1">
                  <a:lumMod val="5000"/>
                  <a:lumOff val="95000"/>
                </a:schemeClr>
              </a:gs>
              <a:gs pos="100000">
                <a:srgbClr val="D77023"/>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a yellow circle and a black background&#10;&#10;Description automatically generated with low confidence">
            <a:extLst>
              <a:ext uri="{FF2B5EF4-FFF2-40B4-BE49-F238E27FC236}">
                <a16:creationId xmlns:a16="http://schemas.microsoft.com/office/drawing/2014/main" id="{BDA80C1E-2860-BCDD-B7D3-F93DE5A13399}"/>
              </a:ext>
            </a:extLst>
          </p:cNvPr>
          <p:cNvPicPr>
            <a:picLocks noChangeAspect="1"/>
          </p:cNvPicPr>
          <p:nvPr/>
        </p:nvPicPr>
        <p:blipFill>
          <a:blip r:embed="rId6"/>
          <a:stretch>
            <a:fillRect/>
          </a:stretch>
        </p:blipFill>
        <p:spPr>
          <a:xfrm>
            <a:off x="537463" y="4250303"/>
            <a:ext cx="1939999" cy="731479"/>
          </a:xfrm>
          <a:prstGeom prst="rect">
            <a:avLst/>
          </a:prstGeom>
        </p:spPr>
      </p:pic>
      <p:sp>
        <p:nvSpPr>
          <p:cNvPr id="7" name="TextBox 6">
            <a:extLst>
              <a:ext uri="{FF2B5EF4-FFF2-40B4-BE49-F238E27FC236}">
                <a16:creationId xmlns:a16="http://schemas.microsoft.com/office/drawing/2014/main" id="{2FE32EC9-61A6-F8A6-5F33-3FEC63960BC9}"/>
              </a:ext>
            </a:extLst>
          </p:cNvPr>
          <p:cNvSpPr txBox="1"/>
          <p:nvPr/>
        </p:nvSpPr>
        <p:spPr>
          <a:xfrm>
            <a:off x="1694234" y="4840399"/>
            <a:ext cx="783228" cy="369332"/>
          </a:xfrm>
          <a:prstGeom prst="rect">
            <a:avLst/>
          </a:prstGeom>
          <a:noFill/>
        </p:spPr>
        <p:txBody>
          <a:bodyPr wrap="none" rtlCol="0">
            <a:spAutoFit/>
          </a:bodyPr>
          <a:lstStyle/>
          <a:p>
            <a:r>
              <a:rPr lang="en-US" b="1">
                <a:solidFill>
                  <a:srgbClr val="373536"/>
                </a:solidFill>
                <a:latin typeface="Arial" panose="020B0604020202020204" pitchFamily="34" charset="0"/>
                <a:cs typeface="Arial" panose="020B0604020202020204" pitchFamily="34" charset="0"/>
              </a:rPr>
              <a:t>Week</a:t>
            </a:r>
          </a:p>
        </p:txBody>
      </p:sp>
      <p:sp>
        <p:nvSpPr>
          <p:cNvPr id="8" name="TextBox 7">
            <a:extLst>
              <a:ext uri="{FF2B5EF4-FFF2-40B4-BE49-F238E27FC236}">
                <a16:creationId xmlns:a16="http://schemas.microsoft.com/office/drawing/2014/main" id="{E3696700-0224-3F20-2F63-DF0ADAE91FE0}"/>
              </a:ext>
            </a:extLst>
          </p:cNvPr>
          <p:cNvSpPr txBox="1"/>
          <p:nvPr/>
        </p:nvSpPr>
        <p:spPr>
          <a:xfrm>
            <a:off x="2759441" y="6024218"/>
            <a:ext cx="1633781" cy="369332"/>
          </a:xfrm>
          <a:prstGeom prst="rect">
            <a:avLst/>
          </a:prstGeom>
          <a:noFill/>
        </p:spPr>
        <p:txBody>
          <a:bodyPr wrap="none" rtlCol="0">
            <a:spAutoFit/>
          </a:bodyPr>
          <a:lstStyle/>
          <a:p>
            <a:r>
              <a:rPr lang="en-US" b="1">
                <a:solidFill>
                  <a:srgbClr val="373536"/>
                </a:solidFill>
                <a:latin typeface="Arial" panose="020B0604020202020204" pitchFamily="34" charset="0"/>
                <a:cs typeface="Arial" panose="020B0604020202020204" pitchFamily="34" charset="0"/>
              </a:rPr>
              <a:t>Autumn 2022</a:t>
            </a:r>
          </a:p>
        </p:txBody>
      </p:sp>
      <p:sp>
        <p:nvSpPr>
          <p:cNvPr id="9" name="TextBox 8">
            <a:extLst>
              <a:ext uri="{FF2B5EF4-FFF2-40B4-BE49-F238E27FC236}">
                <a16:creationId xmlns:a16="http://schemas.microsoft.com/office/drawing/2014/main" id="{E2C092E8-B83C-DB23-1A37-7CAB21CBDB96}"/>
              </a:ext>
            </a:extLst>
          </p:cNvPr>
          <p:cNvSpPr txBox="1"/>
          <p:nvPr/>
        </p:nvSpPr>
        <p:spPr>
          <a:xfrm>
            <a:off x="126924" y="6492553"/>
            <a:ext cx="2879747" cy="276999"/>
          </a:xfrm>
          <a:prstGeom prst="rect">
            <a:avLst/>
          </a:prstGeom>
          <a:noFill/>
        </p:spPr>
        <p:txBody>
          <a:bodyPr wrap="square" lIns="91440" tIns="45720" rIns="91440" bIns="45720" rtlCol="0" anchor="t">
            <a:spAutoFit/>
          </a:bodyPr>
          <a:lstStyle/>
          <a:p>
            <a:r>
              <a:rPr lang="en-US" sz="1200" b="1">
                <a:solidFill>
                  <a:schemeClr val="bg2">
                    <a:lumMod val="50000"/>
                  </a:schemeClr>
                </a:solidFill>
                <a:latin typeface="Arial"/>
                <a:cs typeface="Arial"/>
              </a:rPr>
              <a:t>Photo Credit: </a:t>
            </a:r>
            <a:r>
              <a:rPr lang="en-US" sz="1200" b="1" err="1">
                <a:solidFill>
                  <a:schemeClr val="bg2">
                    <a:lumMod val="50000"/>
                  </a:schemeClr>
                </a:solidFill>
                <a:latin typeface="Arial"/>
                <a:cs typeface="Arial"/>
                <a:hlinkClick r:id="rId7"/>
              </a:rPr>
              <a:t>openaccessweek.org</a:t>
            </a:r>
            <a:endParaRPr lang="en-US" sz="1200" b="1">
              <a:solidFill>
                <a:schemeClr val="bg2">
                  <a:lumMod val="50000"/>
                </a:schemeClr>
              </a:solidFill>
              <a:latin typeface="Arial"/>
              <a:cs typeface="Arial"/>
            </a:endParaRPr>
          </a:p>
        </p:txBody>
      </p:sp>
    </p:spTree>
    <p:extLst>
      <p:ext uri="{BB962C8B-B14F-4D97-AF65-F5344CB8AC3E}">
        <p14:creationId xmlns:p14="http://schemas.microsoft.com/office/powerpoint/2010/main" val="5508317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36D-5027-25F1-1F89-FB0A0AE1F6CF}"/>
              </a:ext>
            </a:extLst>
          </p:cNvPr>
          <p:cNvSpPr>
            <a:spLocks noGrp="1"/>
          </p:cNvSpPr>
          <p:nvPr>
            <p:ph type="title" idx="4294967295"/>
          </p:nvPr>
        </p:nvSpPr>
        <p:spPr>
          <a:xfrm>
            <a:off x="1276082" y="355600"/>
            <a:ext cx="10515600" cy="1325563"/>
          </a:xfrm>
        </p:spPr>
        <p:txBody>
          <a:bodyPr>
            <a:normAutofit fontScale="90000"/>
          </a:bodyPr>
          <a:lstStyle/>
          <a:p>
            <a:r>
              <a:rPr lang="en-US" sz="4000">
                <a:effectLst/>
                <a:latin typeface="Calibri" panose="020F0502020204030204" pitchFamily="34" charset="0"/>
                <a:ea typeface="Calibri" panose="020F0502020204030204" pitchFamily="34" charset="0"/>
                <a:cs typeface="Times New Roman" panose="02020603050405020304" pitchFamily="18" charset="0"/>
              </a:rPr>
              <a:t>What assignments will ask students to find data?</a:t>
            </a:r>
            <a:br>
              <a:rPr lang="en-US" sz="4000">
                <a:effectLst/>
                <a:latin typeface="Calibri" panose="020F0502020204030204" pitchFamily="34" charset="0"/>
                <a:ea typeface="Calibri" panose="020F0502020204030204" pitchFamily="34" charset="0"/>
                <a:cs typeface="Times New Roman" panose="02020603050405020304" pitchFamily="18" charset="0"/>
              </a:rPr>
            </a:br>
            <a:br>
              <a:rPr lang="en-US" sz="4000">
                <a:effectLst/>
                <a:latin typeface="Calibri" panose="020F0502020204030204" pitchFamily="34" charset="0"/>
                <a:ea typeface="Calibri" panose="020F0502020204030204" pitchFamily="34" charset="0"/>
                <a:cs typeface="Times New Roman" panose="02020603050405020304" pitchFamily="18" charset="0"/>
              </a:rPr>
            </a:br>
            <a:r>
              <a:rPr lang="en-US" sz="2400"/>
              <a:t>BUS 3620 Management Information Systems: find data to use while learning visualization software</a:t>
            </a:r>
            <a:endParaRPr lang="en-US" sz="4000"/>
          </a:p>
        </p:txBody>
      </p:sp>
      <p:sp>
        <p:nvSpPr>
          <p:cNvPr id="9" name="Text Placeholder 2">
            <a:extLst>
              <a:ext uri="{FF2B5EF4-FFF2-40B4-BE49-F238E27FC236}">
                <a16:creationId xmlns:a16="http://schemas.microsoft.com/office/drawing/2014/main" id="{0234FF54-923D-38DD-01F0-268FDE4D9C1F}"/>
              </a:ext>
            </a:extLst>
          </p:cNvPr>
          <p:cNvSpPr txBox="1">
            <a:spLocks/>
          </p:cNvSpPr>
          <p:nvPr/>
        </p:nvSpPr>
        <p:spPr>
          <a:xfrm>
            <a:off x="838199" y="2194560"/>
            <a:ext cx="4474465" cy="1088135"/>
          </a:xfrm>
          <a:prstGeom prst="rect">
            <a:avLst/>
          </a:prstGeom>
        </p:spPr>
        <p:txBody>
          <a:bodyPr>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a:solidFill>
                  <a:srgbClr val="000000"/>
                </a:solidFill>
                <a:latin typeface="Calibri" panose="020F0502020204030204" pitchFamily="34" charset="0"/>
                <a:ea typeface="Times New Roman" panose="02020603050405020304" pitchFamily="18" charset="0"/>
              </a:rPr>
              <a:t>“Statista has provided a great macro view of the current economic status of energy drinks</a:t>
            </a:r>
            <a:r>
              <a:rPr lang="en-US" sz="1600" i="1">
                <a:solidFill>
                  <a:srgbClr val="C00000"/>
                </a:solidFill>
                <a:latin typeface="Calibri" panose="020F0502020204030204" pitchFamily="34" charset="0"/>
                <a:ea typeface="Times New Roman" panose="02020603050405020304" pitchFamily="18" charset="0"/>
              </a:rPr>
              <a:t>. It has been a great starting spot to ask more questions and dive deeper into research.”</a:t>
            </a:r>
            <a:endParaRPr lang="en-US" sz="1600" i="1">
              <a:solidFill>
                <a:srgbClr val="C00000"/>
              </a:solidFill>
              <a:latin typeface="Calibri" panose="020F0502020204030204" pitchFamily="34" charset="0"/>
              <a:ea typeface="Calibri" panose="020F0502020204030204" pitchFamily="34" charset="0"/>
            </a:endParaRPr>
          </a:p>
        </p:txBody>
      </p:sp>
      <p:pic>
        <p:nvPicPr>
          <p:cNvPr id="10" name="Content Placeholder 10" descr="Chart&#10;&#10;Description automatically generated">
            <a:extLst>
              <a:ext uri="{FF2B5EF4-FFF2-40B4-BE49-F238E27FC236}">
                <a16:creationId xmlns:a16="http://schemas.microsoft.com/office/drawing/2014/main" id="{26DF11AB-77E5-F2FA-429C-40366ACAE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21" t="21778" r="17587" b="5850"/>
          <a:stretch/>
        </p:blipFill>
        <p:spPr bwMode="auto">
          <a:xfrm>
            <a:off x="5971032" y="1861446"/>
            <a:ext cx="5655628" cy="2964909"/>
          </a:xfrm>
          <a:prstGeom prst="rect">
            <a:avLst/>
          </a:prstGeom>
          <a:ln>
            <a:solidFill>
              <a:schemeClr val="tx1"/>
            </a:solidFill>
          </a:ln>
          <a:extLst>
            <a:ext uri="{53640926-AAD7-44D8-BBD7-CCE9431645EC}">
              <a14:shadowObscured xmlns:a14="http://schemas.microsoft.com/office/drawing/2010/main"/>
            </a:ext>
          </a:extLst>
        </p:spPr>
      </p:pic>
      <p:pic>
        <p:nvPicPr>
          <p:cNvPr id="11" name="Content Placeholder 6" descr="Chart, bar chart&#10;&#10;Description automatically generated">
            <a:extLst>
              <a:ext uri="{FF2B5EF4-FFF2-40B4-BE49-F238E27FC236}">
                <a16:creationId xmlns:a16="http://schemas.microsoft.com/office/drawing/2014/main" id="{6994C28C-6E23-5EFE-7B20-B695F360304A}"/>
              </a:ext>
            </a:extLst>
          </p:cNvPr>
          <p:cNvPicPr>
            <a:picLocks noChangeAspect="1"/>
          </p:cNvPicPr>
          <p:nvPr/>
        </p:nvPicPr>
        <p:blipFill rotWithShape="1">
          <a:blip r:embed="rId3"/>
          <a:srcRect l="2067" t="13951" r="13809" b="6375"/>
          <a:stretch/>
        </p:blipFill>
        <p:spPr bwMode="auto">
          <a:xfrm>
            <a:off x="665163" y="3435164"/>
            <a:ext cx="5157787" cy="2747784"/>
          </a:xfrm>
          <a:prstGeom prst="rect">
            <a:avLst/>
          </a:prstGeom>
          <a:ln>
            <a:solidFill>
              <a:schemeClr val="tx1"/>
            </a:solidFill>
          </a:ln>
          <a:extLst>
            <a:ext uri="{53640926-AAD7-44D8-BBD7-CCE9431645EC}">
              <a14:shadowObscured xmlns:a14="http://schemas.microsoft.com/office/drawing/2010/main"/>
            </a:ext>
          </a:extLst>
        </p:spPr>
      </p:pic>
      <p:sp>
        <p:nvSpPr>
          <p:cNvPr id="12" name="Text Placeholder 4">
            <a:extLst>
              <a:ext uri="{FF2B5EF4-FFF2-40B4-BE49-F238E27FC236}">
                <a16:creationId xmlns:a16="http://schemas.microsoft.com/office/drawing/2014/main" id="{932F8F87-AFB2-45CD-9BBC-DA10E4CC0FE6}"/>
              </a:ext>
            </a:extLst>
          </p:cNvPr>
          <p:cNvSpPr txBox="1">
            <a:spLocks/>
          </p:cNvSpPr>
          <p:nvPr/>
        </p:nvSpPr>
        <p:spPr>
          <a:xfrm>
            <a:off x="5971032" y="4872804"/>
            <a:ext cx="4965192" cy="1242759"/>
          </a:xfrm>
          <a:prstGeom prst="rect">
            <a:avLst/>
          </a:prstGeom>
        </p:spPr>
        <p:txBody>
          <a:bodyPr>
            <a:normAutofit fontScale="62500" lnSpcReduction="2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i="1">
                <a:solidFill>
                  <a:srgbClr val="000000"/>
                </a:solidFill>
                <a:latin typeface="Calibri" panose="020F0502020204030204" pitchFamily="34" charset="0"/>
                <a:ea typeface="Times New Roman" panose="02020603050405020304" pitchFamily="18" charset="0"/>
              </a:rPr>
              <a:t>“My team searched Statista for data on the hard seltzer industry. </a:t>
            </a:r>
            <a:r>
              <a:rPr lang="en-US" i="1">
                <a:solidFill>
                  <a:srgbClr val="C00000"/>
                </a:solidFill>
                <a:latin typeface="Calibri" panose="020F0502020204030204" pitchFamily="34" charset="0"/>
                <a:ea typeface="Times New Roman" panose="02020603050405020304" pitchFamily="18" charset="0"/>
              </a:rPr>
              <a:t>T</a:t>
            </a:r>
            <a:r>
              <a:rPr lang="en-US" sz="2400" i="1">
                <a:solidFill>
                  <a:srgbClr val="C00000"/>
                </a:solidFill>
                <a:latin typeface="Calibri" panose="020F0502020204030204" pitchFamily="34" charset="0"/>
                <a:ea typeface="Times New Roman" panose="02020603050405020304" pitchFamily="18" charset="0"/>
              </a:rPr>
              <a:t>he data going all the way up to 2025 </a:t>
            </a:r>
            <a:r>
              <a:rPr lang="en-US" i="1">
                <a:solidFill>
                  <a:srgbClr val="C00000"/>
                </a:solidFill>
                <a:latin typeface="Calibri" panose="020F0502020204030204" pitchFamily="34" charset="0"/>
                <a:ea typeface="Times New Roman" panose="02020603050405020304" pitchFamily="18" charset="0"/>
              </a:rPr>
              <a:t>is </a:t>
            </a:r>
            <a:r>
              <a:rPr lang="en-US" sz="2400" i="1">
                <a:solidFill>
                  <a:srgbClr val="C00000"/>
                </a:solidFill>
                <a:latin typeface="Calibri" panose="020F0502020204030204" pitchFamily="34" charset="0"/>
                <a:ea typeface="Times New Roman" panose="02020603050405020304" pitchFamily="18" charset="0"/>
              </a:rPr>
              <a:t>helpful in showing a forecast of the growth of hard seltzers </a:t>
            </a:r>
            <a:r>
              <a:rPr lang="en-US" sz="2400" i="1">
                <a:latin typeface="Calibri" panose="020F0502020204030204" pitchFamily="34" charset="0"/>
                <a:ea typeface="Times New Roman" panose="02020603050405020304" pitchFamily="18" charset="0"/>
              </a:rPr>
              <a:t>and </a:t>
            </a:r>
            <a:r>
              <a:rPr lang="en-US" sz="2400" i="1">
                <a:solidFill>
                  <a:srgbClr val="000000"/>
                </a:solidFill>
                <a:latin typeface="Calibri" panose="020F0502020204030204" pitchFamily="34" charset="0"/>
                <a:ea typeface="Times New Roman" panose="02020603050405020304" pitchFamily="18" charset="0"/>
              </a:rPr>
              <a:t>be used to persuade people that hard seltzers are on the rise.”</a:t>
            </a:r>
            <a:r>
              <a:rPr lang="en-US" i="1"/>
              <a:t> </a:t>
            </a:r>
          </a:p>
        </p:txBody>
      </p:sp>
    </p:spTree>
    <p:extLst>
      <p:ext uri="{BB962C8B-B14F-4D97-AF65-F5344CB8AC3E}">
        <p14:creationId xmlns:p14="http://schemas.microsoft.com/office/powerpoint/2010/main" val="8222286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036D-5027-25F1-1F89-FB0A0AE1F6CF}"/>
              </a:ext>
            </a:extLst>
          </p:cNvPr>
          <p:cNvSpPr>
            <a:spLocks noGrp="1"/>
          </p:cNvSpPr>
          <p:nvPr>
            <p:ph type="title" idx="4294967295"/>
          </p:nvPr>
        </p:nvSpPr>
        <p:spPr>
          <a:xfrm>
            <a:off x="1276082" y="355600"/>
            <a:ext cx="10515600" cy="1325563"/>
          </a:xfrm>
        </p:spPr>
        <p:txBody>
          <a:bodyPr>
            <a:normAutofit fontScale="90000"/>
          </a:bodyPr>
          <a:lstStyle/>
          <a:p>
            <a:r>
              <a:rPr lang="en-US" sz="4000">
                <a:effectLst/>
                <a:latin typeface="Calibri" panose="020F0502020204030204" pitchFamily="34" charset="0"/>
                <a:ea typeface="Calibri" panose="020F0502020204030204" pitchFamily="34" charset="0"/>
                <a:cs typeface="Times New Roman" panose="02020603050405020304" pitchFamily="18" charset="0"/>
              </a:rPr>
              <a:t>What assignments will ask students to find data?</a:t>
            </a:r>
            <a:br>
              <a:rPr lang="en-US" sz="4000">
                <a:effectLst/>
                <a:latin typeface="Calibri" panose="020F0502020204030204" pitchFamily="34" charset="0"/>
                <a:ea typeface="Calibri" panose="020F0502020204030204" pitchFamily="34" charset="0"/>
                <a:cs typeface="Times New Roman" panose="02020603050405020304" pitchFamily="18" charset="0"/>
              </a:rPr>
            </a:br>
            <a:br>
              <a:rPr lang="en-US" sz="4000">
                <a:effectLst/>
                <a:latin typeface="Calibri" panose="020F0502020204030204" pitchFamily="34" charset="0"/>
                <a:ea typeface="Calibri" panose="020F0502020204030204" pitchFamily="34" charset="0"/>
                <a:cs typeface="Times New Roman" panose="02020603050405020304" pitchFamily="18" charset="0"/>
              </a:rPr>
            </a:br>
            <a:r>
              <a:rPr lang="en-US" sz="2400"/>
              <a:t>BUS 1700: Find a robust data set to use while learning Excel </a:t>
            </a:r>
            <a:endParaRPr lang="en-US" sz="4000"/>
          </a:p>
        </p:txBody>
      </p:sp>
      <p:sp>
        <p:nvSpPr>
          <p:cNvPr id="3" name="Text Placeholder 4">
            <a:extLst>
              <a:ext uri="{FF2B5EF4-FFF2-40B4-BE49-F238E27FC236}">
                <a16:creationId xmlns:a16="http://schemas.microsoft.com/office/drawing/2014/main" id="{496300B5-13CE-37DC-BD76-B45BCB1FA7F9}"/>
              </a:ext>
            </a:extLst>
          </p:cNvPr>
          <p:cNvSpPr txBox="1">
            <a:spLocks/>
          </p:cNvSpPr>
          <p:nvPr/>
        </p:nvSpPr>
        <p:spPr>
          <a:xfrm>
            <a:off x="768096" y="2279840"/>
            <a:ext cx="4096512" cy="1149159"/>
          </a:xfrm>
          <a:prstGeom prst="rect">
            <a:avLst/>
          </a:prstGeom>
        </p:spPr>
        <p:txBody>
          <a:bodyPr>
            <a:normAutofit fontScale="92500" lnSpcReduction="2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i="1"/>
              <a:t>“</a:t>
            </a:r>
            <a:r>
              <a:rPr lang="en-US" i="1">
                <a:solidFill>
                  <a:srgbClr val="000000"/>
                </a:solidFill>
                <a:latin typeface="Calibri" panose="020F0502020204030204" pitchFamily="34" charset="0"/>
              </a:rPr>
              <a:t>I searched </a:t>
            </a:r>
            <a:r>
              <a:rPr lang="en-US" i="1">
                <a:solidFill>
                  <a:srgbClr val="000000"/>
                </a:solidFill>
                <a:latin typeface="Calibri" panose="020F0502020204030204" pitchFamily="34" charset="0"/>
                <a:ea typeface="Times New Roman" panose="02020603050405020304" pitchFamily="18" charset="0"/>
              </a:rPr>
              <a:t>the United States Census Bureau data. </a:t>
            </a:r>
            <a:r>
              <a:rPr lang="en-US" i="1">
                <a:solidFill>
                  <a:srgbClr val="C00000"/>
                </a:solidFill>
                <a:latin typeface="Calibri" panose="020F0502020204030204" pitchFamily="34" charset="0"/>
                <a:ea typeface="Times New Roman" panose="02020603050405020304" pitchFamily="18" charset="0"/>
              </a:rPr>
              <a:t>I am using three weeks from the Household Pulse Survey for my spreadsheets project.”</a:t>
            </a:r>
            <a:endParaRPr lang="en-US" i="1">
              <a:solidFill>
                <a:srgbClr val="C00000"/>
              </a:solidFill>
            </a:endParaRPr>
          </a:p>
        </p:txBody>
      </p:sp>
      <p:pic>
        <p:nvPicPr>
          <p:cNvPr id="4" name="Content Placeholder 7" descr="Graphical user interface, text, application, email&#10;&#10;Description automatically generated">
            <a:extLst>
              <a:ext uri="{FF2B5EF4-FFF2-40B4-BE49-F238E27FC236}">
                <a16:creationId xmlns:a16="http://schemas.microsoft.com/office/drawing/2014/main" id="{634F264B-1988-A4BA-8FDB-8D752066061B}"/>
              </a:ext>
            </a:extLst>
          </p:cNvPr>
          <p:cNvPicPr>
            <a:picLocks noChangeAspect="1"/>
          </p:cNvPicPr>
          <p:nvPr/>
        </p:nvPicPr>
        <p:blipFill rotWithShape="1">
          <a:blip r:embed="rId2">
            <a:extLst>
              <a:ext uri="{28A0092B-C50C-407E-A947-70E740481C1C}">
                <a14:useLocalDpi xmlns:a14="http://schemas.microsoft.com/office/drawing/2010/main" val="0"/>
              </a:ext>
            </a:extLst>
          </a:blip>
          <a:srcRect l="7435" t="16521" r="11278" b="6569"/>
          <a:stretch/>
        </p:blipFill>
        <p:spPr bwMode="auto">
          <a:xfrm>
            <a:off x="505968" y="3579241"/>
            <a:ext cx="5157787" cy="2745033"/>
          </a:xfrm>
          <a:prstGeom prst="rect">
            <a:avLst/>
          </a:prstGeom>
          <a:ln>
            <a:solidFill>
              <a:schemeClr val="tx1"/>
            </a:solidFill>
          </a:ln>
          <a:extLst>
            <a:ext uri="{53640926-AAD7-44D8-BBD7-CCE9431645EC}">
              <a14:shadowObscured xmlns:a14="http://schemas.microsoft.com/office/drawing/2010/main"/>
            </a:ext>
          </a:extLst>
        </p:spPr>
      </p:pic>
      <p:pic>
        <p:nvPicPr>
          <p:cNvPr id="5" name="Content Placeholder 7" descr="Graphical user interface, application, table, Excel&#10;&#10;Description automatically generated">
            <a:extLst>
              <a:ext uri="{FF2B5EF4-FFF2-40B4-BE49-F238E27FC236}">
                <a16:creationId xmlns:a16="http://schemas.microsoft.com/office/drawing/2014/main" id="{4B9BD34C-B81B-AB7A-F754-F93D3346152C}"/>
              </a:ext>
            </a:extLst>
          </p:cNvPr>
          <p:cNvPicPr>
            <a:picLocks noChangeAspect="1"/>
          </p:cNvPicPr>
          <p:nvPr/>
        </p:nvPicPr>
        <p:blipFill rotWithShape="1">
          <a:blip r:embed="rId3"/>
          <a:srcRect t="32802" r="42552" b="8030"/>
          <a:stretch/>
        </p:blipFill>
        <p:spPr bwMode="auto">
          <a:xfrm>
            <a:off x="5040729" y="1831405"/>
            <a:ext cx="6565107" cy="3803436"/>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273296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7570-F08E-B353-7279-41B83D63E61E}"/>
              </a:ext>
            </a:extLst>
          </p:cNvPr>
          <p:cNvSpPr>
            <a:spLocks noGrp="1"/>
          </p:cNvSpPr>
          <p:nvPr>
            <p:ph type="title" idx="4294967295"/>
          </p:nvPr>
        </p:nvSpPr>
        <p:spPr>
          <a:xfrm>
            <a:off x="0" y="365125"/>
            <a:ext cx="10515600" cy="1325563"/>
          </a:xfrm>
        </p:spPr>
        <p:txBody>
          <a:bodyPr>
            <a:normAutofit/>
          </a:bodyPr>
          <a:lstStyle/>
          <a:p>
            <a:r>
              <a:rPr lang="en-US" sz="4000">
                <a:effectLst/>
                <a:latin typeface="Calibri" panose="020F0502020204030204" pitchFamily="34" charset="0"/>
                <a:ea typeface="Calibri" panose="020F0502020204030204" pitchFamily="34" charset="0"/>
                <a:cs typeface="Times New Roman" panose="02020603050405020304" pitchFamily="18" charset="0"/>
              </a:rPr>
              <a:t>How can I find specific data about climate justice?</a:t>
            </a:r>
            <a:endParaRPr lang="en-US" sz="4000"/>
          </a:p>
        </p:txBody>
      </p:sp>
      <p:sp>
        <p:nvSpPr>
          <p:cNvPr id="3" name="Text Placeholder 2">
            <a:extLst>
              <a:ext uri="{FF2B5EF4-FFF2-40B4-BE49-F238E27FC236}">
                <a16:creationId xmlns:a16="http://schemas.microsoft.com/office/drawing/2014/main" id="{6E3AF115-8B75-74D1-6467-83F00AD82D94}"/>
              </a:ext>
            </a:extLst>
          </p:cNvPr>
          <p:cNvSpPr>
            <a:spLocks noGrp="1"/>
          </p:cNvSpPr>
          <p:nvPr>
            <p:ph type="body" idx="4294967295"/>
          </p:nvPr>
        </p:nvSpPr>
        <p:spPr>
          <a:xfrm>
            <a:off x="379562" y="1546105"/>
            <a:ext cx="3095625" cy="1581150"/>
          </a:xfrm>
        </p:spPr>
        <p:txBody>
          <a:bodyPr>
            <a:normAutofit/>
          </a:bodyPr>
          <a:lstStyle/>
          <a:p>
            <a:pPr marL="0" indent="0">
              <a:buNone/>
            </a:pPr>
            <a:r>
              <a:rPr lang="en-US" sz="2800"/>
              <a:t>Search “climate change” in Data Planet and choose from 12 results</a:t>
            </a:r>
          </a:p>
        </p:txBody>
      </p:sp>
      <p:sp>
        <p:nvSpPr>
          <p:cNvPr id="5" name="Text Placeholder 4">
            <a:extLst>
              <a:ext uri="{FF2B5EF4-FFF2-40B4-BE49-F238E27FC236}">
                <a16:creationId xmlns:a16="http://schemas.microsoft.com/office/drawing/2014/main" id="{7D51BA8B-247C-1353-B270-4A87257A3D41}"/>
              </a:ext>
            </a:extLst>
          </p:cNvPr>
          <p:cNvSpPr>
            <a:spLocks noGrp="1"/>
          </p:cNvSpPr>
          <p:nvPr>
            <p:ph type="body" sz="quarter" idx="4294967295"/>
          </p:nvPr>
        </p:nvSpPr>
        <p:spPr>
          <a:xfrm>
            <a:off x="6584351" y="5289550"/>
            <a:ext cx="3750094" cy="1568450"/>
          </a:xfrm>
        </p:spPr>
        <p:txBody>
          <a:bodyPr>
            <a:noAutofit/>
          </a:bodyPr>
          <a:lstStyle/>
          <a:p>
            <a:pPr marL="0" indent="0">
              <a:buNone/>
            </a:pPr>
            <a:r>
              <a:rPr lang="en-US" sz="2400"/>
              <a:t>Search “climate change” in Statista and find survey and other data</a:t>
            </a:r>
          </a:p>
        </p:txBody>
      </p:sp>
      <p:pic>
        <p:nvPicPr>
          <p:cNvPr id="8" name="Content Placeholder 3" descr="Graphical user interface, text, application, email, website&#10;&#10;Description automatically generated">
            <a:extLst>
              <a:ext uri="{FF2B5EF4-FFF2-40B4-BE49-F238E27FC236}">
                <a16:creationId xmlns:a16="http://schemas.microsoft.com/office/drawing/2014/main" id="{51408B95-E13F-7DAE-8742-410F6EF52B51}"/>
              </a:ext>
            </a:extLst>
          </p:cNvPr>
          <p:cNvPicPr>
            <a:picLocks noGrp="1" noChangeAspect="1"/>
          </p:cNvPicPr>
          <p:nvPr>
            <p:ph sz="half" idx="4294967295"/>
          </p:nvPr>
        </p:nvPicPr>
        <p:blipFill rotWithShape="1">
          <a:blip r:embed="rId2"/>
          <a:srcRect l="1402" t="14918" r="3342" b="10629"/>
          <a:stretch/>
        </p:blipFill>
        <p:spPr bwMode="auto">
          <a:xfrm>
            <a:off x="4926013" y="1690688"/>
            <a:ext cx="7265987" cy="319405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Content Placeholder 6" descr="Graphical user interface, application&#10;&#10;Description automatically generated">
            <a:extLst>
              <a:ext uri="{FF2B5EF4-FFF2-40B4-BE49-F238E27FC236}">
                <a16:creationId xmlns:a16="http://schemas.microsoft.com/office/drawing/2014/main" id="{7B328821-A5BB-1764-1FC4-D62BFEEB90B2}"/>
              </a:ext>
            </a:extLst>
          </p:cNvPr>
          <p:cNvPicPr>
            <a:picLocks noGrp="1" noChangeAspect="1"/>
          </p:cNvPicPr>
          <p:nvPr>
            <p:ph sz="quarter" idx="4294967295"/>
          </p:nvPr>
        </p:nvPicPr>
        <p:blipFill rotWithShape="1">
          <a:blip r:embed="rId3"/>
          <a:srcRect t="14153" r="1534" b="5502"/>
          <a:stretch/>
        </p:blipFill>
        <p:spPr bwMode="auto">
          <a:xfrm>
            <a:off x="209550" y="3502025"/>
            <a:ext cx="5886450" cy="276542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09051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129900" y="117797"/>
            <a:ext cx="11645144" cy="883864"/>
          </a:xfrm>
        </p:spPr>
        <p:txBody>
          <a:bodyPr/>
          <a:lstStyle/>
          <a:p>
            <a:r>
              <a:rPr lang="en-US" sz="5400"/>
              <a:t>Where can I find open scholarship?</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13</a:t>
            </a:fld>
            <a:endParaRPr lang="en-US"/>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369332"/>
          </a:xfrm>
          <a:prstGeom prst="rect">
            <a:avLst/>
          </a:prstGeom>
          <a:noFill/>
        </p:spPr>
        <p:txBody>
          <a:bodyPr wrap="square" lIns="91440" tIns="45720" rIns="91440" bIns="45720" rtlCol="0" anchor="t">
            <a:spAutoFit/>
          </a:bodyPr>
          <a:lstStyle/>
          <a:p>
            <a:endParaRPr lang="en-US">
              <a:cs typeface="Calibri"/>
            </a:endParaRPr>
          </a:p>
        </p:txBody>
      </p:sp>
      <p:sp>
        <p:nvSpPr>
          <p:cNvPr id="7" name="Text Placeholder 3">
            <a:extLst>
              <a:ext uri="{FF2B5EF4-FFF2-40B4-BE49-F238E27FC236}">
                <a16:creationId xmlns:a16="http://schemas.microsoft.com/office/drawing/2014/main" id="{670682A8-11A8-7D6F-0B9B-CBD1E8AA984C}"/>
              </a:ext>
            </a:extLst>
          </p:cNvPr>
          <p:cNvSpPr txBox="1">
            <a:spLocks/>
          </p:cNvSpPr>
          <p:nvPr/>
        </p:nvSpPr>
        <p:spPr>
          <a:xfrm>
            <a:off x="658766" y="1125856"/>
            <a:ext cx="7635689" cy="431461"/>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cs typeface="Calibri"/>
              </a:rPr>
              <a:t>Selected Open Scholarship Repositories:</a:t>
            </a:r>
          </a:p>
          <a:p>
            <a:r>
              <a:rPr lang="en-US" sz="3600">
                <a:ea typeface="+mn-lt"/>
                <a:cs typeface="+mn-lt"/>
              </a:rPr>
              <a:t>Digital Commons</a:t>
            </a:r>
          </a:p>
          <a:p>
            <a:r>
              <a:rPr lang="en-US" sz="3600">
                <a:cs typeface="Calibri"/>
              </a:rPr>
              <a:t>DOAJ (Directory of Open Access Journals)</a:t>
            </a:r>
            <a:endParaRPr lang="en-US" sz="3600">
              <a:ea typeface="+mn-lt"/>
              <a:cs typeface="+mn-lt"/>
            </a:endParaRPr>
          </a:p>
          <a:p>
            <a:r>
              <a:rPr lang="en-US" sz="3600">
                <a:cs typeface="Calibri"/>
              </a:rPr>
              <a:t>OSF Preprints</a:t>
            </a:r>
            <a:endParaRPr lang="en-US"/>
          </a:p>
          <a:p>
            <a:pPr marL="0" indent="0">
              <a:buNone/>
            </a:pPr>
            <a:endParaRPr lang="en-US" sz="3600">
              <a:solidFill>
                <a:srgbClr val="404040"/>
              </a:solidFill>
              <a:latin typeface="Calibri"/>
              <a:cs typeface="Calibri"/>
            </a:endParaRPr>
          </a:p>
          <a:p>
            <a:pPr marL="0" indent="0">
              <a:buFont typeface="Arial" panose="020B0604020202020204" pitchFamily="34" charset="0"/>
              <a:buNone/>
            </a:pPr>
            <a:r>
              <a:rPr lang="en-US" sz="3600" i="1">
                <a:solidFill>
                  <a:srgbClr val="000000"/>
                </a:solidFill>
                <a:latin typeface="Calibri"/>
                <a:cs typeface="Calibri"/>
              </a:rPr>
              <a:t>Need a one-stop shop </a:t>
            </a:r>
            <a:endParaRPr lang="en-US" sz="3600" i="1">
              <a:solidFill>
                <a:srgbClr val="000000"/>
              </a:solidFill>
              <a:latin typeface="Calibri" panose="020F0502020204030204" pitchFamily="34" charset="0"/>
              <a:cs typeface="Calibri" panose="020F0502020204030204" pitchFamily="34" charset="0"/>
            </a:endParaRPr>
          </a:p>
          <a:p>
            <a:pPr marL="0" indent="0">
              <a:buNone/>
            </a:pPr>
            <a:r>
              <a:rPr lang="en-US" sz="3600" i="1">
                <a:solidFill>
                  <a:srgbClr val="000000"/>
                </a:solidFill>
                <a:latin typeface="Calibri"/>
                <a:cs typeface="Calibri"/>
              </a:rPr>
              <a:t>to learn about Open Scholarship? </a:t>
            </a:r>
            <a:endParaRPr lang="en-US" sz="3600" i="1">
              <a:solidFill>
                <a:srgbClr val="000000"/>
              </a:solidFill>
              <a:latin typeface="Calibri" panose="020F0502020204030204" pitchFamily="34" charset="0"/>
              <a:cs typeface="Calibri" panose="020F0502020204030204" pitchFamily="34" charset="0"/>
            </a:endParaRPr>
          </a:p>
          <a:p>
            <a:pPr marL="0" indent="0">
              <a:buNone/>
            </a:pPr>
            <a:r>
              <a:rPr lang="en-US" sz="3600">
                <a:solidFill>
                  <a:srgbClr val="000000"/>
                </a:solidFill>
                <a:latin typeface="Calibri"/>
                <a:cs typeface="Calibri"/>
              </a:rPr>
              <a:t>Check the </a:t>
            </a:r>
            <a:r>
              <a:rPr lang="en-US" sz="3600">
                <a:solidFill>
                  <a:srgbClr val="000000"/>
                </a:solidFill>
                <a:latin typeface="Calibri"/>
                <a:cs typeface="Calibri"/>
                <a:hlinkClick r:id="rId3"/>
              </a:rPr>
              <a:t>Copyright for Authors Guide!</a:t>
            </a:r>
            <a:endParaRPr lang="en-US" sz="3600" u="sng">
              <a:solidFill>
                <a:srgbClr val="000000"/>
              </a:solidFill>
              <a:latin typeface="Calibri"/>
              <a:cs typeface="Calibri"/>
            </a:endParaRPr>
          </a:p>
        </p:txBody>
      </p:sp>
      <p:pic>
        <p:nvPicPr>
          <p:cNvPr id="5" name="Picture 5" descr="Qr code&#10;&#10;Description automatically generated">
            <a:extLst>
              <a:ext uri="{FF2B5EF4-FFF2-40B4-BE49-F238E27FC236}">
                <a16:creationId xmlns:a16="http://schemas.microsoft.com/office/drawing/2014/main" id="{1BBC4AD0-F5A4-6EB5-8719-0A551A25B6FA}"/>
              </a:ext>
            </a:extLst>
          </p:cNvPr>
          <p:cNvPicPr>
            <a:picLocks noChangeAspect="1"/>
          </p:cNvPicPr>
          <p:nvPr/>
        </p:nvPicPr>
        <p:blipFill>
          <a:blip r:embed="rId4"/>
          <a:stretch>
            <a:fillRect/>
          </a:stretch>
        </p:blipFill>
        <p:spPr>
          <a:xfrm>
            <a:off x="8153399" y="4906241"/>
            <a:ext cx="1444337" cy="1444337"/>
          </a:xfrm>
          <a:prstGeom prst="rect">
            <a:avLst/>
          </a:prstGeom>
        </p:spPr>
      </p:pic>
      <p:pic>
        <p:nvPicPr>
          <p:cNvPr id="8" name="Picture 8" descr="Graphical user interface, text, application, email&#10;&#10;Description automatically generated">
            <a:extLst>
              <a:ext uri="{FF2B5EF4-FFF2-40B4-BE49-F238E27FC236}">
                <a16:creationId xmlns:a16="http://schemas.microsoft.com/office/drawing/2014/main" id="{17EA8C2A-4F7A-E109-F6CD-DBCF2C2667F1}"/>
              </a:ext>
            </a:extLst>
          </p:cNvPr>
          <p:cNvPicPr>
            <a:picLocks noChangeAspect="1"/>
          </p:cNvPicPr>
          <p:nvPr/>
        </p:nvPicPr>
        <p:blipFill>
          <a:blip r:embed="rId5"/>
          <a:stretch>
            <a:fillRect/>
          </a:stretch>
        </p:blipFill>
        <p:spPr>
          <a:xfrm>
            <a:off x="5798127" y="1687321"/>
            <a:ext cx="5921086" cy="3076380"/>
          </a:xfrm>
          <a:prstGeom prst="rect">
            <a:avLst/>
          </a:prstGeom>
        </p:spPr>
      </p:pic>
    </p:spTree>
    <p:extLst>
      <p:ext uri="{BB962C8B-B14F-4D97-AF65-F5344CB8AC3E}">
        <p14:creationId xmlns:p14="http://schemas.microsoft.com/office/powerpoint/2010/main" val="381129962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129900" y="117797"/>
            <a:ext cx="11645144" cy="883864"/>
          </a:xfrm>
        </p:spPr>
        <p:txBody>
          <a:bodyPr/>
          <a:lstStyle/>
          <a:p>
            <a:r>
              <a:rPr lang="en-US" sz="5400"/>
              <a:t>How can I contribute to open scholarship?</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14</a:t>
            </a:fld>
            <a:endParaRPr lang="en-US"/>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369332"/>
          </a:xfrm>
          <a:prstGeom prst="rect">
            <a:avLst/>
          </a:prstGeom>
          <a:noFill/>
        </p:spPr>
        <p:txBody>
          <a:bodyPr wrap="square" lIns="91440" tIns="45720" rIns="91440" bIns="45720" rtlCol="0" anchor="t">
            <a:spAutoFit/>
          </a:bodyPr>
          <a:lstStyle/>
          <a:p>
            <a:endParaRPr lang="en-US">
              <a:cs typeface="Calibri"/>
            </a:endParaRPr>
          </a:p>
        </p:txBody>
      </p:sp>
      <p:sp>
        <p:nvSpPr>
          <p:cNvPr id="7" name="Text Placeholder 3">
            <a:extLst>
              <a:ext uri="{FF2B5EF4-FFF2-40B4-BE49-F238E27FC236}">
                <a16:creationId xmlns:a16="http://schemas.microsoft.com/office/drawing/2014/main" id="{670682A8-11A8-7D6F-0B9B-CBD1E8AA984C}"/>
              </a:ext>
            </a:extLst>
          </p:cNvPr>
          <p:cNvSpPr txBox="1">
            <a:spLocks/>
          </p:cNvSpPr>
          <p:nvPr/>
        </p:nvSpPr>
        <p:spPr>
          <a:xfrm>
            <a:off x="658766" y="1125856"/>
            <a:ext cx="7652315" cy="467554"/>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cs typeface="Calibri"/>
              </a:rPr>
              <a:t>Publish via an open access route:</a:t>
            </a:r>
          </a:p>
          <a:p>
            <a:r>
              <a:rPr lang="en-US" sz="3200">
                <a:cs typeface="Calibri"/>
              </a:rPr>
              <a:t>DOAJ (Directory of Open Access Journals)</a:t>
            </a:r>
            <a:endParaRPr lang="en-US" sz="3200">
              <a:ea typeface="+mn-lt"/>
              <a:cs typeface="+mn-lt"/>
            </a:endParaRPr>
          </a:p>
          <a:p>
            <a:r>
              <a:rPr lang="en-US" sz="3200">
                <a:cs typeface="Calibri"/>
              </a:rPr>
              <a:t>Traditional Journal publishers</a:t>
            </a:r>
            <a:endParaRPr lang="en-US" sz="3200"/>
          </a:p>
          <a:p>
            <a:endParaRPr lang="en-US" sz="1000">
              <a:solidFill>
                <a:srgbClr val="404040"/>
              </a:solidFill>
              <a:latin typeface="Calibri"/>
              <a:cs typeface="Calibri"/>
            </a:endParaRPr>
          </a:p>
          <a:p>
            <a:pPr marL="0" indent="0">
              <a:buNone/>
            </a:pPr>
            <a:r>
              <a:rPr lang="en-US" sz="3200">
                <a:solidFill>
                  <a:srgbClr val="404040"/>
                </a:solidFill>
                <a:latin typeface="Calibri"/>
                <a:cs typeface="Calibri"/>
              </a:rPr>
              <a:t>Drawbacks</a:t>
            </a:r>
          </a:p>
          <a:p>
            <a:r>
              <a:rPr lang="en-US" sz="3200">
                <a:cs typeface="Calibri"/>
              </a:rPr>
              <a:t>May require fee (e.g., article processing charge [APCs], open access fee)</a:t>
            </a:r>
          </a:p>
          <a:p>
            <a:pPr marL="0" indent="0">
              <a:buNone/>
            </a:pPr>
            <a:r>
              <a:rPr lang="en-US" sz="3200">
                <a:solidFill>
                  <a:srgbClr val="404040"/>
                </a:solidFill>
                <a:latin typeface="Calibri"/>
                <a:cs typeface="Calibri"/>
              </a:rPr>
              <a:t>Benefits</a:t>
            </a:r>
          </a:p>
          <a:p>
            <a:r>
              <a:rPr lang="en-US" sz="3200">
                <a:cs typeface="Calibri"/>
              </a:rPr>
              <a:t>Well-known, established publishers and publication process</a:t>
            </a:r>
          </a:p>
          <a:p>
            <a:r>
              <a:rPr lang="en-US" sz="3200">
                <a:cs typeface="Calibri"/>
              </a:rPr>
              <a:t>Discoverability; Higher citation counts</a:t>
            </a:r>
          </a:p>
          <a:p>
            <a:pPr marL="0" indent="0">
              <a:buNone/>
            </a:pPr>
            <a:endParaRPr lang="en-US" sz="3600">
              <a:solidFill>
                <a:srgbClr val="000000"/>
              </a:solidFill>
              <a:latin typeface="Calibri"/>
              <a:cs typeface="Calibri"/>
            </a:endParaRPr>
          </a:p>
        </p:txBody>
      </p:sp>
      <p:pic>
        <p:nvPicPr>
          <p:cNvPr id="5" name="Picture 5" descr="Qr code&#10;&#10;Description automatically generated">
            <a:extLst>
              <a:ext uri="{FF2B5EF4-FFF2-40B4-BE49-F238E27FC236}">
                <a16:creationId xmlns:a16="http://schemas.microsoft.com/office/drawing/2014/main" id="{1BBC4AD0-F5A4-6EB5-8719-0A551A25B6FA}"/>
              </a:ext>
            </a:extLst>
          </p:cNvPr>
          <p:cNvPicPr>
            <a:picLocks noChangeAspect="1"/>
          </p:cNvPicPr>
          <p:nvPr/>
        </p:nvPicPr>
        <p:blipFill>
          <a:blip r:embed="rId3"/>
          <a:stretch>
            <a:fillRect/>
          </a:stretch>
        </p:blipFill>
        <p:spPr>
          <a:xfrm>
            <a:off x="8803887" y="5092095"/>
            <a:ext cx="1444337" cy="1444337"/>
          </a:xfrm>
          <a:prstGeom prst="rect">
            <a:avLst/>
          </a:prstGeom>
        </p:spPr>
      </p:pic>
      <p:pic>
        <p:nvPicPr>
          <p:cNvPr id="4" name="Picture 5">
            <a:extLst>
              <a:ext uri="{FF2B5EF4-FFF2-40B4-BE49-F238E27FC236}">
                <a16:creationId xmlns:a16="http://schemas.microsoft.com/office/drawing/2014/main" id="{84B51AF3-C98E-9C23-AC19-77A7849EC0F1}"/>
              </a:ext>
            </a:extLst>
          </p:cNvPr>
          <p:cNvPicPr>
            <a:picLocks noChangeAspect="1"/>
          </p:cNvPicPr>
          <p:nvPr/>
        </p:nvPicPr>
        <p:blipFill>
          <a:blip r:embed="rId4"/>
          <a:stretch>
            <a:fillRect/>
          </a:stretch>
        </p:blipFill>
        <p:spPr>
          <a:xfrm>
            <a:off x="7744522" y="1231052"/>
            <a:ext cx="4295078" cy="2983408"/>
          </a:xfrm>
          <a:prstGeom prst="rect">
            <a:avLst/>
          </a:prstGeom>
        </p:spPr>
      </p:pic>
    </p:spTree>
    <p:extLst>
      <p:ext uri="{BB962C8B-B14F-4D97-AF65-F5344CB8AC3E}">
        <p14:creationId xmlns:p14="http://schemas.microsoft.com/office/powerpoint/2010/main" val="192996382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129900" y="117797"/>
            <a:ext cx="11645144" cy="883864"/>
          </a:xfrm>
        </p:spPr>
        <p:txBody>
          <a:bodyPr/>
          <a:lstStyle/>
          <a:p>
            <a:r>
              <a:rPr lang="en-US" sz="5400"/>
              <a:t>How can I contribute to open scholarship?</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15</a:t>
            </a:fld>
            <a:endParaRPr lang="en-US"/>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369332"/>
          </a:xfrm>
          <a:prstGeom prst="rect">
            <a:avLst/>
          </a:prstGeom>
          <a:noFill/>
        </p:spPr>
        <p:txBody>
          <a:bodyPr wrap="square" lIns="91440" tIns="45720" rIns="91440" bIns="45720" rtlCol="0" anchor="t">
            <a:spAutoFit/>
          </a:bodyPr>
          <a:lstStyle/>
          <a:p>
            <a:endParaRPr lang="en-US">
              <a:cs typeface="Calibri"/>
            </a:endParaRPr>
          </a:p>
        </p:txBody>
      </p:sp>
      <p:sp>
        <p:nvSpPr>
          <p:cNvPr id="7" name="Text Placeholder 3">
            <a:extLst>
              <a:ext uri="{FF2B5EF4-FFF2-40B4-BE49-F238E27FC236}">
                <a16:creationId xmlns:a16="http://schemas.microsoft.com/office/drawing/2014/main" id="{670682A8-11A8-7D6F-0B9B-CBD1E8AA984C}"/>
              </a:ext>
            </a:extLst>
          </p:cNvPr>
          <p:cNvSpPr txBox="1">
            <a:spLocks/>
          </p:cNvSpPr>
          <p:nvPr/>
        </p:nvSpPr>
        <p:spPr>
          <a:xfrm>
            <a:off x="658766" y="1125856"/>
            <a:ext cx="6719807" cy="4623094"/>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a:solidFill>
                <a:srgbClr val="404040"/>
              </a:solidFill>
              <a:latin typeface="Calibri"/>
              <a:cs typeface="Calibri"/>
            </a:endParaRPr>
          </a:p>
          <a:p>
            <a:pPr marL="0" indent="0">
              <a:buNone/>
            </a:pPr>
            <a:r>
              <a:rPr lang="en-US" sz="3600">
                <a:solidFill>
                  <a:srgbClr val="404040"/>
                </a:solidFill>
                <a:latin typeface="Calibri"/>
                <a:cs typeface="Calibri"/>
              </a:rPr>
              <a:t>Self-archive your already published work</a:t>
            </a:r>
          </a:p>
          <a:p>
            <a:pPr marL="571500" indent="-571500"/>
            <a:r>
              <a:rPr lang="en-US" sz="3600">
                <a:solidFill>
                  <a:srgbClr val="000000"/>
                </a:solidFill>
                <a:latin typeface="Calibri"/>
                <a:cs typeface="Calibri"/>
              </a:rPr>
              <a:t>Digital Commons @ SPU</a:t>
            </a:r>
          </a:p>
          <a:p>
            <a:pPr marL="571500" indent="-571500"/>
            <a:r>
              <a:rPr lang="en-US" sz="3600">
                <a:solidFill>
                  <a:srgbClr val="000000"/>
                </a:solidFill>
                <a:latin typeface="Calibri"/>
                <a:cs typeface="Calibri"/>
              </a:rPr>
              <a:t>Subject-based Repository (e.g., PubMed Central, SSRN, </a:t>
            </a:r>
            <a:r>
              <a:rPr lang="en-US" sz="3600" err="1">
                <a:solidFill>
                  <a:srgbClr val="000000"/>
                </a:solidFill>
                <a:latin typeface="Calibri"/>
                <a:cs typeface="Calibri"/>
              </a:rPr>
              <a:t>arXiv</a:t>
            </a:r>
            <a:r>
              <a:rPr lang="en-US" sz="3600">
                <a:solidFill>
                  <a:srgbClr val="000000"/>
                </a:solidFill>
                <a:latin typeface="Calibri"/>
                <a:cs typeface="Calibri"/>
              </a:rPr>
              <a:t>, OSF Preprints)</a:t>
            </a:r>
          </a:p>
          <a:p>
            <a:pPr marL="571500" indent="-571500"/>
            <a:r>
              <a:rPr lang="en-US" sz="3600">
                <a:solidFill>
                  <a:srgbClr val="000000"/>
                </a:solidFill>
                <a:latin typeface="Calibri"/>
                <a:cs typeface="Calibri"/>
              </a:rPr>
              <a:t>Personal website or online profile</a:t>
            </a:r>
          </a:p>
        </p:txBody>
      </p:sp>
      <p:pic>
        <p:nvPicPr>
          <p:cNvPr id="5" name="Picture 5" descr="Qr code&#10;&#10;Description automatically generated">
            <a:extLst>
              <a:ext uri="{FF2B5EF4-FFF2-40B4-BE49-F238E27FC236}">
                <a16:creationId xmlns:a16="http://schemas.microsoft.com/office/drawing/2014/main" id="{1BBC4AD0-F5A4-6EB5-8719-0A551A25B6FA}"/>
              </a:ext>
            </a:extLst>
          </p:cNvPr>
          <p:cNvPicPr>
            <a:picLocks noChangeAspect="1"/>
          </p:cNvPicPr>
          <p:nvPr/>
        </p:nvPicPr>
        <p:blipFill>
          <a:blip r:embed="rId3"/>
          <a:stretch>
            <a:fillRect/>
          </a:stretch>
        </p:blipFill>
        <p:spPr>
          <a:xfrm>
            <a:off x="8432695" y="4739010"/>
            <a:ext cx="1444337" cy="1444337"/>
          </a:xfrm>
          <a:prstGeom prst="rect">
            <a:avLst/>
          </a:prstGeom>
        </p:spPr>
      </p:pic>
      <p:pic>
        <p:nvPicPr>
          <p:cNvPr id="3" name="Picture 3">
            <a:extLst>
              <a:ext uri="{FF2B5EF4-FFF2-40B4-BE49-F238E27FC236}">
                <a16:creationId xmlns:a16="http://schemas.microsoft.com/office/drawing/2014/main" id="{08EE46F0-4BFD-31C1-01D1-1C07DCBD3D99}"/>
              </a:ext>
            </a:extLst>
          </p:cNvPr>
          <p:cNvPicPr>
            <a:picLocks noChangeAspect="1"/>
          </p:cNvPicPr>
          <p:nvPr/>
        </p:nvPicPr>
        <p:blipFill>
          <a:blip r:embed="rId4"/>
          <a:stretch>
            <a:fillRect/>
          </a:stretch>
        </p:blipFill>
        <p:spPr>
          <a:xfrm>
            <a:off x="7378573" y="1484342"/>
            <a:ext cx="4270733" cy="2771986"/>
          </a:xfrm>
          <a:prstGeom prst="rect">
            <a:avLst/>
          </a:prstGeom>
        </p:spPr>
      </p:pic>
    </p:spTree>
    <p:extLst>
      <p:ext uri="{BB962C8B-B14F-4D97-AF65-F5344CB8AC3E}">
        <p14:creationId xmlns:p14="http://schemas.microsoft.com/office/powerpoint/2010/main" val="428067328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129900" y="117797"/>
            <a:ext cx="11645144" cy="883864"/>
          </a:xfrm>
        </p:spPr>
        <p:txBody>
          <a:bodyPr/>
          <a:lstStyle/>
          <a:p>
            <a:r>
              <a:rPr lang="en-US" sz="5400"/>
              <a:t>How can I contribute to open scholarship?</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16</a:t>
            </a:fld>
            <a:endParaRPr lang="en-US"/>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369332"/>
          </a:xfrm>
          <a:prstGeom prst="rect">
            <a:avLst/>
          </a:prstGeom>
          <a:noFill/>
        </p:spPr>
        <p:txBody>
          <a:bodyPr wrap="square" lIns="91440" tIns="45720" rIns="91440" bIns="45720" rtlCol="0" anchor="t">
            <a:spAutoFit/>
          </a:bodyPr>
          <a:lstStyle/>
          <a:p>
            <a:endParaRPr lang="en-US">
              <a:cs typeface="Calibri"/>
            </a:endParaRPr>
          </a:p>
        </p:txBody>
      </p:sp>
      <p:sp>
        <p:nvSpPr>
          <p:cNvPr id="7" name="Text Placeholder 3">
            <a:extLst>
              <a:ext uri="{FF2B5EF4-FFF2-40B4-BE49-F238E27FC236}">
                <a16:creationId xmlns:a16="http://schemas.microsoft.com/office/drawing/2014/main" id="{670682A8-11A8-7D6F-0B9B-CBD1E8AA984C}"/>
              </a:ext>
            </a:extLst>
          </p:cNvPr>
          <p:cNvSpPr txBox="1">
            <a:spLocks/>
          </p:cNvSpPr>
          <p:nvPr/>
        </p:nvSpPr>
        <p:spPr>
          <a:xfrm>
            <a:off x="658766" y="1125856"/>
            <a:ext cx="7489353" cy="4623094"/>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a:solidFill>
                <a:srgbClr val="404040"/>
              </a:solidFill>
              <a:latin typeface="Calibri"/>
              <a:cs typeface="Calibri"/>
            </a:endParaRPr>
          </a:p>
          <a:p>
            <a:pPr marL="0" indent="0">
              <a:buNone/>
            </a:pPr>
            <a:r>
              <a:rPr lang="en-US" sz="3600">
                <a:solidFill>
                  <a:srgbClr val="404040"/>
                </a:solidFill>
                <a:latin typeface="Calibri"/>
                <a:cs typeface="Calibri"/>
              </a:rPr>
              <a:t>Explore open scholarship practices:</a:t>
            </a:r>
          </a:p>
          <a:p>
            <a:pPr marL="571500" indent="-571500"/>
            <a:r>
              <a:rPr lang="en-US" sz="3600">
                <a:solidFill>
                  <a:srgbClr val="000000"/>
                </a:solidFill>
                <a:latin typeface="Calibri"/>
                <a:cs typeface="Calibri"/>
              </a:rPr>
              <a:t>Registered Reports (two-stage peer review)</a:t>
            </a:r>
          </a:p>
          <a:p>
            <a:pPr marL="571500" indent="-571500"/>
            <a:r>
              <a:rPr lang="en-US" sz="3600">
                <a:solidFill>
                  <a:srgbClr val="000000"/>
                </a:solidFill>
                <a:latin typeface="Calibri"/>
                <a:cs typeface="Calibri"/>
              </a:rPr>
              <a:t>Scholar IDs (e.g., ORCID, Google Scholar ID)</a:t>
            </a:r>
          </a:p>
          <a:p>
            <a:pPr marL="571500" indent="-571500"/>
            <a:endParaRPr lang="en-US" sz="3600">
              <a:solidFill>
                <a:srgbClr val="000000"/>
              </a:solidFill>
              <a:latin typeface="Calibri"/>
              <a:cs typeface="Calibri"/>
            </a:endParaRPr>
          </a:p>
        </p:txBody>
      </p:sp>
      <p:pic>
        <p:nvPicPr>
          <p:cNvPr id="5" name="Picture 5" descr="Qr code&#10;&#10;Description automatically generated">
            <a:extLst>
              <a:ext uri="{FF2B5EF4-FFF2-40B4-BE49-F238E27FC236}">
                <a16:creationId xmlns:a16="http://schemas.microsoft.com/office/drawing/2014/main" id="{1BBC4AD0-F5A4-6EB5-8719-0A551A25B6FA}"/>
              </a:ext>
            </a:extLst>
          </p:cNvPr>
          <p:cNvPicPr>
            <a:picLocks noChangeAspect="1"/>
          </p:cNvPicPr>
          <p:nvPr/>
        </p:nvPicPr>
        <p:blipFill>
          <a:blip r:embed="rId3"/>
          <a:stretch>
            <a:fillRect/>
          </a:stretch>
        </p:blipFill>
        <p:spPr>
          <a:xfrm>
            <a:off x="8432695" y="4739010"/>
            <a:ext cx="1444337" cy="1444337"/>
          </a:xfrm>
          <a:prstGeom prst="rect">
            <a:avLst/>
          </a:prstGeom>
        </p:spPr>
      </p:pic>
    </p:spTree>
    <p:extLst>
      <p:ext uri="{BB962C8B-B14F-4D97-AF65-F5344CB8AC3E}">
        <p14:creationId xmlns:p14="http://schemas.microsoft.com/office/powerpoint/2010/main" val="3384218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432000" y="432000"/>
            <a:ext cx="11329200" cy="432000"/>
          </a:xfrm>
        </p:spPr>
        <p:txBody>
          <a:bodyPr/>
          <a:lstStyle/>
          <a:p>
            <a:r>
              <a:rPr lang="en-US" sz="5400"/>
              <a:t>Where can I find OER?</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4294967295"/>
          </p:nvPr>
        </p:nvSpPr>
        <p:spPr>
          <a:xfrm>
            <a:off x="658766" y="1125856"/>
            <a:ext cx="8008030" cy="4380006"/>
          </a:xfrm>
        </p:spPr>
        <p:txBody>
          <a:bodyPr vert="horz" lIns="0" tIns="0" rIns="0" bIns="0" rtlCol="0" anchor="t">
            <a:noAutofit/>
          </a:bodyPr>
          <a:lstStyle/>
          <a:p>
            <a:pPr marL="0" indent="0">
              <a:buNone/>
            </a:pPr>
            <a:r>
              <a:rPr lang="en-US" sz="3600">
                <a:cs typeface="Calibri"/>
              </a:rPr>
              <a:t>Selected OER Repositories:</a:t>
            </a:r>
          </a:p>
          <a:p>
            <a:r>
              <a:rPr lang="en-US" sz="3600">
                <a:cs typeface="Calibri"/>
                <a:hlinkClick r:id="rId3"/>
              </a:rPr>
              <a:t>Open Textbook Library</a:t>
            </a:r>
            <a:endParaRPr lang="en-US">
              <a:cs typeface="Calibri"/>
            </a:endParaRPr>
          </a:p>
          <a:p>
            <a:r>
              <a:rPr lang="en-US" sz="3600">
                <a:hlinkClick r:id="rId4"/>
              </a:rPr>
              <a:t>OER Commons</a:t>
            </a:r>
            <a:endParaRPr lang="en-US">
              <a:cs typeface="Calibri"/>
            </a:endParaRPr>
          </a:p>
          <a:p>
            <a:r>
              <a:rPr lang="en-US" sz="3600"/>
              <a:t>OER in </a:t>
            </a:r>
            <a:r>
              <a:rPr lang="en-US" sz="3600">
                <a:hlinkClick r:id="rId5"/>
              </a:rPr>
              <a:t>Canvas Commons</a:t>
            </a:r>
            <a:endParaRPr lang="en-US" sz="3600">
              <a:cs typeface="Calibri"/>
            </a:endParaRPr>
          </a:p>
          <a:p>
            <a:pPr marL="0" indent="0">
              <a:buNone/>
            </a:pPr>
            <a:endParaRPr lang="en-US" sz="3600">
              <a:solidFill>
                <a:srgbClr val="404040"/>
              </a:solidFill>
              <a:latin typeface="Calibri"/>
              <a:cs typeface="Calibri"/>
            </a:endParaRPr>
          </a:p>
          <a:p>
            <a:pPr marL="0" indent="0">
              <a:buNone/>
            </a:pPr>
            <a:r>
              <a:rPr lang="en-US" sz="3600" b="0" i="1" u="none" strike="noStrike">
                <a:solidFill>
                  <a:srgbClr val="000000"/>
                </a:solidFill>
                <a:effectLst/>
                <a:latin typeface="Calibri"/>
                <a:cs typeface="Calibri"/>
              </a:rPr>
              <a:t>Need a one-stop shop</a:t>
            </a:r>
            <a:r>
              <a:rPr lang="en-US" sz="3600" i="1">
                <a:solidFill>
                  <a:srgbClr val="000000"/>
                </a:solidFill>
                <a:latin typeface="Calibri"/>
                <a:cs typeface="Calibri"/>
              </a:rPr>
              <a:t> </a:t>
            </a:r>
            <a:endParaRPr lang="en-US" sz="3600" i="1">
              <a:solidFill>
                <a:srgbClr val="000000"/>
              </a:solidFill>
              <a:latin typeface="Calibri" panose="020F0502020204030204" pitchFamily="34" charset="0"/>
              <a:cs typeface="Calibri" panose="020F0502020204030204" pitchFamily="34" charset="0"/>
            </a:endParaRPr>
          </a:p>
          <a:p>
            <a:pPr marL="0" indent="0">
              <a:buNone/>
            </a:pPr>
            <a:r>
              <a:rPr lang="en-US" sz="3600" b="0" i="1" u="none" strike="noStrike">
                <a:solidFill>
                  <a:srgbClr val="000000"/>
                </a:solidFill>
                <a:effectLst/>
                <a:latin typeface="Calibri"/>
                <a:cs typeface="Calibri"/>
              </a:rPr>
              <a:t>to find OER?</a:t>
            </a:r>
            <a:r>
              <a:rPr lang="en-US" sz="3600" i="1">
                <a:solidFill>
                  <a:srgbClr val="000000"/>
                </a:solidFill>
                <a:latin typeface="Calibri"/>
                <a:cs typeface="Calibri"/>
              </a:rPr>
              <a:t> </a:t>
            </a:r>
            <a:endParaRPr lang="en-US" sz="3600" b="0" i="1" u="none" strike="noStrike">
              <a:solidFill>
                <a:srgbClr val="000000"/>
              </a:solidFill>
              <a:effectLst/>
              <a:latin typeface="Calibri" panose="020F0502020204030204" pitchFamily="34" charset="0"/>
              <a:cs typeface="Calibri" panose="020F0502020204030204" pitchFamily="34" charset="0"/>
            </a:endParaRPr>
          </a:p>
          <a:p>
            <a:pPr marL="0" indent="0">
              <a:buNone/>
            </a:pPr>
            <a:r>
              <a:rPr lang="en-US" sz="3600" b="0" i="0" u="none" strike="noStrike">
                <a:solidFill>
                  <a:srgbClr val="000000"/>
                </a:solidFill>
                <a:effectLst/>
                <a:latin typeface="Calibri" panose="020F0502020204030204" pitchFamily="34" charset="0"/>
              </a:rPr>
              <a:t>Check the </a:t>
            </a:r>
            <a:r>
              <a:rPr lang="en-US" sz="3600" b="0" i="0" u="sng">
                <a:solidFill>
                  <a:srgbClr val="000000"/>
                </a:solidFill>
                <a:effectLst/>
                <a:latin typeface="Calibri" panose="020F0502020204030204" pitchFamily="34" charset="0"/>
                <a:hlinkClick r:id="rId6"/>
              </a:rPr>
              <a:t>SPU library OER Guide! </a:t>
            </a:r>
            <a:endParaRPr lang="en-US" sz="3600">
              <a:cs typeface="Calibri"/>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728948" y="6385422"/>
            <a:ext cx="288000" cy="288000"/>
          </a:xfrm>
        </p:spPr>
        <p:txBody>
          <a:bodyPr/>
          <a:lstStyle/>
          <a:p>
            <a:fld id="{B67B645E-C5E5-4727-B977-D372A0AA71D9}" type="slidenum">
              <a:rPr lang="en-US" smtClean="0"/>
              <a:pPr/>
              <a:t>17</a:t>
            </a:fld>
            <a:endParaRPr lang="en-US"/>
          </a:p>
        </p:txBody>
      </p:sp>
      <p:pic>
        <p:nvPicPr>
          <p:cNvPr id="9" name="Picture 8" descr="A screenshot of SPU library OER Guide">
            <a:extLst>
              <a:ext uri="{FF2B5EF4-FFF2-40B4-BE49-F238E27FC236}">
                <a16:creationId xmlns:a16="http://schemas.microsoft.com/office/drawing/2014/main" id="{3719F2A5-C29A-031D-18F5-4E0EBB4A5B30}"/>
              </a:ext>
            </a:extLst>
          </p:cNvPr>
          <p:cNvPicPr>
            <a:picLocks noChangeAspect="1"/>
          </p:cNvPicPr>
          <p:nvPr/>
        </p:nvPicPr>
        <p:blipFill>
          <a:blip r:embed="rId7"/>
          <a:stretch>
            <a:fillRect/>
          </a:stretch>
        </p:blipFill>
        <p:spPr>
          <a:xfrm>
            <a:off x="5826779" y="1549391"/>
            <a:ext cx="6049440" cy="3654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Qr code&#10;&#10;Description automatically generated">
            <a:extLst>
              <a:ext uri="{FF2B5EF4-FFF2-40B4-BE49-F238E27FC236}">
                <a16:creationId xmlns:a16="http://schemas.microsoft.com/office/drawing/2014/main" id="{35F1A1DF-2183-6C97-DB31-DA6E30B679DD}"/>
              </a:ext>
            </a:extLst>
          </p:cNvPr>
          <p:cNvPicPr>
            <a:picLocks noChangeAspect="1"/>
          </p:cNvPicPr>
          <p:nvPr/>
        </p:nvPicPr>
        <p:blipFill>
          <a:blip r:embed="rId8"/>
          <a:stretch>
            <a:fillRect/>
          </a:stretch>
        </p:blipFill>
        <p:spPr>
          <a:xfrm>
            <a:off x="7322127" y="5339195"/>
            <a:ext cx="1245178" cy="1245178"/>
          </a:xfrm>
          <a:prstGeom prst="rect">
            <a:avLst/>
          </a:prstGeom>
        </p:spPr>
      </p:pic>
    </p:spTree>
    <p:extLst>
      <p:ext uri="{BB962C8B-B14F-4D97-AF65-F5344CB8AC3E}">
        <p14:creationId xmlns:p14="http://schemas.microsoft.com/office/powerpoint/2010/main" val="40492482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432000" y="432000"/>
            <a:ext cx="11329200" cy="432000"/>
          </a:xfrm>
        </p:spPr>
        <p:txBody>
          <a:bodyPr/>
          <a:lstStyle/>
          <a:p>
            <a:r>
              <a:rPr lang="en-US" sz="5400"/>
              <a:t>How can I use OER with my class? </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4294967295"/>
          </p:nvPr>
        </p:nvSpPr>
        <p:spPr>
          <a:xfrm>
            <a:off x="432000" y="1793462"/>
            <a:ext cx="7423538" cy="4589406"/>
          </a:xfrm>
        </p:spPr>
        <p:txBody>
          <a:bodyPr vert="horz" lIns="0" tIns="0" rIns="0" bIns="0" rtlCol="0" anchor="t">
            <a:noAutofit/>
          </a:bodyPr>
          <a:lstStyle/>
          <a:p>
            <a:r>
              <a:rPr lang="en-US" sz="3600"/>
              <a:t>Adopt an Open Textbook to replace an expensive textbook to save costs for students</a:t>
            </a:r>
          </a:p>
          <a:p>
            <a:r>
              <a:rPr lang="en-US" sz="3600"/>
              <a:t>Adapt existing OER to fit the learning outcomes of your particular course</a:t>
            </a:r>
          </a:p>
          <a:p>
            <a:r>
              <a:rPr lang="en-US" sz="3600">
                <a:cs typeface="Calibri"/>
              </a:rPr>
              <a:t>Create an Open Textbook for your students</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728948" y="6385422"/>
            <a:ext cx="288000" cy="288000"/>
          </a:xfrm>
        </p:spPr>
        <p:txBody>
          <a:bodyPr/>
          <a:lstStyle/>
          <a:p>
            <a:fld id="{B67B645E-C5E5-4727-B977-D372A0AA71D9}" type="slidenum">
              <a:rPr lang="en-US" smtClean="0"/>
              <a:pPr/>
              <a:t>18</a:t>
            </a:fld>
            <a:endParaRPr lang="en-US"/>
          </a:p>
        </p:txBody>
      </p:sp>
      <p:pic>
        <p:nvPicPr>
          <p:cNvPr id="3" name="Picture 4" descr="Elementary New Testament Greek bookcover&#10;By Owen Ewald.&#10;Image is a collage of Orthodox style icons.">
            <a:extLst>
              <a:ext uri="{FF2B5EF4-FFF2-40B4-BE49-F238E27FC236}">
                <a16:creationId xmlns:a16="http://schemas.microsoft.com/office/drawing/2014/main" id="{8910E82D-B9D5-0C77-9A75-3223BC45A757}"/>
              </a:ext>
            </a:extLst>
          </p:cNvPr>
          <p:cNvPicPr>
            <a:picLocks noChangeAspect="1"/>
          </p:cNvPicPr>
          <p:nvPr/>
        </p:nvPicPr>
        <p:blipFill>
          <a:blip r:embed="rId3"/>
          <a:stretch>
            <a:fillRect/>
          </a:stretch>
        </p:blipFill>
        <p:spPr>
          <a:xfrm>
            <a:off x="8443784" y="1166495"/>
            <a:ext cx="2930106" cy="4097473"/>
          </a:xfrm>
          <a:prstGeom prst="rect">
            <a:avLst/>
          </a:prstGeom>
        </p:spPr>
      </p:pic>
    </p:spTree>
    <p:extLst>
      <p:ext uri="{BB962C8B-B14F-4D97-AF65-F5344CB8AC3E}">
        <p14:creationId xmlns:p14="http://schemas.microsoft.com/office/powerpoint/2010/main" val="32838599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432000" y="432000"/>
            <a:ext cx="11329200" cy="432000"/>
          </a:xfrm>
        </p:spPr>
        <p:txBody>
          <a:bodyPr/>
          <a:lstStyle/>
          <a:p>
            <a:r>
              <a:rPr lang="en-US" sz="5400"/>
              <a:t>How can I use OER with my class? </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4294967295"/>
          </p:nvPr>
        </p:nvSpPr>
        <p:spPr>
          <a:xfrm>
            <a:off x="489509" y="1721575"/>
            <a:ext cx="7665936" cy="5308274"/>
          </a:xfrm>
        </p:spPr>
        <p:txBody>
          <a:bodyPr vert="horz" lIns="0" tIns="0" rIns="0" bIns="0" rtlCol="0" anchor="t">
            <a:noAutofit/>
          </a:bodyPr>
          <a:lstStyle/>
          <a:p>
            <a:r>
              <a:rPr lang="en-US" sz="3600"/>
              <a:t>Use OER to design your course for flexibility and relevancy to meet students' needs</a:t>
            </a:r>
            <a:endParaRPr lang="en-US" sz="3600">
              <a:cs typeface="Calibri"/>
            </a:endParaRPr>
          </a:p>
          <a:p>
            <a:pPr lvl="1"/>
            <a:r>
              <a:rPr lang="en-US" sz="3200"/>
              <a:t>Customize your course to respond to the individuals needs of learners within a changing learning environment (e.g., Resilient Pedagogy)</a:t>
            </a:r>
          </a:p>
          <a:p>
            <a:pPr lvl="1"/>
            <a:r>
              <a:rPr lang="en-US" sz="3200"/>
              <a:t>Use OER to increase the timeliness and/or relevance of the material (e.g., Authentic Learning)</a:t>
            </a:r>
            <a:endParaRPr lang="en-US" sz="3200">
              <a:cs typeface="Calibri"/>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728948" y="6385422"/>
            <a:ext cx="288000" cy="288000"/>
          </a:xfrm>
        </p:spPr>
        <p:txBody>
          <a:bodyPr/>
          <a:lstStyle/>
          <a:p>
            <a:fld id="{B67B645E-C5E5-4727-B977-D372A0AA71D9}" type="slidenum">
              <a:rPr lang="en-US" smtClean="0"/>
              <a:pPr/>
              <a:t>19</a:t>
            </a:fld>
            <a:endParaRPr lang="en-US"/>
          </a:p>
        </p:txBody>
      </p:sp>
      <p:pic>
        <p:nvPicPr>
          <p:cNvPr id="3" name="Picture 4" descr="Recentering Pysch Stats book cover&#10;by Lynette Bikos&#10;Image is a four image mosaic of graphs styled to evoke inclusion, diversity, and equity">
            <a:extLst>
              <a:ext uri="{FF2B5EF4-FFF2-40B4-BE49-F238E27FC236}">
                <a16:creationId xmlns:a16="http://schemas.microsoft.com/office/drawing/2014/main" id="{56AFE0D6-FE2D-B7A7-DE5A-5D87303890AB}"/>
              </a:ext>
            </a:extLst>
          </p:cNvPr>
          <p:cNvPicPr>
            <a:picLocks noChangeAspect="1"/>
          </p:cNvPicPr>
          <p:nvPr/>
        </p:nvPicPr>
        <p:blipFill>
          <a:blip r:embed="rId3"/>
          <a:stretch>
            <a:fillRect/>
          </a:stretch>
        </p:blipFill>
        <p:spPr>
          <a:xfrm>
            <a:off x="8627980" y="1304817"/>
            <a:ext cx="2863515" cy="3954262"/>
          </a:xfrm>
          <a:prstGeom prst="rect">
            <a:avLst/>
          </a:prstGeom>
        </p:spPr>
      </p:pic>
    </p:spTree>
    <p:extLst>
      <p:ext uri="{BB962C8B-B14F-4D97-AF65-F5344CB8AC3E}">
        <p14:creationId xmlns:p14="http://schemas.microsoft.com/office/powerpoint/2010/main" val="249633316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432000" y="432000"/>
            <a:ext cx="11329200" cy="894150"/>
          </a:xfrm>
        </p:spPr>
        <p:txBody>
          <a:bodyPr/>
          <a:lstStyle/>
          <a:p>
            <a:r>
              <a:rPr lang="en-US" sz="4400"/>
              <a:t>What is the 2022 Open Access Week Theme? </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4294967295"/>
          </p:nvPr>
        </p:nvSpPr>
        <p:spPr>
          <a:xfrm>
            <a:off x="310483" y="1320835"/>
            <a:ext cx="10357517" cy="4164309"/>
          </a:xfrm>
        </p:spPr>
        <p:txBody>
          <a:bodyPr/>
          <a:lstStyle/>
          <a:p>
            <a:pPr marL="0" indent="0">
              <a:buNone/>
            </a:pPr>
            <a:r>
              <a:rPr lang="en-US" sz="3600"/>
              <a:t>Open for Climate Justice</a:t>
            </a:r>
          </a:p>
          <a:p>
            <a:pPr marL="0" indent="0">
              <a:buNone/>
            </a:pPr>
            <a:r>
              <a:rPr lang="en-US" sz="3200"/>
              <a:t>“</a:t>
            </a:r>
            <a:r>
              <a:rPr lang="en-US" sz="3200" b="0" i="0">
                <a:solidFill>
                  <a:srgbClr val="000000"/>
                </a:solidFill>
                <a:effectLst/>
              </a:rPr>
              <a:t>Climate Justice is an explicit acknowledgement that the climate crisis has far-reaching effects, and the impacts are “not be[</a:t>
            </a:r>
            <a:r>
              <a:rPr lang="en-US" sz="3200" b="0" i="0" err="1">
                <a:solidFill>
                  <a:srgbClr val="000000"/>
                </a:solidFill>
                <a:effectLst/>
              </a:rPr>
              <a:t>ing</a:t>
            </a:r>
            <a:r>
              <a:rPr lang="en-US" sz="3200" b="0" i="0">
                <a:solidFill>
                  <a:srgbClr val="000000"/>
                </a:solidFill>
                <a:effectLst/>
              </a:rPr>
              <a:t>] borne equally or fairly, between rich and poor, women and men, and older and younger generations,” as the UN notes. These power imbalances also affect communities’ abilities to produce, disseminate, and use knowledge around the climate crisis. Openness can create pathways to more equitable knowledge sharing and serve as a means to address the inequities that shape the impacts of climate change and our response to them.</a:t>
            </a:r>
            <a:r>
              <a:rPr lang="en-US" sz="3200"/>
              <a:t>”</a:t>
            </a:r>
          </a:p>
          <a:p>
            <a:pPr marL="0" indent="0">
              <a:buNone/>
            </a:pPr>
            <a:endParaRPr lang="en-US" sz="480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728948" y="6385422"/>
            <a:ext cx="288000" cy="288000"/>
          </a:xfrm>
        </p:spPr>
        <p:txBody>
          <a:bodyPr/>
          <a:lstStyle/>
          <a:p>
            <a:fld id="{B67B645E-C5E5-4727-B977-D372A0AA71D9}" type="slidenum">
              <a:rPr lang="en-US" smtClean="0"/>
              <a:pPr/>
              <a:t>2</a:t>
            </a:fld>
            <a:endParaRPr lang="en-US"/>
          </a:p>
        </p:txBody>
      </p:sp>
    </p:spTree>
    <p:extLst>
      <p:ext uri="{BB962C8B-B14F-4D97-AF65-F5344CB8AC3E}">
        <p14:creationId xmlns:p14="http://schemas.microsoft.com/office/powerpoint/2010/main" val="24075410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432000" y="432000"/>
            <a:ext cx="11329200" cy="432000"/>
          </a:xfrm>
        </p:spPr>
        <p:txBody>
          <a:bodyPr/>
          <a:lstStyle/>
          <a:p>
            <a:r>
              <a:rPr lang="en-US" sz="5400"/>
              <a:t>How can I use OER with my class? </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4294967295"/>
          </p:nvPr>
        </p:nvSpPr>
        <p:spPr>
          <a:xfrm>
            <a:off x="432000" y="1270242"/>
            <a:ext cx="10736789" cy="2624088"/>
          </a:xfrm>
        </p:spPr>
        <p:txBody>
          <a:bodyPr vert="horz" lIns="0" tIns="0" rIns="0" bIns="0" rtlCol="0" anchor="t">
            <a:noAutofit/>
          </a:bodyPr>
          <a:lstStyle/>
          <a:p>
            <a:r>
              <a:rPr lang="en-US" sz="3600">
                <a:cs typeface="Calibri"/>
              </a:rPr>
              <a:t>When adopting an open textbook, let the SPU Bookstore know</a:t>
            </a:r>
          </a:p>
          <a:p>
            <a:r>
              <a:rPr lang="en-US" sz="3600">
                <a:solidFill>
                  <a:srgbClr val="424242"/>
                </a:solidFill>
                <a:effectLst/>
                <a:latin typeface="Calibri" panose="020F0502020204030204" pitchFamily="34" charset="0"/>
                <a:ea typeface="Times New Roman" panose="02020603050405020304" pitchFamily="18" charset="0"/>
              </a:rPr>
              <a:t>The bookstore likes to carry 1 to 2 copies for students who may need a (low-cost) physical book. The information the student sees on the website is pictured:</a:t>
            </a:r>
            <a:endParaRPr lang="en-US" sz="3600">
              <a:effectLst/>
              <a:latin typeface="Calibri" panose="020F0502020204030204" pitchFamily="34" charset="0"/>
              <a:ea typeface="Calibri" panose="020F0502020204030204" pitchFamily="34" charset="0"/>
            </a:endParaRPr>
          </a:p>
          <a:p>
            <a:endParaRPr lang="en-US" sz="3200">
              <a:cs typeface="Calibri"/>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728948" y="6385422"/>
            <a:ext cx="288000" cy="288000"/>
          </a:xfrm>
        </p:spPr>
        <p:txBody>
          <a:bodyPr/>
          <a:lstStyle/>
          <a:p>
            <a:fld id="{B67B645E-C5E5-4727-B977-D372A0AA71D9}" type="slidenum">
              <a:rPr lang="en-US" smtClean="0"/>
              <a:pPr/>
              <a:t>20</a:t>
            </a:fld>
            <a:endParaRPr lang="en-US"/>
          </a:p>
        </p:txBody>
      </p:sp>
      <p:pic>
        <p:nvPicPr>
          <p:cNvPr id="1027" name="Picture 3" descr="Open textbook listed in SPU Bookstore textbook search results, with designation of “Wait for Class” and book note of “This material is considered Open Educational Resources (OER) and may be available digitally for free. Please contact your instructor for more details.”">
            <a:extLst>
              <a:ext uri="{FF2B5EF4-FFF2-40B4-BE49-F238E27FC236}">
                <a16:creationId xmlns:a16="http://schemas.microsoft.com/office/drawing/2014/main" id="{1266C89B-BDC2-D185-509A-E2FFA66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382" y="3971388"/>
            <a:ext cx="58547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534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9CC1-6E5E-E4F1-FAEA-94628017F486}"/>
              </a:ext>
            </a:extLst>
          </p:cNvPr>
          <p:cNvSpPr>
            <a:spLocks noGrp="1"/>
          </p:cNvSpPr>
          <p:nvPr>
            <p:ph type="title"/>
          </p:nvPr>
        </p:nvSpPr>
        <p:spPr>
          <a:xfrm>
            <a:off x="708992" y="444638"/>
            <a:ext cx="10515600" cy="1325563"/>
          </a:xfrm>
        </p:spPr>
        <p:txBody>
          <a:bodyPr>
            <a:normAutofit fontScale="90000"/>
          </a:bodyPr>
          <a:lstStyle/>
          <a:p>
            <a:r>
              <a:rPr lang="en-US"/>
              <a:t>How do I find out more?</a:t>
            </a:r>
            <a:br>
              <a:rPr lang="en-US">
                <a:ea typeface="Calibri Light"/>
                <a:cs typeface="Calibri Light"/>
              </a:rPr>
            </a:br>
            <a:r>
              <a:rPr lang="en-US"/>
              <a:t>SPU Library Data Guide:</a:t>
            </a:r>
            <a:br>
              <a:rPr lang="en-US"/>
            </a:br>
            <a:r>
              <a:rPr lang="en-US"/>
              <a:t>    </a:t>
            </a:r>
            <a:r>
              <a:rPr lang="en-US" sz="4400"/>
              <a:t>https://spu.libguides.com/data</a:t>
            </a:r>
            <a:br>
              <a:rPr lang="en-US" sz="4400"/>
            </a:br>
            <a:endParaRPr lang="en-US"/>
          </a:p>
        </p:txBody>
      </p:sp>
      <p:pic>
        <p:nvPicPr>
          <p:cNvPr id="5" name="Picture 4">
            <a:extLst>
              <a:ext uri="{FF2B5EF4-FFF2-40B4-BE49-F238E27FC236}">
                <a16:creationId xmlns:a16="http://schemas.microsoft.com/office/drawing/2014/main" id="{0DCF55EC-EB0C-11B9-5F55-7B80598EE768}"/>
              </a:ext>
            </a:extLst>
          </p:cNvPr>
          <p:cNvPicPr>
            <a:picLocks noChangeAspect="1"/>
          </p:cNvPicPr>
          <p:nvPr/>
        </p:nvPicPr>
        <p:blipFill>
          <a:blip r:embed="rId2"/>
          <a:stretch>
            <a:fillRect/>
          </a:stretch>
        </p:blipFill>
        <p:spPr>
          <a:xfrm>
            <a:off x="2282098" y="1751708"/>
            <a:ext cx="8681352" cy="4816263"/>
          </a:xfrm>
          <a:prstGeom prst="rect">
            <a:avLst/>
          </a:prstGeom>
        </p:spPr>
      </p:pic>
    </p:spTree>
    <p:extLst>
      <p:ext uri="{BB962C8B-B14F-4D97-AF65-F5344CB8AC3E}">
        <p14:creationId xmlns:p14="http://schemas.microsoft.com/office/powerpoint/2010/main" val="13781750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129900" y="117797"/>
            <a:ext cx="9437077" cy="901182"/>
          </a:xfrm>
        </p:spPr>
        <p:txBody>
          <a:bodyPr/>
          <a:lstStyle/>
          <a:p>
            <a:r>
              <a:rPr lang="en-US" sz="5400"/>
              <a:t>Where can I find open data?</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4</a:t>
            </a:fld>
            <a:endParaRPr lang="en-US"/>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369332"/>
          </a:xfrm>
          <a:prstGeom prst="rect">
            <a:avLst/>
          </a:prstGeom>
          <a:noFill/>
        </p:spPr>
        <p:txBody>
          <a:bodyPr wrap="square" lIns="91440" tIns="45720" rIns="91440" bIns="45720" rtlCol="0" anchor="t">
            <a:spAutoFit/>
          </a:bodyPr>
          <a:lstStyle/>
          <a:p>
            <a:endParaRPr lang="en-US">
              <a:cs typeface="Calibri"/>
            </a:endParaRPr>
          </a:p>
        </p:txBody>
      </p:sp>
      <p:pic>
        <p:nvPicPr>
          <p:cNvPr id="3" name="Picture 3" descr="Qr code&#10;&#10;Description automatically generated">
            <a:extLst>
              <a:ext uri="{FF2B5EF4-FFF2-40B4-BE49-F238E27FC236}">
                <a16:creationId xmlns:a16="http://schemas.microsoft.com/office/drawing/2014/main" id="{4E036169-0F01-756B-F587-F4DD8C197B28}"/>
              </a:ext>
            </a:extLst>
          </p:cNvPr>
          <p:cNvPicPr>
            <a:picLocks noChangeAspect="1"/>
          </p:cNvPicPr>
          <p:nvPr/>
        </p:nvPicPr>
        <p:blipFill>
          <a:blip r:embed="rId3"/>
          <a:stretch>
            <a:fillRect/>
          </a:stretch>
        </p:blipFill>
        <p:spPr>
          <a:xfrm>
            <a:off x="7313468" y="4871604"/>
            <a:ext cx="1357746" cy="1357746"/>
          </a:xfrm>
          <a:prstGeom prst="rect">
            <a:avLst/>
          </a:prstGeom>
        </p:spPr>
      </p:pic>
      <p:pic>
        <p:nvPicPr>
          <p:cNvPr id="4" name="Picture 4" descr="Graphical user interface, text, website&#10;&#10;Description automatically generated">
            <a:extLst>
              <a:ext uri="{FF2B5EF4-FFF2-40B4-BE49-F238E27FC236}">
                <a16:creationId xmlns:a16="http://schemas.microsoft.com/office/drawing/2014/main" id="{563EDE26-C368-35BB-DF7B-8A77B4CDFB65}"/>
              </a:ext>
            </a:extLst>
          </p:cNvPr>
          <p:cNvPicPr>
            <a:picLocks noChangeAspect="1"/>
          </p:cNvPicPr>
          <p:nvPr/>
        </p:nvPicPr>
        <p:blipFill>
          <a:blip r:embed="rId4"/>
          <a:stretch>
            <a:fillRect/>
          </a:stretch>
        </p:blipFill>
        <p:spPr>
          <a:xfrm>
            <a:off x="5775885" y="1820729"/>
            <a:ext cx="6038578" cy="2786040"/>
          </a:xfrm>
          <a:prstGeom prst="rect">
            <a:avLst/>
          </a:prstGeom>
        </p:spPr>
      </p:pic>
      <p:sp>
        <p:nvSpPr>
          <p:cNvPr id="7" name="Text Placeholder 3">
            <a:extLst>
              <a:ext uri="{FF2B5EF4-FFF2-40B4-BE49-F238E27FC236}">
                <a16:creationId xmlns:a16="http://schemas.microsoft.com/office/drawing/2014/main" id="{670682A8-11A8-7D6F-0B9B-CBD1E8AA984C}"/>
              </a:ext>
            </a:extLst>
          </p:cNvPr>
          <p:cNvSpPr txBox="1">
            <a:spLocks/>
          </p:cNvSpPr>
          <p:nvPr/>
        </p:nvSpPr>
        <p:spPr>
          <a:xfrm>
            <a:off x="658766" y="1125856"/>
            <a:ext cx="6553303" cy="4380006"/>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cs typeface="Calibri"/>
              </a:rPr>
              <a:t>Selected Open Data Repositories:</a:t>
            </a:r>
          </a:p>
          <a:p>
            <a:r>
              <a:rPr lang="en-US" sz="3600">
                <a:cs typeface="Calibri"/>
              </a:rPr>
              <a:t>Dryad Digital Repository</a:t>
            </a:r>
          </a:p>
          <a:p>
            <a:r>
              <a:rPr lang="en-US" sz="3600" err="1">
                <a:cs typeface="Calibri"/>
              </a:rPr>
              <a:t>Zenodo</a:t>
            </a:r>
            <a:endParaRPr lang="en-US" sz="3600">
              <a:cs typeface="Calibri"/>
            </a:endParaRPr>
          </a:p>
          <a:p>
            <a:r>
              <a:rPr lang="en-US" sz="3600">
                <a:solidFill>
                  <a:srgbClr val="404040"/>
                </a:solidFill>
                <a:latin typeface="Calibri"/>
                <a:cs typeface="Calibri"/>
              </a:rPr>
              <a:t>Harvard </a:t>
            </a:r>
            <a:r>
              <a:rPr lang="en-US" sz="3600" err="1">
                <a:solidFill>
                  <a:srgbClr val="404040"/>
                </a:solidFill>
                <a:latin typeface="Calibri"/>
                <a:cs typeface="Calibri"/>
              </a:rPr>
              <a:t>Dataverse</a:t>
            </a:r>
            <a:endParaRPr lang="en-US" sz="3600">
              <a:solidFill>
                <a:srgbClr val="404040"/>
              </a:solidFill>
              <a:latin typeface="Calibri"/>
              <a:cs typeface="Calibri"/>
            </a:endParaRPr>
          </a:p>
          <a:p>
            <a:r>
              <a:rPr lang="en-US" sz="3600">
                <a:solidFill>
                  <a:srgbClr val="404040"/>
                </a:solidFill>
                <a:latin typeface="Calibri"/>
                <a:cs typeface="Calibri"/>
              </a:rPr>
              <a:t>Google Dataset Search</a:t>
            </a:r>
          </a:p>
          <a:p>
            <a:pPr marL="0" indent="0">
              <a:buNone/>
            </a:pPr>
            <a:endParaRPr lang="en-US" sz="3600">
              <a:solidFill>
                <a:srgbClr val="404040"/>
              </a:solidFill>
              <a:latin typeface="Calibri"/>
              <a:cs typeface="Calibri"/>
            </a:endParaRPr>
          </a:p>
          <a:p>
            <a:pPr marL="0" indent="0">
              <a:buFont typeface="Arial" panose="020B0604020202020204" pitchFamily="34" charset="0"/>
              <a:buNone/>
            </a:pPr>
            <a:r>
              <a:rPr lang="en-US" sz="3600" i="1">
                <a:solidFill>
                  <a:srgbClr val="000000"/>
                </a:solidFill>
                <a:latin typeface="Calibri"/>
                <a:cs typeface="Calibri"/>
              </a:rPr>
              <a:t>Need a one-stop shop </a:t>
            </a:r>
            <a:endParaRPr lang="en-US" sz="3600" i="1">
              <a:solidFill>
                <a:srgbClr val="000000"/>
              </a:solidFill>
              <a:latin typeface="Calibri" panose="020F0502020204030204" pitchFamily="34" charset="0"/>
              <a:cs typeface="Calibri" panose="020F0502020204030204" pitchFamily="34" charset="0"/>
            </a:endParaRPr>
          </a:p>
          <a:p>
            <a:pPr marL="0" indent="0">
              <a:buNone/>
            </a:pPr>
            <a:r>
              <a:rPr lang="en-US" sz="3600" i="1">
                <a:solidFill>
                  <a:srgbClr val="000000"/>
                </a:solidFill>
                <a:latin typeface="Calibri"/>
                <a:cs typeface="Calibri"/>
              </a:rPr>
              <a:t>to find Open Data? </a:t>
            </a:r>
            <a:endParaRPr lang="en-US" sz="3600" i="1">
              <a:solidFill>
                <a:srgbClr val="000000"/>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3600">
                <a:solidFill>
                  <a:srgbClr val="000000"/>
                </a:solidFill>
                <a:latin typeface="Calibri"/>
                <a:cs typeface="Calibri"/>
              </a:rPr>
              <a:t>Check the </a:t>
            </a:r>
            <a:r>
              <a:rPr lang="en-US" sz="3600" u="sng">
                <a:solidFill>
                  <a:srgbClr val="000000"/>
                </a:solidFill>
                <a:latin typeface="Calibri"/>
                <a:cs typeface="Calibri"/>
                <a:hlinkClick r:id="rId5"/>
              </a:rPr>
              <a:t>SPU library Data Guide!</a:t>
            </a:r>
            <a:endParaRPr lang="en-US" sz="3600" u="sng">
              <a:solidFill>
                <a:srgbClr val="000000"/>
              </a:solidFill>
              <a:latin typeface="Calibri"/>
              <a:cs typeface="Calibri"/>
            </a:endParaRPr>
          </a:p>
        </p:txBody>
      </p:sp>
    </p:spTree>
    <p:extLst>
      <p:ext uri="{BB962C8B-B14F-4D97-AF65-F5344CB8AC3E}">
        <p14:creationId xmlns:p14="http://schemas.microsoft.com/office/powerpoint/2010/main" val="15883250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chemeClr val="bg1"/>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idx="4294967295"/>
          </p:nvPr>
        </p:nvSpPr>
        <p:spPr>
          <a:xfrm>
            <a:off x="0" y="117475"/>
            <a:ext cx="9436100" cy="901700"/>
          </a:xfrm>
        </p:spPr>
        <p:txBody>
          <a:bodyPr/>
          <a:lstStyle/>
          <a:p>
            <a:r>
              <a:rPr lang="en-US" sz="3600"/>
              <a:t>Want to start using data sets in class?</a:t>
            </a:r>
            <a:br>
              <a:rPr lang="en-US" sz="3600"/>
            </a:br>
            <a:r>
              <a:rPr lang="en-US" sz="3600"/>
              <a:t>Simple Data Set Assignment: Create a visualization</a:t>
            </a:r>
            <a:endParaRPr lang="en-US" sz="240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4294967295"/>
          </p:nvPr>
        </p:nvSpPr>
        <p:spPr>
          <a:xfrm>
            <a:off x="11903075" y="6384925"/>
            <a:ext cx="288925" cy="288925"/>
          </a:xfrm>
        </p:spPr>
        <p:txBody>
          <a:bodyPr/>
          <a:lstStyle/>
          <a:p>
            <a:fld id="{B67B645E-C5E5-4727-B977-D372A0AA71D9}" type="slidenum">
              <a:rPr lang="en-US" smtClean="0"/>
              <a:pPr/>
              <a:t>5</a:t>
            </a:fld>
            <a:endParaRPr lang="en-US"/>
          </a:p>
        </p:txBody>
      </p:sp>
      <p:pic>
        <p:nvPicPr>
          <p:cNvPr id="6" name="Picture 5" descr="Whiteboard visualization: map and bar graph">
            <a:extLst>
              <a:ext uri="{FF2B5EF4-FFF2-40B4-BE49-F238E27FC236}">
                <a16:creationId xmlns:a16="http://schemas.microsoft.com/office/drawing/2014/main" id="{B4F950CC-4ABE-232E-0193-865425A4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87833" y="1976727"/>
            <a:ext cx="5197307" cy="3897980"/>
          </a:xfrm>
          <a:prstGeom prst="rect">
            <a:avLst/>
          </a:prstGeom>
        </p:spPr>
      </p:pic>
      <p:graphicFrame>
        <p:nvGraphicFramePr>
          <p:cNvPr id="8" name="Table 7">
            <a:extLst>
              <a:ext uri="{FF2B5EF4-FFF2-40B4-BE49-F238E27FC236}">
                <a16:creationId xmlns:a16="http://schemas.microsoft.com/office/drawing/2014/main" id="{0366E564-C986-723A-C61B-B2E91D0C70C5}"/>
              </a:ext>
            </a:extLst>
          </p:cNvPr>
          <p:cNvGraphicFramePr>
            <a:graphicFrameLocks noGrp="1"/>
          </p:cNvGraphicFramePr>
          <p:nvPr>
            <p:extLst>
              <p:ext uri="{D42A27DB-BD31-4B8C-83A1-F6EECF244321}">
                <p14:modId xmlns:p14="http://schemas.microsoft.com/office/powerpoint/2010/main" val="983246324"/>
              </p:ext>
            </p:extLst>
          </p:nvPr>
        </p:nvGraphicFramePr>
        <p:xfrm>
          <a:off x="893074" y="2170501"/>
          <a:ext cx="5011164" cy="4569702"/>
        </p:xfrm>
        <a:graphic>
          <a:graphicData uri="http://schemas.openxmlformats.org/drawingml/2006/table">
            <a:tbl>
              <a:tblPr firstRow="1" firstCol="1" bandRow="1">
                <a:tableStyleId>{5C22544A-7EE6-4342-B048-85BDC9FD1C3A}</a:tableStyleId>
              </a:tblPr>
              <a:tblGrid>
                <a:gridCol w="497305">
                  <a:extLst>
                    <a:ext uri="{9D8B030D-6E8A-4147-A177-3AD203B41FA5}">
                      <a16:colId xmlns:a16="http://schemas.microsoft.com/office/drawing/2014/main" val="2959330751"/>
                    </a:ext>
                  </a:extLst>
                </a:gridCol>
                <a:gridCol w="2613504">
                  <a:extLst>
                    <a:ext uri="{9D8B030D-6E8A-4147-A177-3AD203B41FA5}">
                      <a16:colId xmlns:a16="http://schemas.microsoft.com/office/drawing/2014/main" val="3075130728"/>
                    </a:ext>
                  </a:extLst>
                </a:gridCol>
                <a:gridCol w="475089">
                  <a:extLst>
                    <a:ext uri="{9D8B030D-6E8A-4147-A177-3AD203B41FA5}">
                      <a16:colId xmlns:a16="http://schemas.microsoft.com/office/drawing/2014/main" val="4189194890"/>
                    </a:ext>
                  </a:extLst>
                </a:gridCol>
                <a:gridCol w="475089">
                  <a:extLst>
                    <a:ext uri="{9D8B030D-6E8A-4147-A177-3AD203B41FA5}">
                      <a16:colId xmlns:a16="http://schemas.microsoft.com/office/drawing/2014/main" val="1397847216"/>
                    </a:ext>
                  </a:extLst>
                </a:gridCol>
                <a:gridCol w="497167">
                  <a:extLst>
                    <a:ext uri="{9D8B030D-6E8A-4147-A177-3AD203B41FA5}">
                      <a16:colId xmlns:a16="http://schemas.microsoft.com/office/drawing/2014/main" val="3546922334"/>
                    </a:ext>
                  </a:extLst>
                </a:gridCol>
                <a:gridCol w="453010">
                  <a:extLst>
                    <a:ext uri="{9D8B030D-6E8A-4147-A177-3AD203B41FA5}">
                      <a16:colId xmlns:a16="http://schemas.microsoft.com/office/drawing/2014/main" val="2736590585"/>
                    </a:ext>
                  </a:extLst>
                </a:gridCol>
              </a:tblGrid>
              <a:tr h="488214">
                <a:tc>
                  <a:txBody>
                    <a:bodyPr/>
                    <a:lstStyle/>
                    <a:p>
                      <a:pPr marL="0" marR="0" algn="ctr">
                        <a:lnSpc>
                          <a:spcPct val="107000"/>
                        </a:lnSpc>
                        <a:spcBef>
                          <a:spcPts val="1200"/>
                        </a:spcBef>
                        <a:spcAft>
                          <a:spcPts val="1200"/>
                        </a:spcAft>
                      </a:pPr>
                      <a:r>
                        <a:rPr lang="en-US" sz="900">
                          <a:effectLst/>
                        </a:rPr>
                        <a:t>Order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tc>
                  <a:txBody>
                    <a:bodyPr/>
                    <a:lstStyle/>
                    <a:p>
                      <a:pPr marL="0" marR="0" algn="ctr">
                        <a:lnSpc>
                          <a:spcPct val="107000"/>
                        </a:lnSpc>
                        <a:spcBef>
                          <a:spcPts val="1200"/>
                        </a:spcBef>
                        <a:spcAft>
                          <a:spcPts val="1200"/>
                        </a:spcAft>
                      </a:pPr>
                      <a:r>
                        <a:rPr lang="en-US" sz="900">
                          <a:effectLst/>
                        </a:rPr>
                        <a:t>Launch date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tc>
                  <a:txBody>
                    <a:bodyPr/>
                    <a:lstStyle/>
                    <a:p>
                      <a:pPr marL="0" marR="0" algn="ctr">
                        <a:lnSpc>
                          <a:spcPct val="107000"/>
                        </a:lnSpc>
                        <a:spcBef>
                          <a:spcPts val="1200"/>
                        </a:spcBef>
                        <a:spcAft>
                          <a:spcPts val="1200"/>
                        </a:spcAft>
                      </a:pPr>
                      <a:r>
                        <a:rPr lang="en-US" sz="900">
                          <a:effectLst/>
                        </a:rPr>
                        <a:t>Shuttle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tc>
                  <a:txBody>
                    <a:bodyPr/>
                    <a:lstStyle/>
                    <a:p>
                      <a:pPr marL="0" marR="0" algn="ctr">
                        <a:lnSpc>
                          <a:spcPct val="107000"/>
                        </a:lnSpc>
                        <a:spcBef>
                          <a:spcPts val="1200"/>
                        </a:spcBef>
                        <a:spcAft>
                          <a:spcPts val="1200"/>
                        </a:spcAft>
                      </a:pPr>
                      <a:r>
                        <a:rPr lang="en-US" sz="900">
                          <a:effectLst/>
                        </a:rPr>
                        <a:t>Crew</a:t>
                      </a:r>
                      <a:r>
                        <a:rPr lang="en-US" sz="700" u="none" strike="noStrike" baseline="30000">
                          <a:effectLst/>
                          <a:hlinkClick r:id="rId4"/>
                        </a:rPr>
                        <a:t>[a]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tc>
                  <a:txBody>
                    <a:bodyPr/>
                    <a:lstStyle/>
                    <a:p>
                      <a:pPr marL="0" marR="0" algn="ctr">
                        <a:lnSpc>
                          <a:spcPct val="107000"/>
                        </a:lnSpc>
                        <a:spcBef>
                          <a:spcPts val="1200"/>
                        </a:spcBef>
                        <a:spcAft>
                          <a:spcPts val="1200"/>
                        </a:spcAft>
                      </a:pPr>
                      <a:r>
                        <a:rPr lang="en-US" sz="900">
                          <a:effectLst/>
                        </a:rPr>
                        <a:t>Duration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tc>
                  <a:txBody>
                    <a:bodyPr/>
                    <a:lstStyle/>
                    <a:p>
                      <a:pPr marL="0" marR="0" algn="ctr">
                        <a:lnSpc>
                          <a:spcPct val="107000"/>
                        </a:lnSpc>
                        <a:spcBef>
                          <a:spcPts val="1200"/>
                        </a:spcBef>
                        <a:spcAft>
                          <a:spcPts val="1200"/>
                        </a:spcAft>
                      </a:pPr>
                      <a:r>
                        <a:rPr lang="en-US" sz="900">
                          <a:effectLst/>
                        </a:rPr>
                        <a:t>Landing site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164144" marT="25012" marB="25012" anchor="ctr"/>
                </a:tc>
                <a:extLst>
                  <a:ext uri="{0D108BD9-81ED-4DB2-BD59-A6C34878D82A}">
                    <a16:rowId xmlns:a16="http://schemas.microsoft.com/office/drawing/2014/main" val="1202255504"/>
                  </a:ext>
                </a:extLst>
              </a:tr>
              <a:tr h="340124">
                <a:tc>
                  <a:txBody>
                    <a:bodyPr/>
                    <a:lstStyle/>
                    <a:p>
                      <a:pPr marL="0" marR="0" algn="ctr">
                        <a:lnSpc>
                          <a:spcPct val="107000"/>
                        </a:lnSpc>
                        <a:spcBef>
                          <a:spcPts val="1200"/>
                        </a:spcBef>
                        <a:spcAft>
                          <a:spcPts val="120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1200"/>
                        </a:spcBef>
                        <a:spcAft>
                          <a:spcPts val="1200"/>
                        </a:spcAft>
                        <a:tabLst>
                          <a:tab pos="1200785" algn="l"/>
                        </a:tabLst>
                      </a:pPr>
                      <a:r>
                        <a:rPr lang="en-US" sz="900">
                          <a:effectLst/>
                        </a:rPr>
                        <a:t>12 April 1981	12:00:04 UTC	07:00:04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1200"/>
                        </a:spcBef>
                        <a:spcAft>
                          <a:spcPts val="120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1200"/>
                        </a:spcBef>
                        <a:spcAft>
                          <a:spcPts val="120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1200"/>
                        </a:spcBef>
                        <a:spcAft>
                          <a:spcPts val="1200"/>
                        </a:spcAft>
                      </a:pPr>
                      <a:r>
                        <a:rPr lang="en-US" sz="900">
                          <a:effectLst/>
                        </a:rPr>
                        <a:t>02d 06h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1200"/>
                        </a:spcBef>
                        <a:spcAft>
                          <a:spcPts val="120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446985660"/>
                  </a:ext>
                </a:extLst>
              </a:tr>
              <a:tr h="340124">
                <a:tc>
                  <a:txBody>
                    <a:bodyPr/>
                    <a:lstStyle/>
                    <a:p>
                      <a:pPr marL="0" marR="0" algn="ctr">
                        <a:lnSpc>
                          <a:spcPct val="107000"/>
                        </a:lnSpc>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12 November 1981	15:10:00 UTC	10:10:00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02d 06h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981935284"/>
                  </a:ext>
                </a:extLst>
              </a:tr>
              <a:tr h="340124">
                <a:tc>
                  <a:txBody>
                    <a:bodyPr/>
                    <a:lstStyle/>
                    <a:p>
                      <a:pPr marL="0" marR="0" algn="ctr">
                        <a:lnSpc>
                          <a:spcPct val="107000"/>
                        </a:lnSpc>
                        <a:spcBef>
                          <a:spcPts val="0"/>
                        </a:spcBef>
                        <a:spcAft>
                          <a:spcPts val="0"/>
                        </a:spcAft>
                      </a:pPr>
                      <a:r>
                        <a:rPr lang="en-US" sz="900">
                          <a:effectLst/>
                        </a:rPr>
                        <a:t>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22 March 1982	16:00:00 UTC	11:00:00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08d 00h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7" tooltip="White Sands Missile Range"/>
                        </a:rPr>
                        <a:t>White Sands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2561404580"/>
                  </a:ext>
                </a:extLst>
              </a:tr>
              <a:tr h="340124">
                <a:tc>
                  <a:txBody>
                    <a:bodyPr/>
                    <a:lstStyle/>
                    <a:p>
                      <a:pPr marL="0" marR="0" algn="ctr">
                        <a:lnSpc>
                          <a:spcPct val="107000"/>
                        </a:lnSpc>
                        <a:spcBef>
                          <a:spcPts val="0"/>
                        </a:spcBef>
                        <a:spcAft>
                          <a:spcPts val="0"/>
                        </a:spcAft>
                      </a:pPr>
                      <a:r>
                        <a:rPr lang="en-US" sz="9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27 June 1982	15:00:00 UTC	11:00:00 EDT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07d 01h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341998869"/>
                  </a:ext>
                </a:extLst>
              </a:tr>
              <a:tr h="340124">
                <a:tc>
                  <a:txBody>
                    <a:bodyPr/>
                    <a:lstStyle/>
                    <a:p>
                      <a:pPr marL="0" marR="0" algn="ctr">
                        <a:lnSpc>
                          <a:spcPct val="107000"/>
                        </a:lnSpc>
                        <a:spcBef>
                          <a:spcPts val="0"/>
                        </a:spcBef>
                        <a:spcAft>
                          <a:spcPts val="0"/>
                        </a:spcAft>
                      </a:pPr>
                      <a:r>
                        <a:rPr lang="en-US" sz="9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11 November 1982	12:19:00 UTC	07:19:00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05d 02h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639738556"/>
                  </a:ext>
                </a:extLst>
              </a:tr>
              <a:tr h="340124">
                <a:tc>
                  <a:txBody>
                    <a:bodyPr/>
                    <a:lstStyle/>
                    <a:p>
                      <a:pPr marL="0" marR="0" algn="ctr">
                        <a:lnSpc>
                          <a:spcPct val="107000"/>
                        </a:lnSpc>
                        <a:spcBef>
                          <a:spcPts val="0"/>
                        </a:spcBef>
                        <a:spcAft>
                          <a:spcPts val="0"/>
                        </a:spcAft>
                      </a:pPr>
                      <a:r>
                        <a:rPr lang="en-US" sz="9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4 April 1983	18:30:00 UTC	13:30:00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8" tooltip="Space Shuttle Challenger"/>
                        </a:rPr>
                        <a:t>Challenger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05d 00h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090447622"/>
                  </a:ext>
                </a:extLst>
              </a:tr>
              <a:tr h="340124">
                <a:tc>
                  <a:txBody>
                    <a:bodyPr/>
                    <a:lstStyle/>
                    <a:p>
                      <a:pPr marL="0" marR="0" algn="ctr">
                        <a:lnSpc>
                          <a:spcPct val="107000"/>
                        </a:lnSpc>
                        <a:spcBef>
                          <a:spcPts val="0"/>
                        </a:spcBef>
                        <a:spcAft>
                          <a:spcPts val="0"/>
                        </a:spcAft>
                      </a:pPr>
                      <a:r>
                        <a:rPr lang="en-US" sz="900">
                          <a:effectLst/>
                        </a:rPr>
                        <a:t>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18 June 1983	11:33:00 UTC	07:33:00 EDT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8" tooltip="Space Shuttle Challenger"/>
                        </a:rPr>
                        <a:t>Challenger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06d 02h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256605375"/>
                  </a:ext>
                </a:extLst>
              </a:tr>
              <a:tr h="340124">
                <a:tc>
                  <a:txBody>
                    <a:bodyPr/>
                    <a:lstStyle/>
                    <a:p>
                      <a:pPr marL="0" marR="0" algn="ctr">
                        <a:lnSpc>
                          <a:spcPct val="107000"/>
                        </a:lnSpc>
                        <a:spcBef>
                          <a:spcPts val="0"/>
                        </a:spcBef>
                        <a:spcAft>
                          <a:spcPts val="0"/>
                        </a:spcAft>
                      </a:pPr>
                      <a:r>
                        <a:rPr lang="en-US" sz="900">
                          <a:effectLst/>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30 August 1983	06:32:00 UTC	02:32:00 EDT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8" tooltip="Space Shuttle Challenger"/>
                        </a:rPr>
                        <a:t>Challenger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06d 01h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682270578"/>
                  </a:ext>
                </a:extLst>
              </a:tr>
              <a:tr h="340124">
                <a:tc>
                  <a:txBody>
                    <a:bodyPr/>
                    <a:lstStyle/>
                    <a:p>
                      <a:pPr marL="0" marR="0" algn="ctr">
                        <a:lnSpc>
                          <a:spcPct val="107000"/>
                        </a:lnSpc>
                        <a:spcBef>
                          <a:spcPts val="0"/>
                        </a:spcBef>
                        <a:spcAft>
                          <a:spcPts val="0"/>
                        </a:spcAft>
                      </a:pPr>
                      <a:r>
                        <a:rPr lang="en-US" sz="900">
                          <a:effectLst/>
                        </a:rPr>
                        <a:t>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28 November 1983	16:00:00 UTC	11:00:00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5" tooltip="Space Shuttle Columbia"/>
                        </a:rPr>
                        <a:t>Columbia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10d 07h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2495053189"/>
                  </a:ext>
                </a:extLst>
              </a:tr>
              <a:tr h="340124">
                <a:tc>
                  <a:txBody>
                    <a:bodyPr/>
                    <a:lstStyle/>
                    <a:p>
                      <a:pPr marL="0" marR="0" algn="ctr">
                        <a:lnSpc>
                          <a:spcPct val="107000"/>
                        </a:lnSpc>
                        <a:spcBef>
                          <a:spcPts val="0"/>
                        </a:spcBef>
                        <a:spcAft>
                          <a:spcPts val="0"/>
                        </a:spcAft>
                      </a:pPr>
                      <a:r>
                        <a:rPr lang="en-US" sz="900">
                          <a:effectLst/>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3 February 1984	13:00:00 UTC	08:00:00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8" tooltip="Space Shuttle Challenger"/>
                        </a:rPr>
                        <a:t>Challenger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07d 23h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9" tooltip="Kennedy Space Center"/>
                        </a:rPr>
                        <a:t>Kennedy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653615901"/>
                  </a:ext>
                </a:extLst>
              </a:tr>
              <a:tr h="340124">
                <a:tc>
                  <a:txBody>
                    <a:bodyPr/>
                    <a:lstStyle/>
                    <a:p>
                      <a:pPr marL="0" marR="0" algn="ctr">
                        <a:lnSpc>
                          <a:spcPct val="107000"/>
                        </a:lnSpc>
                        <a:spcBef>
                          <a:spcPts val="0"/>
                        </a:spcBef>
                        <a:spcAft>
                          <a:spcPts val="0"/>
                        </a:spcAft>
                      </a:pPr>
                      <a:r>
                        <a:rPr lang="en-US" sz="900">
                          <a:effectLst/>
                        </a:rPr>
                        <a:t>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6 April 1984	13:58:00 UTC	08:58:00 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8" tooltip="Space Shuttle Challenger"/>
                        </a:rPr>
                        <a:t>Challenger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06d 23h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3034037839"/>
                  </a:ext>
                </a:extLst>
              </a:tr>
              <a:tr h="340124">
                <a:tc>
                  <a:txBody>
                    <a:bodyPr/>
                    <a:lstStyle/>
                    <a:p>
                      <a:pPr marL="0" marR="0" algn="ctr">
                        <a:lnSpc>
                          <a:spcPct val="107000"/>
                        </a:lnSpc>
                        <a:spcBef>
                          <a:spcPts val="0"/>
                        </a:spcBef>
                        <a:spcAft>
                          <a:spcPts val="0"/>
                        </a:spcAft>
                      </a:pPr>
                      <a:r>
                        <a:rPr lang="en-US" sz="900">
                          <a:effectLst/>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tabLst>
                          <a:tab pos="1200785" algn="l"/>
                        </a:tabLst>
                      </a:pPr>
                      <a:r>
                        <a:rPr lang="en-US" sz="900">
                          <a:effectLst/>
                        </a:rPr>
                        <a:t>30 August 1984	12:41:50 UTC	08:41:50 EDT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10" tooltip="Space Shuttle Discovery"/>
                        </a:rPr>
                        <a:t>Discovery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a:effectLst/>
                        </a:rPr>
                        <a:t>06d 00h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tc>
                  <a:txBody>
                    <a:bodyPr/>
                    <a:lstStyle/>
                    <a:p>
                      <a:pPr marL="0" marR="0">
                        <a:lnSpc>
                          <a:spcPct val="107000"/>
                        </a:lnSpc>
                        <a:spcBef>
                          <a:spcPts val="0"/>
                        </a:spcBef>
                        <a:spcAft>
                          <a:spcPts val="0"/>
                        </a:spcAft>
                      </a:pPr>
                      <a:r>
                        <a:rPr lang="en-US" sz="900" u="none" strike="noStrike">
                          <a:effectLst/>
                          <a:hlinkClick r:id="rId6" tooltip="Edwards Air Force Base"/>
                        </a:rPr>
                        <a:t>Edwards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0025" marR="50025" marT="25012" marB="25012" anchor="ctr"/>
                </a:tc>
                <a:extLst>
                  <a:ext uri="{0D108BD9-81ED-4DB2-BD59-A6C34878D82A}">
                    <a16:rowId xmlns:a16="http://schemas.microsoft.com/office/drawing/2014/main" val="1225871616"/>
                  </a:ext>
                </a:extLst>
              </a:tr>
            </a:tbl>
          </a:graphicData>
        </a:graphic>
      </p:graphicFrame>
      <p:sp>
        <p:nvSpPr>
          <p:cNvPr id="9" name="Rectangle 1">
            <a:extLst>
              <a:ext uri="{FF2B5EF4-FFF2-40B4-BE49-F238E27FC236}">
                <a16:creationId xmlns:a16="http://schemas.microsoft.com/office/drawing/2014/main" id="{8981E993-B6CB-D7E0-DA42-92B3412F415C}"/>
              </a:ext>
            </a:extLst>
          </p:cNvPr>
          <p:cNvSpPr>
            <a:spLocks noChangeArrowheads="1"/>
          </p:cNvSpPr>
          <p:nvPr/>
        </p:nvSpPr>
        <p:spPr bwMode="auto">
          <a:xfrm>
            <a:off x="129900" y="1785903"/>
            <a:ext cx="50111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00150" algn="l"/>
              </a:tabLst>
              <a:defRPr>
                <a:solidFill>
                  <a:schemeClr val="tx1"/>
                </a:solidFill>
                <a:latin typeface="Arial" panose="020B0604020202020204" pitchFamily="34" charset="0"/>
              </a:defRPr>
            </a:lvl1pPr>
            <a:lvl2pPr eaLnBrk="0" fontAlgn="base" hangingPunct="0">
              <a:spcBef>
                <a:spcPct val="0"/>
              </a:spcBef>
              <a:spcAft>
                <a:spcPct val="0"/>
              </a:spcAft>
              <a:tabLst>
                <a:tab pos="1200150" algn="l"/>
              </a:tabLst>
              <a:defRPr>
                <a:solidFill>
                  <a:schemeClr val="tx1"/>
                </a:solidFill>
                <a:latin typeface="Arial" panose="020B0604020202020204" pitchFamily="34" charset="0"/>
              </a:defRPr>
            </a:lvl2pPr>
            <a:lvl3pPr eaLnBrk="0" fontAlgn="base" hangingPunct="0">
              <a:spcBef>
                <a:spcPct val="0"/>
              </a:spcBef>
              <a:spcAft>
                <a:spcPct val="0"/>
              </a:spcAft>
              <a:tabLst>
                <a:tab pos="1200150" algn="l"/>
              </a:tabLst>
              <a:defRPr>
                <a:solidFill>
                  <a:schemeClr val="tx1"/>
                </a:solidFill>
                <a:latin typeface="Arial" panose="020B0604020202020204" pitchFamily="34" charset="0"/>
              </a:defRPr>
            </a:lvl3pPr>
            <a:lvl4pPr eaLnBrk="0" fontAlgn="base" hangingPunct="0">
              <a:spcBef>
                <a:spcPct val="0"/>
              </a:spcBef>
              <a:spcAft>
                <a:spcPct val="0"/>
              </a:spcAft>
              <a:tabLst>
                <a:tab pos="1200150" algn="l"/>
              </a:tabLst>
              <a:defRPr>
                <a:solidFill>
                  <a:schemeClr val="tx1"/>
                </a:solidFill>
                <a:latin typeface="Arial" panose="020B0604020202020204" pitchFamily="34" charset="0"/>
              </a:defRPr>
            </a:lvl4pPr>
            <a:lvl5pPr eaLnBrk="0" fontAlgn="base" hangingPunct="0">
              <a:spcBef>
                <a:spcPct val="0"/>
              </a:spcBef>
              <a:spcAft>
                <a:spcPct val="0"/>
              </a:spcAft>
              <a:tabLst>
                <a:tab pos="1200150" algn="l"/>
              </a:tabLst>
              <a:defRPr>
                <a:solidFill>
                  <a:schemeClr val="tx1"/>
                </a:solidFill>
                <a:latin typeface="Arial" panose="020B0604020202020204" pitchFamily="34" charset="0"/>
              </a:defRPr>
            </a:lvl5pPr>
            <a:lvl6pPr eaLnBrk="0" fontAlgn="base" hangingPunct="0">
              <a:spcBef>
                <a:spcPct val="0"/>
              </a:spcBef>
              <a:spcAft>
                <a:spcPct val="0"/>
              </a:spcAft>
              <a:tabLst>
                <a:tab pos="1200150" algn="l"/>
              </a:tabLst>
              <a:defRPr>
                <a:solidFill>
                  <a:schemeClr val="tx1"/>
                </a:solidFill>
                <a:latin typeface="Arial" panose="020B0604020202020204" pitchFamily="34" charset="0"/>
              </a:defRPr>
            </a:lvl6pPr>
            <a:lvl7pPr eaLnBrk="0" fontAlgn="base" hangingPunct="0">
              <a:spcBef>
                <a:spcPct val="0"/>
              </a:spcBef>
              <a:spcAft>
                <a:spcPct val="0"/>
              </a:spcAft>
              <a:tabLst>
                <a:tab pos="1200150" algn="l"/>
              </a:tabLst>
              <a:defRPr>
                <a:solidFill>
                  <a:schemeClr val="tx1"/>
                </a:solidFill>
                <a:latin typeface="Arial" panose="020B0604020202020204" pitchFamily="34" charset="0"/>
              </a:defRPr>
            </a:lvl7pPr>
            <a:lvl8pPr eaLnBrk="0" fontAlgn="base" hangingPunct="0">
              <a:spcBef>
                <a:spcPct val="0"/>
              </a:spcBef>
              <a:spcAft>
                <a:spcPct val="0"/>
              </a:spcAft>
              <a:tabLst>
                <a:tab pos="1200150" algn="l"/>
              </a:tabLst>
              <a:defRPr>
                <a:solidFill>
                  <a:schemeClr val="tx1"/>
                </a:solidFill>
                <a:latin typeface="Arial" panose="020B0604020202020204" pitchFamily="34" charset="0"/>
              </a:defRPr>
            </a:lvl8pPr>
            <a:lvl9pPr eaLnBrk="0" fontAlgn="base" hangingPunct="0">
              <a:spcBef>
                <a:spcPct val="0"/>
              </a:spcBef>
              <a:spcAft>
                <a:spcPct val="0"/>
              </a:spcAft>
              <a:tabLst>
                <a:tab pos="1200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200150" algn="l"/>
              </a:tabLst>
            </a:pPr>
            <a:r>
              <a:rPr kumimoji="0" lang="en-US" altLang="en-US" sz="14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NASA Space Shuttle Launches and Orbital Flights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C3F79ED1-9966-EB0A-784B-4BAA3DCC133E}"/>
              </a:ext>
            </a:extLst>
          </p:cNvPr>
          <p:cNvSpPr txBox="1"/>
          <p:nvPr/>
        </p:nvSpPr>
        <p:spPr>
          <a:xfrm>
            <a:off x="129900" y="1001586"/>
            <a:ext cx="6038578" cy="646331"/>
          </a:xfrm>
          <a:prstGeom prst="rect">
            <a:avLst/>
          </a:prstGeom>
          <a:noFill/>
        </p:spPr>
        <p:txBody>
          <a:bodyPr wrap="square" rtlCol="0">
            <a:spAutoFit/>
          </a:bodyPr>
          <a:lstStyle/>
          <a:p>
            <a:r>
              <a:rPr lang="en-US"/>
              <a:t>Using a table from Wikipedia: </a:t>
            </a:r>
            <a:r>
              <a:rPr lang="en-US">
                <a:hlinkClick r:id="rId11"/>
              </a:rPr>
              <a:t>https://en.wikipedia.org/wiki/List_of_Space_Shuttle_missions</a:t>
            </a:r>
            <a:r>
              <a:rPr lang="en-US"/>
              <a:t> </a:t>
            </a:r>
          </a:p>
        </p:txBody>
      </p:sp>
    </p:spTree>
    <p:extLst>
      <p:ext uri="{BB962C8B-B14F-4D97-AF65-F5344CB8AC3E}">
        <p14:creationId xmlns:p14="http://schemas.microsoft.com/office/powerpoint/2010/main" val="35015551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15F3-5838-9C7D-AA8C-B5B531140221}"/>
              </a:ext>
            </a:extLst>
          </p:cNvPr>
          <p:cNvSpPr>
            <a:spLocks noGrp="1"/>
          </p:cNvSpPr>
          <p:nvPr>
            <p:ph type="title" idx="4294967295"/>
          </p:nvPr>
        </p:nvSpPr>
        <p:spPr>
          <a:xfrm>
            <a:off x="862013" y="431800"/>
            <a:ext cx="11329987" cy="431800"/>
          </a:xfrm>
        </p:spPr>
        <p:txBody>
          <a:bodyPr/>
          <a:lstStyle/>
          <a:p>
            <a:r>
              <a:rPr lang="en-US"/>
              <a:t>How do I find a dataset?</a:t>
            </a:r>
            <a:br>
              <a:rPr lang="en-US"/>
            </a:br>
            <a:r>
              <a:rPr lang="en-US"/>
              <a:t>Open Access Climate Justice Data Sets</a:t>
            </a:r>
          </a:p>
        </p:txBody>
      </p:sp>
      <p:sp>
        <p:nvSpPr>
          <p:cNvPr id="3" name="TextBox 2">
            <a:extLst>
              <a:ext uri="{FF2B5EF4-FFF2-40B4-BE49-F238E27FC236}">
                <a16:creationId xmlns:a16="http://schemas.microsoft.com/office/drawing/2014/main" id="{E4C27469-1BD5-379C-3B83-039BE3F66CC7}"/>
              </a:ext>
            </a:extLst>
          </p:cNvPr>
          <p:cNvSpPr txBox="1"/>
          <p:nvPr/>
        </p:nvSpPr>
        <p:spPr>
          <a:xfrm>
            <a:off x="367749" y="1523394"/>
            <a:ext cx="3667540" cy="923330"/>
          </a:xfrm>
          <a:prstGeom prst="rect">
            <a:avLst/>
          </a:prstGeom>
          <a:noFill/>
        </p:spPr>
        <p:txBody>
          <a:bodyPr wrap="square" rtlCol="0">
            <a:spAutoFit/>
          </a:bodyPr>
          <a:lstStyle/>
          <a:p>
            <a:r>
              <a:rPr lang="en-US"/>
              <a:t>EPA Environmental Dataset Gateway:  </a:t>
            </a:r>
            <a:r>
              <a:rPr lang="en-US">
                <a:hlinkClick r:id="rId2"/>
              </a:rPr>
              <a:t>https://edg.epa.gov/metadata/catalog/main/home.page</a:t>
            </a:r>
            <a:r>
              <a:rPr lang="en-US"/>
              <a:t> </a:t>
            </a:r>
          </a:p>
        </p:txBody>
      </p:sp>
      <p:pic>
        <p:nvPicPr>
          <p:cNvPr id="5" name="Picture 4">
            <a:extLst>
              <a:ext uri="{FF2B5EF4-FFF2-40B4-BE49-F238E27FC236}">
                <a16:creationId xmlns:a16="http://schemas.microsoft.com/office/drawing/2014/main" id="{CC101595-6306-371E-0195-BE936488B03F}"/>
              </a:ext>
            </a:extLst>
          </p:cNvPr>
          <p:cNvPicPr>
            <a:picLocks noChangeAspect="1"/>
          </p:cNvPicPr>
          <p:nvPr/>
        </p:nvPicPr>
        <p:blipFill>
          <a:blip r:embed="rId3"/>
          <a:stretch>
            <a:fillRect/>
          </a:stretch>
        </p:blipFill>
        <p:spPr>
          <a:xfrm>
            <a:off x="443947" y="2713383"/>
            <a:ext cx="3401828" cy="2220390"/>
          </a:xfrm>
          <a:prstGeom prst="rect">
            <a:avLst/>
          </a:prstGeom>
        </p:spPr>
      </p:pic>
      <p:sp>
        <p:nvSpPr>
          <p:cNvPr id="6" name="TextBox 5">
            <a:extLst>
              <a:ext uri="{FF2B5EF4-FFF2-40B4-BE49-F238E27FC236}">
                <a16:creationId xmlns:a16="http://schemas.microsoft.com/office/drawing/2014/main" id="{819AD1CF-56C6-3DD9-E855-DDE10DDD3355}"/>
              </a:ext>
            </a:extLst>
          </p:cNvPr>
          <p:cNvSpPr txBox="1"/>
          <p:nvPr/>
        </p:nvSpPr>
        <p:spPr>
          <a:xfrm>
            <a:off x="4194312" y="1507044"/>
            <a:ext cx="3694941" cy="923330"/>
          </a:xfrm>
          <a:prstGeom prst="rect">
            <a:avLst/>
          </a:prstGeom>
          <a:noFill/>
        </p:spPr>
        <p:txBody>
          <a:bodyPr wrap="square" rtlCol="0">
            <a:spAutoFit/>
          </a:bodyPr>
          <a:lstStyle/>
          <a:p>
            <a:r>
              <a:rPr lang="en-US"/>
              <a:t>National Center for Environmental Health: </a:t>
            </a:r>
            <a:r>
              <a:rPr lang="en-US">
                <a:hlinkClick r:id="rId4"/>
              </a:rPr>
              <a:t>https://www.cdc.gov/nceh/data.htm</a:t>
            </a:r>
            <a:r>
              <a:rPr lang="en-US"/>
              <a:t> </a:t>
            </a:r>
          </a:p>
        </p:txBody>
      </p:sp>
      <p:pic>
        <p:nvPicPr>
          <p:cNvPr id="8" name="Picture 7">
            <a:extLst>
              <a:ext uri="{FF2B5EF4-FFF2-40B4-BE49-F238E27FC236}">
                <a16:creationId xmlns:a16="http://schemas.microsoft.com/office/drawing/2014/main" id="{B32455BA-E857-46A7-0751-EDAF3D1A46E6}"/>
              </a:ext>
            </a:extLst>
          </p:cNvPr>
          <p:cNvPicPr>
            <a:picLocks noChangeAspect="1"/>
          </p:cNvPicPr>
          <p:nvPr/>
        </p:nvPicPr>
        <p:blipFill rotWithShape="1">
          <a:blip r:embed="rId5"/>
          <a:srcRect r="16920"/>
          <a:stretch/>
        </p:blipFill>
        <p:spPr>
          <a:xfrm>
            <a:off x="4273825" y="2732765"/>
            <a:ext cx="3601095" cy="2220390"/>
          </a:xfrm>
          <a:prstGeom prst="rect">
            <a:avLst/>
          </a:prstGeom>
        </p:spPr>
      </p:pic>
      <p:pic>
        <p:nvPicPr>
          <p:cNvPr id="10" name="Picture 9">
            <a:extLst>
              <a:ext uri="{FF2B5EF4-FFF2-40B4-BE49-F238E27FC236}">
                <a16:creationId xmlns:a16="http://schemas.microsoft.com/office/drawing/2014/main" id="{37B5A866-A866-5BB5-9256-7850054DA1AA}"/>
              </a:ext>
            </a:extLst>
          </p:cNvPr>
          <p:cNvPicPr>
            <a:picLocks noChangeAspect="1"/>
          </p:cNvPicPr>
          <p:nvPr/>
        </p:nvPicPr>
        <p:blipFill>
          <a:blip r:embed="rId6"/>
          <a:stretch>
            <a:fillRect/>
          </a:stretch>
        </p:blipFill>
        <p:spPr>
          <a:xfrm>
            <a:off x="7821923" y="2420435"/>
            <a:ext cx="4024613" cy="3756991"/>
          </a:xfrm>
          <a:prstGeom prst="rect">
            <a:avLst/>
          </a:prstGeom>
        </p:spPr>
      </p:pic>
      <p:sp>
        <p:nvSpPr>
          <p:cNvPr id="13" name="TextBox 12">
            <a:extLst>
              <a:ext uri="{FF2B5EF4-FFF2-40B4-BE49-F238E27FC236}">
                <a16:creationId xmlns:a16="http://schemas.microsoft.com/office/drawing/2014/main" id="{EC09EB9E-34FD-8D63-267F-0AE6DFBE61C9}"/>
              </a:ext>
            </a:extLst>
          </p:cNvPr>
          <p:cNvSpPr txBox="1"/>
          <p:nvPr/>
        </p:nvSpPr>
        <p:spPr>
          <a:xfrm>
            <a:off x="8120272" y="1543272"/>
            <a:ext cx="3583815" cy="646331"/>
          </a:xfrm>
          <a:prstGeom prst="rect">
            <a:avLst/>
          </a:prstGeom>
          <a:noFill/>
        </p:spPr>
        <p:txBody>
          <a:bodyPr wrap="square" rtlCol="0">
            <a:spAutoFit/>
          </a:bodyPr>
          <a:lstStyle/>
          <a:p>
            <a:r>
              <a:rPr lang="en-US"/>
              <a:t>United Nations Data:  </a:t>
            </a:r>
            <a:r>
              <a:rPr lang="en-US">
                <a:hlinkClick r:id="rId7"/>
              </a:rPr>
              <a:t>http://data.un.org/</a:t>
            </a:r>
            <a:r>
              <a:rPr lang="en-US"/>
              <a:t> </a:t>
            </a:r>
          </a:p>
        </p:txBody>
      </p:sp>
    </p:spTree>
    <p:extLst>
      <p:ext uri="{BB962C8B-B14F-4D97-AF65-F5344CB8AC3E}">
        <p14:creationId xmlns:p14="http://schemas.microsoft.com/office/powerpoint/2010/main" val="417662901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1788-4DC9-B834-F88A-2A566A48CD67}"/>
              </a:ext>
            </a:extLst>
          </p:cNvPr>
          <p:cNvSpPr>
            <a:spLocks noGrp="1"/>
          </p:cNvSpPr>
          <p:nvPr>
            <p:ph type="title" idx="4294967295"/>
          </p:nvPr>
        </p:nvSpPr>
        <p:spPr>
          <a:xfrm>
            <a:off x="862013" y="431800"/>
            <a:ext cx="11329987" cy="431800"/>
          </a:xfrm>
        </p:spPr>
        <p:txBody>
          <a:bodyPr/>
          <a:lstStyle/>
          <a:p>
            <a:r>
              <a:rPr lang="en-US"/>
              <a:t>How do I find a dataset?</a:t>
            </a:r>
            <a:br>
              <a:rPr lang="en-US"/>
            </a:br>
            <a:r>
              <a:rPr lang="en-US"/>
              <a:t>Journal Articles with associated Data Sets</a:t>
            </a:r>
          </a:p>
        </p:txBody>
      </p:sp>
      <p:sp>
        <p:nvSpPr>
          <p:cNvPr id="3" name="TextBox 2">
            <a:extLst>
              <a:ext uri="{FF2B5EF4-FFF2-40B4-BE49-F238E27FC236}">
                <a16:creationId xmlns:a16="http://schemas.microsoft.com/office/drawing/2014/main" id="{5FA53737-FC10-0354-F1B0-BCF2954A4819}"/>
              </a:ext>
            </a:extLst>
          </p:cNvPr>
          <p:cNvSpPr txBox="1"/>
          <p:nvPr/>
        </p:nvSpPr>
        <p:spPr>
          <a:xfrm>
            <a:off x="457199" y="6023113"/>
            <a:ext cx="5277679" cy="369332"/>
          </a:xfrm>
          <a:prstGeom prst="rect">
            <a:avLst/>
          </a:prstGeom>
          <a:noFill/>
        </p:spPr>
        <p:txBody>
          <a:bodyPr wrap="square" rtlCol="0">
            <a:spAutoFit/>
          </a:bodyPr>
          <a:lstStyle/>
          <a:p>
            <a:r>
              <a:rPr lang="en-US"/>
              <a:t>*May need to email authors for access to data set</a:t>
            </a:r>
          </a:p>
        </p:txBody>
      </p:sp>
      <p:pic>
        <p:nvPicPr>
          <p:cNvPr id="5" name="Picture 4">
            <a:extLst>
              <a:ext uri="{FF2B5EF4-FFF2-40B4-BE49-F238E27FC236}">
                <a16:creationId xmlns:a16="http://schemas.microsoft.com/office/drawing/2014/main" id="{5E03DCAB-5654-B551-A8A7-BF2138CE1729}"/>
              </a:ext>
            </a:extLst>
          </p:cNvPr>
          <p:cNvPicPr>
            <a:picLocks noChangeAspect="1"/>
          </p:cNvPicPr>
          <p:nvPr/>
        </p:nvPicPr>
        <p:blipFill>
          <a:blip r:embed="rId2"/>
          <a:stretch>
            <a:fillRect/>
          </a:stretch>
        </p:blipFill>
        <p:spPr>
          <a:xfrm>
            <a:off x="566676" y="2096408"/>
            <a:ext cx="10821910" cy="3219899"/>
          </a:xfrm>
          <a:prstGeom prst="rect">
            <a:avLst/>
          </a:prstGeom>
        </p:spPr>
      </p:pic>
    </p:spTree>
    <p:extLst>
      <p:ext uri="{BB962C8B-B14F-4D97-AF65-F5344CB8AC3E}">
        <p14:creationId xmlns:p14="http://schemas.microsoft.com/office/powerpoint/2010/main" val="39622547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9B35-8C06-793E-3508-312C581C56D5}"/>
              </a:ext>
            </a:extLst>
          </p:cNvPr>
          <p:cNvSpPr>
            <a:spLocks noGrp="1"/>
          </p:cNvSpPr>
          <p:nvPr>
            <p:ph type="title" idx="4294967295"/>
          </p:nvPr>
        </p:nvSpPr>
        <p:spPr>
          <a:xfrm>
            <a:off x="1676400" y="365125"/>
            <a:ext cx="10515600" cy="1325563"/>
          </a:xfrm>
        </p:spPr>
        <p:txBody>
          <a:bodyPr>
            <a:normAutofit/>
          </a:bodyPr>
          <a:lstStyle/>
          <a:p>
            <a:r>
              <a:rPr lang="en-US" sz="3600">
                <a:effectLst/>
                <a:latin typeface="Calibri" panose="020F0502020204030204" pitchFamily="34" charset="0"/>
                <a:ea typeface="Calibri" panose="020F0502020204030204" pitchFamily="34" charset="0"/>
                <a:cs typeface="Times New Roman" panose="02020603050405020304" pitchFamily="18" charset="0"/>
              </a:rPr>
              <a:t>Which library databases can I use to search for data?</a:t>
            </a:r>
            <a:endParaRPr lang="en-US" sz="3600"/>
          </a:p>
        </p:txBody>
      </p:sp>
      <p:sp>
        <p:nvSpPr>
          <p:cNvPr id="3" name="Text Placeholder 2">
            <a:extLst>
              <a:ext uri="{FF2B5EF4-FFF2-40B4-BE49-F238E27FC236}">
                <a16:creationId xmlns:a16="http://schemas.microsoft.com/office/drawing/2014/main" id="{C2F0A6A5-8C3C-2836-B9CB-5A196DB6DF4B}"/>
              </a:ext>
            </a:extLst>
          </p:cNvPr>
          <p:cNvSpPr>
            <a:spLocks noGrp="1"/>
          </p:cNvSpPr>
          <p:nvPr>
            <p:ph type="body" idx="4294967295"/>
          </p:nvPr>
        </p:nvSpPr>
        <p:spPr>
          <a:xfrm>
            <a:off x="327804" y="1690688"/>
            <a:ext cx="2848784" cy="1325562"/>
          </a:xfrm>
        </p:spPr>
        <p:txBody>
          <a:bodyPr>
            <a:noAutofit/>
          </a:bodyPr>
          <a:lstStyle/>
          <a:p>
            <a:pPr marL="0" indent="0">
              <a:buNone/>
            </a:pPr>
            <a:r>
              <a:rPr lang="en-US" sz="2800"/>
              <a:t>Data Planet </a:t>
            </a:r>
            <a:r>
              <a:rPr lang="en-US"/>
              <a:t>searches open and fee-based data sources offers exports of raw data</a:t>
            </a:r>
          </a:p>
        </p:txBody>
      </p:sp>
      <p:sp>
        <p:nvSpPr>
          <p:cNvPr id="5" name="Text Placeholder 4">
            <a:extLst>
              <a:ext uri="{FF2B5EF4-FFF2-40B4-BE49-F238E27FC236}">
                <a16:creationId xmlns:a16="http://schemas.microsoft.com/office/drawing/2014/main" id="{BD84A8FD-689B-0B54-8C2F-B95168E52443}"/>
              </a:ext>
            </a:extLst>
          </p:cNvPr>
          <p:cNvSpPr>
            <a:spLocks noGrp="1"/>
          </p:cNvSpPr>
          <p:nvPr>
            <p:ph type="body" sz="quarter" idx="4294967295"/>
          </p:nvPr>
        </p:nvSpPr>
        <p:spPr>
          <a:xfrm>
            <a:off x="9007475" y="4511675"/>
            <a:ext cx="3184525" cy="1485900"/>
          </a:xfrm>
        </p:spPr>
        <p:txBody>
          <a:bodyPr>
            <a:normAutofit/>
          </a:bodyPr>
          <a:lstStyle/>
          <a:p>
            <a:pPr marL="0" indent="0">
              <a:buNone/>
            </a:pPr>
            <a:r>
              <a:rPr lang="en-US" sz="2800"/>
              <a:t>Statista</a:t>
            </a:r>
            <a:r>
              <a:rPr lang="en-US"/>
              <a:t> searches open and fee-based data sources and offers data visualizations </a:t>
            </a:r>
          </a:p>
        </p:txBody>
      </p:sp>
      <p:pic>
        <p:nvPicPr>
          <p:cNvPr id="8" name="Content Placeholder 7">
            <a:extLst>
              <a:ext uri="{FF2B5EF4-FFF2-40B4-BE49-F238E27FC236}">
                <a16:creationId xmlns:a16="http://schemas.microsoft.com/office/drawing/2014/main" id="{098DD559-EDC5-75EF-A2D8-10D6FC9A2A84}"/>
              </a:ext>
            </a:extLst>
          </p:cNvPr>
          <p:cNvPicPr>
            <a:picLocks noGrp="1" noChangeAspect="1"/>
          </p:cNvPicPr>
          <p:nvPr>
            <p:ph sz="quarter" idx="4294967295"/>
          </p:nvPr>
        </p:nvPicPr>
        <p:blipFill rotWithShape="1">
          <a:blip r:embed="rId2"/>
          <a:srcRect t="16640" r="1863" b="8937"/>
          <a:stretch/>
        </p:blipFill>
        <p:spPr bwMode="auto">
          <a:xfrm>
            <a:off x="0" y="3736975"/>
            <a:ext cx="6316663" cy="2693988"/>
          </a:xfrm>
          <a:prstGeom prst="rect">
            <a:avLst/>
          </a:prstGeom>
          <a:ln>
            <a:solidFill>
              <a:schemeClr val="tx1"/>
            </a:solidFill>
          </a:ln>
          <a:extLst>
            <a:ext uri="{53640926-AAD7-44D8-BBD7-CCE9431645EC}">
              <a14:shadowObscured xmlns:a14="http://schemas.microsoft.com/office/drawing/2010/main"/>
            </a:ext>
          </a:extLst>
        </p:spPr>
      </p:pic>
      <p:pic>
        <p:nvPicPr>
          <p:cNvPr id="7" name="Content Placeholder 3" descr="Graphical user interface, text, email&#10;&#10;Description automatically generated">
            <a:extLst>
              <a:ext uri="{FF2B5EF4-FFF2-40B4-BE49-F238E27FC236}">
                <a16:creationId xmlns:a16="http://schemas.microsoft.com/office/drawing/2014/main" id="{B755E0BE-D796-5352-6E44-BEFB44F6B63C}"/>
              </a:ext>
            </a:extLst>
          </p:cNvPr>
          <p:cNvPicPr>
            <a:picLocks noGrp="1" noChangeAspect="1"/>
          </p:cNvPicPr>
          <p:nvPr>
            <p:ph sz="half" idx="4294967295"/>
          </p:nvPr>
        </p:nvPicPr>
        <p:blipFill rotWithShape="1">
          <a:blip r:embed="rId3"/>
          <a:srcRect l="2155" t="15683" r="3345" b="16841"/>
          <a:stretch/>
        </p:blipFill>
        <p:spPr bwMode="auto">
          <a:xfrm>
            <a:off x="5062538" y="1477963"/>
            <a:ext cx="7129462" cy="286385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9730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C7417-A15B-4ED6-7EC7-3B81DE331194}"/>
              </a:ext>
            </a:extLst>
          </p:cNvPr>
          <p:cNvSpPr>
            <a:spLocks noGrp="1"/>
          </p:cNvSpPr>
          <p:nvPr>
            <p:ph type="title" idx="4294967295"/>
          </p:nvPr>
        </p:nvSpPr>
        <p:spPr>
          <a:xfrm>
            <a:off x="1676400" y="365125"/>
            <a:ext cx="10515600" cy="1325563"/>
          </a:xfrm>
        </p:spPr>
        <p:txBody>
          <a:bodyPr/>
          <a:lstStyle/>
          <a:p>
            <a:r>
              <a:rPr lang="en-US" sz="4400">
                <a:effectLst/>
                <a:latin typeface="Calibri" panose="020F0502020204030204" pitchFamily="34" charset="0"/>
                <a:ea typeface="Calibri" panose="020F0502020204030204" pitchFamily="34" charset="0"/>
                <a:cs typeface="Times New Roman" panose="02020603050405020304" pitchFamily="18" charset="0"/>
              </a:rPr>
              <a:t>Where can I see how these databases work?</a:t>
            </a:r>
            <a:endParaRPr lang="en-US"/>
          </a:p>
        </p:txBody>
      </p:sp>
      <p:sp>
        <p:nvSpPr>
          <p:cNvPr id="3" name="Text Placeholder 2">
            <a:extLst>
              <a:ext uri="{FF2B5EF4-FFF2-40B4-BE49-F238E27FC236}">
                <a16:creationId xmlns:a16="http://schemas.microsoft.com/office/drawing/2014/main" id="{343BD10E-E484-EF3D-9F0C-15EA1227FFE4}"/>
              </a:ext>
            </a:extLst>
          </p:cNvPr>
          <p:cNvSpPr>
            <a:spLocks noGrp="1"/>
          </p:cNvSpPr>
          <p:nvPr>
            <p:ph type="body" idx="4294967295"/>
          </p:nvPr>
        </p:nvSpPr>
        <p:spPr>
          <a:xfrm>
            <a:off x="7375525" y="1763713"/>
            <a:ext cx="4546181" cy="823912"/>
          </a:xfrm>
        </p:spPr>
        <p:txBody>
          <a:bodyPr>
            <a:normAutofit/>
          </a:bodyPr>
          <a:lstStyle/>
          <a:p>
            <a:pPr marL="0" indent="0">
              <a:buNone/>
            </a:pPr>
            <a:r>
              <a:rPr lang="en-US"/>
              <a:t>Watch </a:t>
            </a:r>
            <a:r>
              <a:rPr lang="en-US" sz="2800"/>
              <a:t>Janet’s </a:t>
            </a:r>
            <a:r>
              <a:rPr lang="en-US"/>
              <a:t>demonstration today or contact her for one-on-one</a:t>
            </a:r>
          </a:p>
        </p:txBody>
      </p:sp>
      <p:sp>
        <p:nvSpPr>
          <p:cNvPr id="5" name="Text Placeholder 4">
            <a:extLst>
              <a:ext uri="{FF2B5EF4-FFF2-40B4-BE49-F238E27FC236}">
                <a16:creationId xmlns:a16="http://schemas.microsoft.com/office/drawing/2014/main" id="{66F53DFA-56BA-2594-E0A0-EBDB3E93E50C}"/>
              </a:ext>
            </a:extLst>
          </p:cNvPr>
          <p:cNvSpPr>
            <a:spLocks noGrp="1"/>
          </p:cNvSpPr>
          <p:nvPr>
            <p:ph type="body" sz="quarter" idx="4294967295"/>
          </p:nvPr>
        </p:nvSpPr>
        <p:spPr>
          <a:xfrm>
            <a:off x="284672" y="4244975"/>
            <a:ext cx="2596641" cy="1612900"/>
          </a:xfrm>
        </p:spPr>
        <p:txBody>
          <a:bodyPr>
            <a:normAutofit/>
          </a:bodyPr>
          <a:lstStyle/>
          <a:p>
            <a:pPr marL="0" indent="0">
              <a:buNone/>
            </a:pPr>
            <a:r>
              <a:rPr lang="en-US"/>
              <a:t>Choose </a:t>
            </a:r>
            <a:r>
              <a:rPr lang="en-US" sz="2800"/>
              <a:t>Data Planet </a:t>
            </a:r>
            <a:r>
              <a:rPr lang="en-US"/>
              <a:t>or </a:t>
            </a:r>
            <a:r>
              <a:rPr lang="en-US" sz="2800"/>
              <a:t>Statista </a:t>
            </a:r>
            <a:r>
              <a:rPr lang="en-US"/>
              <a:t>from SPU Library website and try it!</a:t>
            </a:r>
          </a:p>
        </p:txBody>
      </p:sp>
      <p:pic>
        <p:nvPicPr>
          <p:cNvPr id="8" name="Content Placeholder 3" descr="Graphical user interface, text, application&#10;&#10;Description automatically generated">
            <a:extLst>
              <a:ext uri="{FF2B5EF4-FFF2-40B4-BE49-F238E27FC236}">
                <a16:creationId xmlns:a16="http://schemas.microsoft.com/office/drawing/2014/main" id="{BADF8E19-2C96-AA5B-F2A4-A736C0EF4FFF}"/>
              </a:ext>
            </a:extLst>
          </p:cNvPr>
          <p:cNvPicPr>
            <a:picLocks noGrp="1" noChangeAspect="1"/>
          </p:cNvPicPr>
          <p:nvPr>
            <p:ph sz="half" idx="4294967295"/>
          </p:nvPr>
        </p:nvPicPr>
        <p:blipFill rotWithShape="1">
          <a:blip r:embed="rId2"/>
          <a:srcRect l="22271" t="26968" r="19182" b="30187"/>
          <a:stretch/>
        </p:blipFill>
        <p:spPr bwMode="auto">
          <a:xfrm>
            <a:off x="0" y="1763713"/>
            <a:ext cx="4816475" cy="1982787"/>
          </a:xfrm>
          <a:prstGeom prst="rect">
            <a:avLst/>
          </a:prstGeom>
          <a:ln>
            <a:solidFill>
              <a:schemeClr val="tx1"/>
            </a:solidFill>
          </a:ln>
          <a:extLst>
            <a:ext uri="{53640926-AAD7-44D8-BBD7-CCE9431645EC}">
              <a14:shadowObscured xmlns:a14="http://schemas.microsoft.com/office/drawing/2010/main"/>
            </a:ext>
          </a:extLst>
        </p:spPr>
      </p:pic>
      <p:pic>
        <p:nvPicPr>
          <p:cNvPr id="7" name="Content Placeholder 6" descr="Graphical user interface, text, email&#10;&#10;Description automatically generated">
            <a:extLst>
              <a:ext uri="{FF2B5EF4-FFF2-40B4-BE49-F238E27FC236}">
                <a16:creationId xmlns:a16="http://schemas.microsoft.com/office/drawing/2014/main" id="{FCE68F53-5B8B-53B1-2518-4FA69728D3AF}"/>
              </a:ext>
            </a:extLst>
          </p:cNvPr>
          <p:cNvPicPr>
            <a:picLocks noGrp="1" noChangeAspect="1"/>
          </p:cNvPicPr>
          <p:nvPr>
            <p:ph sz="quarter" idx="4294967295"/>
          </p:nvPr>
        </p:nvPicPr>
        <p:blipFill rotWithShape="1">
          <a:blip r:embed="rId3"/>
          <a:srcRect l="3336" t="18170" r="8922" b="15044"/>
          <a:stretch/>
        </p:blipFill>
        <p:spPr bwMode="auto">
          <a:xfrm>
            <a:off x="4068763" y="2878138"/>
            <a:ext cx="8123237" cy="3478212"/>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35071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Contoso Theme 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73322_Rose suite pitch deck_RVA_v3" id="{A1173EBD-D547-46AD-95A9-9B7E4968ED1F}" vid="{F580D4A0-499F-4E77-AB0C-FFDC165FCD8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4342EA1-02DE-432C-B535-038F595FE89F}">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3B9686E-60BB-426D-9902-B37A45317C63}">
  <ds:schemaRefs>
    <ds:schemaRef ds:uri="http://schemas.microsoft.com/sharepoint/v3/contenttype/forms"/>
  </ds:schemaRefs>
</ds:datastoreItem>
</file>

<file path=customXml/itemProps3.xml><?xml version="1.0" encoding="utf-8"?>
<ds:datastoreItem xmlns:ds="http://schemas.openxmlformats.org/officeDocument/2006/customXml" ds:itemID="{6578E46C-0F2F-4D8F-8685-D890AF38A480}">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1183</Words>
  <Application>Microsoft Office PowerPoint</Application>
  <PresentationFormat>Widescreen</PresentationFormat>
  <Paragraphs>194</Paragraphs>
  <Slides>20</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Corbel</vt:lpstr>
      <vt:lpstr>Office Theme</vt:lpstr>
      <vt:lpstr>Custom Design</vt:lpstr>
      <vt:lpstr> open data open scholarship open educational resources </vt:lpstr>
      <vt:lpstr>What is the 2022 Open Access Week Theme? </vt:lpstr>
      <vt:lpstr>How do I find out more? SPU Library Data Guide:     https://spu.libguides.com/data </vt:lpstr>
      <vt:lpstr>Where can I find open data?</vt:lpstr>
      <vt:lpstr>Want to start using data sets in class? Simple Data Set Assignment: Create a visualization</vt:lpstr>
      <vt:lpstr>How do I find a dataset? Open Access Climate Justice Data Sets</vt:lpstr>
      <vt:lpstr>How do I find a dataset? Journal Articles with associated Data Sets</vt:lpstr>
      <vt:lpstr>Which library databases can I use to search for data?</vt:lpstr>
      <vt:lpstr>Where can I see how these databases work?</vt:lpstr>
      <vt:lpstr>What assignments will ask students to find data?  BUS 3620 Management Information Systems: find data to use while learning visualization software</vt:lpstr>
      <vt:lpstr>What assignments will ask students to find data?  BUS 1700: Find a robust data set to use while learning Excel </vt:lpstr>
      <vt:lpstr>How can I find specific data about climate justice?</vt:lpstr>
      <vt:lpstr>Where can I find open scholarship?</vt:lpstr>
      <vt:lpstr>How can I contribute to open scholarship?</vt:lpstr>
      <vt:lpstr>How can I contribute to open scholarship?</vt:lpstr>
      <vt:lpstr>How can I contribute to open scholarship?</vt:lpstr>
      <vt:lpstr>Where can I find OER?</vt:lpstr>
      <vt:lpstr>How can I use OER with my class? </vt:lpstr>
      <vt:lpstr>How can I use OER with my class? </vt:lpstr>
      <vt:lpstr>How can I use OER with my class?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title</dc:title>
  <dc:creator>Seo, Grace (Educational Tech &amp; Library)</dc:creator>
  <cp:lastModifiedBy>Hoffman, Kristen</cp:lastModifiedBy>
  <cp:revision>1</cp:revision>
  <dcterms:created xsi:type="dcterms:W3CDTF">2022-10-19T21:58:49Z</dcterms:created>
  <dcterms:modified xsi:type="dcterms:W3CDTF">2022-11-01T23:34:54Z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